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30"/>
              </a:lnSpc>
            </a:pPr>
            <a:r>
              <a:rPr lang="en-US" i="0" smtClean="0">
                <a:latin typeface="Times New Roman"/>
                <a:cs typeface="Times New Roman"/>
              </a:rPr>
              <a:t>Larson &amp; </a:t>
            </a:r>
            <a:r>
              <a:rPr lang="en-US" i="0" spc="-5" smtClean="0">
                <a:latin typeface="Times New Roman"/>
                <a:cs typeface="Times New Roman"/>
              </a:rPr>
              <a:t>Farber, </a:t>
            </a:r>
            <a:r>
              <a:rPr lang="en-US" smtClean="0"/>
              <a:t>Elementary Statistics: Picturing the </a:t>
            </a:r>
            <a:r>
              <a:rPr lang="en-US" spc="5" smtClean="0"/>
              <a:t>World</a:t>
            </a:r>
            <a:r>
              <a:rPr lang="en-US" i="0" spc="5" smtClean="0">
                <a:latin typeface="Times New Roman"/>
                <a:cs typeface="Times New Roman"/>
              </a:rPr>
              <a:t>,</a:t>
            </a:r>
            <a:r>
              <a:rPr lang="en-US" i="0" spc="-5" smtClean="0">
                <a:latin typeface="Times New Roman"/>
                <a:cs typeface="Times New Roman"/>
              </a:rPr>
              <a:t> </a:t>
            </a:r>
            <a:r>
              <a:rPr lang="en-US" i="0" smtClean="0">
                <a:latin typeface="Times New Roman"/>
                <a:cs typeface="Times New Roman"/>
              </a:rPr>
              <a:t>3e</a:t>
            </a:r>
            <a:endParaRPr lang="en-US" i="0" dirty="0">
              <a:latin typeface="Times New Roman"/>
              <a:cs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lang="en-US" smtClean="0"/>
              <a:pPr marL="25400">
                <a:lnSpc>
                  <a:spcPts val="163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30"/>
              </a:lnSpc>
            </a:pPr>
            <a:r>
              <a:rPr lang="en-US" i="0" smtClean="0">
                <a:latin typeface="Times New Roman"/>
                <a:cs typeface="Times New Roman"/>
              </a:rPr>
              <a:t>Larson &amp; </a:t>
            </a:r>
            <a:r>
              <a:rPr lang="en-US" i="0" spc="-5" smtClean="0">
                <a:latin typeface="Times New Roman"/>
                <a:cs typeface="Times New Roman"/>
              </a:rPr>
              <a:t>Farber, </a:t>
            </a:r>
            <a:r>
              <a:rPr lang="en-US" smtClean="0"/>
              <a:t>Elementary Statistics: Picturing the </a:t>
            </a:r>
            <a:r>
              <a:rPr lang="en-US" spc="5" smtClean="0"/>
              <a:t>World</a:t>
            </a:r>
            <a:r>
              <a:rPr lang="en-US" i="0" spc="5" smtClean="0">
                <a:latin typeface="Times New Roman"/>
                <a:cs typeface="Times New Roman"/>
              </a:rPr>
              <a:t>,</a:t>
            </a:r>
            <a:r>
              <a:rPr lang="en-US" i="0" spc="-5" smtClean="0">
                <a:latin typeface="Times New Roman"/>
                <a:cs typeface="Times New Roman"/>
              </a:rPr>
              <a:t> </a:t>
            </a:r>
            <a:r>
              <a:rPr lang="en-US" i="0" smtClean="0">
                <a:latin typeface="Times New Roman"/>
                <a:cs typeface="Times New Roman"/>
              </a:rPr>
              <a:t>3e</a:t>
            </a:r>
            <a:endParaRPr lang="en-US" i="0" dirty="0">
              <a:latin typeface="Times New Roman"/>
              <a:cs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lang="en-US" smtClean="0"/>
              <a:pPr marL="25400">
                <a:lnSpc>
                  <a:spcPts val="163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30"/>
              </a:lnSpc>
            </a:pPr>
            <a:r>
              <a:rPr lang="en-US" i="0" smtClean="0">
                <a:latin typeface="Times New Roman"/>
                <a:cs typeface="Times New Roman"/>
              </a:rPr>
              <a:t>Larson &amp; </a:t>
            </a:r>
            <a:r>
              <a:rPr lang="en-US" i="0" spc="-5" smtClean="0">
                <a:latin typeface="Times New Roman"/>
                <a:cs typeface="Times New Roman"/>
              </a:rPr>
              <a:t>Farber, </a:t>
            </a:r>
            <a:r>
              <a:rPr lang="en-US" smtClean="0"/>
              <a:t>Elementary Statistics: Picturing the </a:t>
            </a:r>
            <a:r>
              <a:rPr lang="en-US" spc="5" smtClean="0"/>
              <a:t>World</a:t>
            </a:r>
            <a:r>
              <a:rPr lang="en-US" i="0" spc="5" smtClean="0">
                <a:latin typeface="Times New Roman"/>
                <a:cs typeface="Times New Roman"/>
              </a:rPr>
              <a:t>,</a:t>
            </a:r>
            <a:r>
              <a:rPr lang="en-US" i="0" spc="-5" smtClean="0">
                <a:latin typeface="Times New Roman"/>
                <a:cs typeface="Times New Roman"/>
              </a:rPr>
              <a:t> </a:t>
            </a:r>
            <a:r>
              <a:rPr lang="en-US" i="0" smtClean="0">
                <a:latin typeface="Times New Roman"/>
                <a:cs typeface="Times New Roman"/>
              </a:rPr>
              <a:t>3e</a:t>
            </a:r>
            <a:endParaRPr lang="en-US" i="0" dirty="0">
              <a:latin typeface="Times New Roman"/>
              <a:cs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lang="en-US" smtClean="0"/>
              <a:pPr marL="25400">
                <a:lnSpc>
                  <a:spcPts val="163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30"/>
              </a:lnSpc>
            </a:pPr>
            <a:r>
              <a:rPr lang="en-US" i="0" dirty="0" smtClean="0">
                <a:latin typeface="Times New Roman"/>
                <a:cs typeface="Times New Roman"/>
              </a:rPr>
              <a:t>Larson &amp; </a:t>
            </a:r>
            <a:r>
              <a:rPr lang="en-US" i="0" spc="-5" dirty="0" smtClean="0">
                <a:latin typeface="Times New Roman"/>
                <a:cs typeface="Times New Roman"/>
              </a:rPr>
              <a:t>Farber, </a:t>
            </a:r>
            <a:r>
              <a:rPr lang="en-US" dirty="0" smtClean="0"/>
              <a:t>Elementary Statistics: Picturing the </a:t>
            </a:r>
            <a:r>
              <a:rPr lang="en-US" spc="5" dirty="0" smtClean="0"/>
              <a:t>World</a:t>
            </a:r>
            <a:r>
              <a:rPr lang="en-US" i="0" spc="5" dirty="0" smtClean="0">
                <a:latin typeface="Times New Roman"/>
                <a:cs typeface="Times New Roman"/>
              </a:rPr>
              <a:t>,</a:t>
            </a:r>
            <a:r>
              <a:rPr lang="en-US" i="0" spc="-5" dirty="0" smtClean="0">
                <a:latin typeface="Times New Roman"/>
                <a:cs typeface="Times New Roman"/>
              </a:rPr>
              <a:t> </a:t>
            </a:r>
            <a:r>
              <a:rPr lang="en-US" i="0" dirty="0" smtClean="0">
                <a:latin typeface="Times New Roman"/>
                <a:cs typeface="Times New Roman"/>
              </a:rPr>
              <a:t>3e</a:t>
            </a:r>
            <a:endParaRPr lang="en-US" i="0" dirty="0">
              <a:latin typeface="Times New Roman"/>
              <a:cs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lang="en-US" smtClean="0"/>
              <a:pPr marL="25400">
                <a:lnSpc>
                  <a:spcPts val="163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30"/>
              </a:lnSpc>
            </a:pPr>
            <a:r>
              <a:rPr lang="en-US" i="0" smtClean="0">
                <a:latin typeface="Times New Roman"/>
                <a:cs typeface="Times New Roman"/>
              </a:rPr>
              <a:t>Larson &amp; </a:t>
            </a:r>
            <a:r>
              <a:rPr lang="en-US" i="0" spc="-5" smtClean="0">
                <a:latin typeface="Times New Roman"/>
                <a:cs typeface="Times New Roman"/>
              </a:rPr>
              <a:t>Farber, </a:t>
            </a:r>
            <a:r>
              <a:rPr lang="en-US" smtClean="0"/>
              <a:t>Elementary Statistics: Picturing the </a:t>
            </a:r>
            <a:r>
              <a:rPr lang="en-US" spc="5" smtClean="0"/>
              <a:t>World</a:t>
            </a:r>
            <a:r>
              <a:rPr lang="en-US" i="0" spc="5" smtClean="0">
                <a:latin typeface="Times New Roman"/>
                <a:cs typeface="Times New Roman"/>
              </a:rPr>
              <a:t>,</a:t>
            </a:r>
            <a:r>
              <a:rPr lang="en-US" i="0" spc="-5" smtClean="0">
                <a:latin typeface="Times New Roman"/>
                <a:cs typeface="Times New Roman"/>
              </a:rPr>
              <a:t> </a:t>
            </a:r>
            <a:r>
              <a:rPr lang="en-US" i="0" smtClean="0">
                <a:latin typeface="Times New Roman"/>
                <a:cs typeface="Times New Roman"/>
              </a:rPr>
              <a:t>3e</a:t>
            </a:r>
            <a:endParaRPr lang="en-US" i="0" dirty="0">
              <a:latin typeface="Times New Roman"/>
              <a:cs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lang="en-US" smtClean="0"/>
              <a:pPr marL="25400">
                <a:lnSpc>
                  <a:spcPts val="163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30"/>
              </a:lnSpc>
            </a:pPr>
            <a:r>
              <a:rPr lang="en-US" i="0" smtClean="0">
                <a:latin typeface="Times New Roman"/>
                <a:cs typeface="Times New Roman"/>
              </a:rPr>
              <a:t>Larson &amp; </a:t>
            </a:r>
            <a:r>
              <a:rPr lang="en-US" i="0" spc="-5" smtClean="0">
                <a:latin typeface="Times New Roman"/>
                <a:cs typeface="Times New Roman"/>
              </a:rPr>
              <a:t>Farber, </a:t>
            </a:r>
            <a:r>
              <a:rPr lang="en-US" smtClean="0"/>
              <a:t>Elementary Statistics: Picturing the </a:t>
            </a:r>
            <a:r>
              <a:rPr lang="en-US" spc="5" smtClean="0"/>
              <a:t>World</a:t>
            </a:r>
            <a:r>
              <a:rPr lang="en-US" i="0" spc="5" smtClean="0">
                <a:latin typeface="Times New Roman"/>
                <a:cs typeface="Times New Roman"/>
              </a:rPr>
              <a:t>,</a:t>
            </a:r>
            <a:r>
              <a:rPr lang="en-US" i="0" spc="-5" smtClean="0">
                <a:latin typeface="Times New Roman"/>
                <a:cs typeface="Times New Roman"/>
              </a:rPr>
              <a:t> </a:t>
            </a:r>
            <a:r>
              <a:rPr lang="en-US" i="0" smtClean="0">
                <a:latin typeface="Times New Roman"/>
                <a:cs typeface="Times New Roman"/>
              </a:rPr>
              <a:t>3e</a:t>
            </a:r>
            <a:endParaRPr lang="en-US" i="0" dirty="0">
              <a:latin typeface="Times New Roman"/>
              <a:cs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lang="en-US" smtClean="0"/>
              <a:pPr marL="25400">
                <a:lnSpc>
                  <a:spcPts val="163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30"/>
              </a:lnSpc>
            </a:pPr>
            <a:r>
              <a:rPr lang="en-US" i="0" smtClean="0">
                <a:latin typeface="Times New Roman"/>
                <a:cs typeface="Times New Roman"/>
              </a:rPr>
              <a:t>Larson &amp; </a:t>
            </a:r>
            <a:r>
              <a:rPr lang="en-US" i="0" spc="-5" smtClean="0">
                <a:latin typeface="Times New Roman"/>
                <a:cs typeface="Times New Roman"/>
              </a:rPr>
              <a:t>Farber, </a:t>
            </a:r>
            <a:r>
              <a:rPr lang="en-US" smtClean="0"/>
              <a:t>Elementary Statistics: Picturing the </a:t>
            </a:r>
            <a:r>
              <a:rPr lang="en-US" spc="5" smtClean="0"/>
              <a:t>World</a:t>
            </a:r>
            <a:r>
              <a:rPr lang="en-US" i="0" spc="5" smtClean="0">
                <a:latin typeface="Times New Roman"/>
                <a:cs typeface="Times New Roman"/>
              </a:rPr>
              <a:t>,</a:t>
            </a:r>
            <a:r>
              <a:rPr lang="en-US" i="0" spc="-5" smtClean="0">
                <a:latin typeface="Times New Roman"/>
                <a:cs typeface="Times New Roman"/>
              </a:rPr>
              <a:t> </a:t>
            </a:r>
            <a:r>
              <a:rPr lang="en-US" i="0" smtClean="0">
                <a:latin typeface="Times New Roman"/>
                <a:cs typeface="Times New Roman"/>
              </a:rPr>
              <a:t>3e</a:t>
            </a:r>
            <a:endParaRPr lang="en-US" i="0" dirty="0">
              <a:latin typeface="Times New Roman"/>
              <a:cs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lang="en-US" smtClean="0"/>
              <a:pPr marL="25400">
                <a:lnSpc>
                  <a:spcPts val="163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30"/>
              </a:lnSpc>
            </a:pPr>
            <a:r>
              <a:rPr lang="en-US" i="0" smtClean="0">
                <a:latin typeface="Times New Roman"/>
                <a:cs typeface="Times New Roman"/>
              </a:rPr>
              <a:t>Larson &amp; </a:t>
            </a:r>
            <a:r>
              <a:rPr lang="en-US" i="0" spc="-5" smtClean="0">
                <a:latin typeface="Times New Roman"/>
                <a:cs typeface="Times New Roman"/>
              </a:rPr>
              <a:t>Farber, </a:t>
            </a:r>
            <a:r>
              <a:rPr lang="en-US" smtClean="0"/>
              <a:t>Elementary Statistics: Picturing the </a:t>
            </a:r>
            <a:r>
              <a:rPr lang="en-US" spc="5" smtClean="0"/>
              <a:t>World</a:t>
            </a:r>
            <a:r>
              <a:rPr lang="en-US" i="0" spc="5" smtClean="0">
                <a:latin typeface="Times New Roman"/>
                <a:cs typeface="Times New Roman"/>
              </a:rPr>
              <a:t>,</a:t>
            </a:r>
            <a:r>
              <a:rPr lang="en-US" i="0" spc="-5" smtClean="0">
                <a:latin typeface="Times New Roman"/>
                <a:cs typeface="Times New Roman"/>
              </a:rPr>
              <a:t> </a:t>
            </a:r>
            <a:r>
              <a:rPr lang="en-US" i="0" smtClean="0">
                <a:latin typeface="Times New Roman"/>
                <a:cs typeface="Times New Roman"/>
              </a:rPr>
              <a:t>3e</a:t>
            </a:r>
            <a:endParaRPr lang="en-US" i="0" dirty="0">
              <a:latin typeface="Times New Roman"/>
              <a:cs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lang="en-US" smtClean="0"/>
              <a:pPr marL="25400">
                <a:lnSpc>
                  <a:spcPts val="163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30"/>
              </a:lnSpc>
            </a:pPr>
            <a:r>
              <a:rPr lang="en-US" i="0" smtClean="0">
                <a:latin typeface="Times New Roman"/>
                <a:cs typeface="Times New Roman"/>
              </a:rPr>
              <a:t>Larson &amp; </a:t>
            </a:r>
            <a:r>
              <a:rPr lang="en-US" i="0" spc="-5" smtClean="0">
                <a:latin typeface="Times New Roman"/>
                <a:cs typeface="Times New Roman"/>
              </a:rPr>
              <a:t>Farber, </a:t>
            </a:r>
            <a:r>
              <a:rPr lang="en-US" smtClean="0"/>
              <a:t>Elementary Statistics: Picturing the </a:t>
            </a:r>
            <a:r>
              <a:rPr lang="en-US" spc="5" smtClean="0"/>
              <a:t>World</a:t>
            </a:r>
            <a:r>
              <a:rPr lang="en-US" i="0" spc="5" smtClean="0">
                <a:latin typeface="Times New Roman"/>
                <a:cs typeface="Times New Roman"/>
              </a:rPr>
              <a:t>,</a:t>
            </a:r>
            <a:r>
              <a:rPr lang="en-US" i="0" spc="-5" smtClean="0">
                <a:latin typeface="Times New Roman"/>
                <a:cs typeface="Times New Roman"/>
              </a:rPr>
              <a:t> </a:t>
            </a:r>
            <a:r>
              <a:rPr lang="en-US" i="0" smtClean="0">
                <a:latin typeface="Times New Roman"/>
                <a:cs typeface="Times New Roman"/>
              </a:rPr>
              <a:t>3e</a:t>
            </a:r>
            <a:endParaRPr lang="en-US" i="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lang="en-US" smtClean="0"/>
              <a:pPr marL="25400">
                <a:lnSpc>
                  <a:spcPts val="163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30"/>
              </a:lnSpc>
            </a:pPr>
            <a:r>
              <a:rPr lang="en-US" i="0" smtClean="0">
                <a:latin typeface="Times New Roman"/>
                <a:cs typeface="Times New Roman"/>
              </a:rPr>
              <a:t>Larson &amp; </a:t>
            </a:r>
            <a:r>
              <a:rPr lang="en-US" i="0" spc="-5" smtClean="0">
                <a:latin typeface="Times New Roman"/>
                <a:cs typeface="Times New Roman"/>
              </a:rPr>
              <a:t>Farber, </a:t>
            </a:r>
            <a:r>
              <a:rPr lang="en-US" smtClean="0"/>
              <a:t>Elementary Statistics: Picturing the </a:t>
            </a:r>
            <a:r>
              <a:rPr lang="en-US" spc="5" smtClean="0"/>
              <a:t>World</a:t>
            </a:r>
            <a:r>
              <a:rPr lang="en-US" i="0" spc="5" smtClean="0">
                <a:latin typeface="Times New Roman"/>
                <a:cs typeface="Times New Roman"/>
              </a:rPr>
              <a:t>,</a:t>
            </a:r>
            <a:r>
              <a:rPr lang="en-US" i="0" spc="-5" smtClean="0">
                <a:latin typeface="Times New Roman"/>
                <a:cs typeface="Times New Roman"/>
              </a:rPr>
              <a:t> </a:t>
            </a:r>
            <a:r>
              <a:rPr lang="en-US" i="0" smtClean="0">
                <a:latin typeface="Times New Roman"/>
                <a:cs typeface="Times New Roman"/>
              </a:rPr>
              <a:t>3e</a:t>
            </a:r>
            <a:endParaRPr lang="en-US" i="0" dirty="0">
              <a:latin typeface="Times New Roman"/>
              <a:cs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lang="en-US" smtClean="0"/>
              <a:pPr marL="25400">
                <a:lnSpc>
                  <a:spcPts val="163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30"/>
              </a:lnSpc>
            </a:pPr>
            <a:r>
              <a:rPr lang="en-US" i="0" smtClean="0">
                <a:latin typeface="Times New Roman"/>
                <a:cs typeface="Times New Roman"/>
              </a:rPr>
              <a:t>Larson &amp; </a:t>
            </a:r>
            <a:r>
              <a:rPr lang="en-US" i="0" spc="-5" smtClean="0">
                <a:latin typeface="Times New Roman"/>
                <a:cs typeface="Times New Roman"/>
              </a:rPr>
              <a:t>Farber, </a:t>
            </a:r>
            <a:r>
              <a:rPr lang="en-US" smtClean="0"/>
              <a:t>Elementary Statistics: Picturing the </a:t>
            </a:r>
            <a:r>
              <a:rPr lang="en-US" spc="5" smtClean="0"/>
              <a:t>World</a:t>
            </a:r>
            <a:r>
              <a:rPr lang="en-US" i="0" spc="5" smtClean="0">
                <a:latin typeface="Times New Roman"/>
                <a:cs typeface="Times New Roman"/>
              </a:rPr>
              <a:t>,</a:t>
            </a:r>
            <a:r>
              <a:rPr lang="en-US" i="0" spc="-5" smtClean="0">
                <a:latin typeface="Times New Roman"/>
                <a:cs typeface="Times New Roman"/>
              </a:rPr>
              <a:t> </a:t>
            </a:r>
            <a:r>
              <a:rPr lang="en-US" i="0" smtClean="0">
                <a:latin typeface="Times New Roman"/>
                <a:cs typeface="Times New Roman"/>
              </a:rPr>
              <a:t>3e</a:t>
            </a:r>
            <a:endParaRPr lang="en-US" i="0" dirty="0">
              <a:latin typeface="Times New Roman"/>
              <a:cs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lang="en-US" smtClean="0"/>
              <a:pPr marL="25400">
                <a:lnSpc>
                  <a:spcPts val="163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1630"/>
              </a:lnSpc>
            </a:pPr>
            <a:r>
              <a:rPr lang="en-US" i="0" smtClean="0">
                <a:latin typeface="Times New Roman"/>
                <a:cs typeface="Times New Roman"/>
              </a:rPr>
              <a:t>Larson &amp; </a:t>
            </a:r>
            <a:r>
              <a:rPr lang="en-US" i="0" spc="-5" smtClean="0">
                <a:latin typeface="Times New Roman"/>
                <a:cs typeface="Times New Roman"/>
              </a:rPr>
              <a:t>Farber, </a:t>
            </a:r>
            <a:r>
              <a:rPr lang="en-US" smtClean="0"/>
              <a:t>Elementary Statistics: Picturing the </a:t>
            </a:r>
            <a:r>
              <a:rPr lang="en-US" spc="5" smtClean="0"/>
              <a:t>World</a:t>
            </a:r>
            <a:r>
              <a:rPr lang="en-US" i="0" spc="5" smtClean="0">
                <a:latin typeface="Times New Roman"/>
                <a:cs typeface="Times New Roman"/>
              </a:rPr>
              <a:t>,</a:t>
            </a:r>
            <a:r>
              <a:rPr lang="en-US" i="0" spc="-5" smtClean="0">
                <a:latin typeface="Times New Roman"/>
                <a:cs typeface="Times New Roman"/>
              </a:rPr>
              <a:t> </a:t>
            </a:r>
            <a:r>
              <a:rPr lang="en-US" i="0" smtClean="0">
                <a:latin typeface="Times New Roman"/>
                <a:cs typeface="Times New Roman"/>
              </a:rPr>
              <a:t>3e</a:t>
            </a:r>
            <a:endParaRPr lang="en-US" i="0" dirty="0">
              <a:latin typeface="Times New Roman"/>
              <a:cs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25400">
              <a:lnSpc>
                <a:spcPts val="1630"/>
              </a:lnSpc>
            </a:pPr>
            <a:fld id="{81D60167-4931-47E6-BA6A-407CBD079E47}" type="slidenum">
              <a:rPr lang="en-US" smtClean="0"/>
              <a:pPr marL="25400">
                <a:lnSpc>
                  <a:spcPts val="1630"/>
                </a:lnSpc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6229350"/>
            <a:ext cx="9144000" cy="95250"/>
          </a:xfrm>
          <a:custGeom>
            <a:avLst/>
            <a:gdLst/>
            <a:ahLst/>
            <a:cxnLst/>
            <a:rect l="l" t="t" r="r" b="b"/>
            <a:pathLst>
              <a:path w="9144000" h="95250">
                <a:moveTo>
                  <a:pt x="9144000" y="0"/>
                </a:moveTo>
                <a:lnTo>
                  <a:pt x="0" y="0"/>
                </a:lnTo>
                <a:lnTo>
                  <a:pt x="0" y="95250"/>
                </a:lnTo>
                <a:lnTo>
                  <a:pt x="9144000" y="952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9D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3233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3252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3290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32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3328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3366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7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340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3442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6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347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125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350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02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3544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3582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F24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362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365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E23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3696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3734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D22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3773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D21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381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0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3842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3874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1F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3912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3950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B1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3988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A1E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4027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A1D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406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4103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C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4141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C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417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81B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4204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4242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4553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0738">
            <a:solidFill>
              <a:srgbClr val="161A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299261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999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202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206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32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210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328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213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2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2171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227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2203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227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241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6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31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126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35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38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025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24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02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2457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2495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2533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4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2571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F23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2603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263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F23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2673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3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271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2749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E22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278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2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282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28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D21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288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D2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2927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2965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3003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C20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3041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1F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30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310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B1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3143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3181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A1E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3257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A1D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3295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A1D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333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336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91D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339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C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3435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3473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81C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3511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81B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354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3581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71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3613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365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3727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3765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3797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3829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8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386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518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390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3943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517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398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4019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405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4089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416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412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316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4197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5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423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5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427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4305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214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433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437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4413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113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4451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3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489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3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51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012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64820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E0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6487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E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64947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C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6501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4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6508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4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6516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5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6523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3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6530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1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6537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E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65449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A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655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8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65665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51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65735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31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65811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1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6588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F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6595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C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66027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A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66103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6173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6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624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3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6319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110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638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F10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6459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D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6535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A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660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8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675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6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675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3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682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6890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F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6696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D0E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6703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A0E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67106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8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6718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67252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4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6732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1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67398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F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67475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D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6754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B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67614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80C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6769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60C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67760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4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67830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2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67906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F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6797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D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68046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B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68122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68192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6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6826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40A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68338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20A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684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0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D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6855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25338" y="0"/>
            <a:ext cx="9194676" cy="2246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477519"/>
            <a:ext cx="9144000" cy="2540"/>
          </a:xfrm>
          <a:custGeom>
            <a:avLst/>
            <a:gdLst/>
            <a:ahLst/>
            <a:cxnLst/>
            <a:rect l="l" t="t" r="r" b="b"/>
            <a:pathLst>
              <a:path w="9144000" h="2540">
                <a:moveTo>
                  <a:pt x="0" y="0"/>
                </a:moveTo>
                <a:lnTo>
                  <a:pt x="9144000" y="2539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0" y="6443979"/>
            <a:ext cx="9144000" cy="1345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0" y="64516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10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0" y="6193851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 txBox="1"/>
          <p:nvPr/>
        </p:nvSpPr>
        <p:spPr>
          <a:xfrm>
            <a:off x="259079" y="2395220"/>
            <a:ext cx="85617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015" algn="l"/>
              </a:tabLst>
            </a:pPr>
            <a:r>
              <a:rPr sz="6000" b="1" spc="610" dirty="0">
                <a:latin typeface="Times New Roman"/>
                <a:cs typeface="Times New Roman"/>
              </a:rPr>
              <a:t>Confidence	</a:t>
            </a:r>
            <a:r>
              <a:rPr sz="6000" b="1" spc="700" dirty="0">
                <a:latin typeface="Times New Roman"/>
                <a:cs typeface="Times New Roman"/>
              </a:rPr>
              <a:t>Intervals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166" name="Title 1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2269489" y="238759"/>
            <a:ext cx="45624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85365" algn="l"/>
                <a:tab pos="3010535" algn="l"/>
              </a:tabLst>
            </a:pPr>
            <a:r>
              <a:rPr spc="335" dirty="0"/>
              <a:t>M</a:t>
            </a:r>
            <a:r>
              <a:rPr spc="585" dirty="0"/>
              <a:t>a</a:t>
            </a:r>
            <a:r>
              <a:rPr spc="345" dirty="0"/>
              <a:t>r</a:t>
            </a:r>
            <a:r>
              <a:rPr spc="505" dirty="0"/>
              <a:t>g</a:t>
            </a:r>
            <a:r>
              <a:rPr spc="490" dirty="0"/>
              <a:t>i</a:t>
            </a:r>
            <a:r>
              <a:rPr spc="225" dirty="0"/>
              <a:t>n</a:t>
            </a:r>
            <a:r>
              <a:rPr dirty="0"/>
              <a:t>	</a:t>
            </a:r>
            <a:r>
              <a:rPr spc="345" dirty="0"/>
              <a:t>o</a:t>
            </a:r>
            <a:r>
              <a:rPr dirty="0"/>
              <a:t>f	</a:t>
            </a:r>
            <a:r>
              <a:rPr spc="585" dirty="0"/>
              <a:t>E</a:t>
            </a:r>
            <a:r>
              <a:rPr spc="335" dirty="0"/>
              <a:t>r</a:t>
            </a:r>
            <a:r>
              <a:rPr spc="345" dirty="0"/>
              <a:t>ro</a:t>
            </a:r>
            <a:r>
              <a:rPr dirty="0"/>
              <a:t>r</a:t>
            </a:r>
          </a:p>
        </p:txBody>
      </p:sp>
      <p:sp>
        <p:nvSpPr>
          <p:cNvPr id="195" name="object 19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96" name="object 19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10</a:t>
            </a:fld>
            <a:endParaRPr dirty="0"/>
          </a:p>
        </p:txBody>
      </p:sp>
      <p:sp>
        <p:nvSpPr>
          <p:cNvPr id="174" name="object 174"/>
          <p:cNvSpPr/>
          <p:nvPr/>
        </p:nvSpPr>
        <p:spPr>
          <a:xfrm>
            <a:off x="1925320" y="4532629"/>
            <a:ext cx="31750" cy="16510"/>
          </a:xfrm>
          <a:custGeom>
            <a:avLst/>
            <a:gdLst/>
            <a:ahLst/>
            <a:cxnLst/>
            <a:rect l="l" t="t" r="r" b="b"/>
            <a:pathLst>
              <a:path w="31750" h="16510">
                <a:moveTo>
                  <a:pt x="0" y="16510"/>
                </a:moveTo>
                <a:lnTo>
                  <a:pt x="317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957070" y="4532629"/>
            <a:ext cx="72390" cy="116839"/>
          </a:xfrm>
          <a:custGeom>
            <a:avLst/>
            <a:gdLst/>
            <a:ahLst/>
            <a:cxnLst/>
            <a:rect l="l" t="t" r="r" b="b"/>
            <a:pathLst>
              <a:path w="72389" h="116839">
                <a:moveTo>
                  <a:pt x="0" y="0"/>
                </a:moveTo>
                <a:lnTo>
                  <a:pt x="72390" y="11684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029460" y="4340859"/>
            <a:ext cx="80010" cy="308610"/>
          </a:xfrm>
          <a:custGeom>
            <a:avLst/>
            <a:gdLst/>
            <a:ahLst/>
            <a:cxnLst/>
            <a:rect l="l" t="t" r="r" b="b"/>
            <a:pathLst>
              <a:path w="80010" h="308610">
                <a:moveTo>
                  <a:pt x="0" y="308609"/>
                </a:moveTo>
                <a:lnTo>
                  <a:pt x="800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922779" y="4333240"/>
            <a:ext cx="389890" cy="316230"/>
          </a:xfrm>
          <a:custGeom>
            <a:avLst/>
            <a:gdLst/>
            <a:ahLst/>
            <a:cxnLst/>
            <a:rect l="l" t="t" r="r" b="b"/>
            <a:pathLst>
              <a:path w="389889" h="316229">
                <a:moveTo>
                  <a:pt x="55813" y="209550"/>
                </a:moveTo>
                <a:lnTo>
                  <a:pt x="26669" y="209550"/>
                </a:lnTo>
                <a:lnTo>
                  <a:pt x="99059" y="316230"/>
                </a:lnTo>
                <a:lnTo>
                  <a:pt x="114300" y="316230"/>
                </a:lnTo>
                <a:lnTo>
                  <a:pt x="122145" y="285750"/>
                </a:lnTo>
                <a:lnTo>
                  <a:pt x="107950" y="285750"/>
                </a:lnTo>
                <a:lnTo>
                  <a:pt x="55813" y="209550"/>
                </a:lnTo>
                <a:close/>
              </a:path>
              <a:path w="389889" h="316229">
                <a:moveTo>
                  <a:pt x="389889" y="0"/>
                </a:moveTo>
                <a:lnTo>
                  <a:pt x="180339" y="0"/>
                </a:lnTo>
                <a:lnTo>
                  <a:pt x="107950" y="285750"/>
                </a:lnTo>
                <a:lnTo>
                  <a:pt x="122145" y="285750"/>
                </a:lnTo>
                <a:lnTo>
                  <a:pt x="191769" y="15240"/>
                </a:lnTo>
                <a:lnTo>
                  <a:pt x="389889" y="15240"/>
                </a:lnTo>
                <a:lnTo>
                  <a:pt x="389889" y="0"/>
                </a:lnTo>
                <a:close/>
              </a:path>
              <a:path w="389889" h="316229">
                <a:moveTo>
                  <a:pt x="41909" y="189230"/>
                </a:moveTo>
                <a:lnTo>
                  <a:pt x="0" y="212090"/>
                </a:lnTo>
                <a:lnTo>
                  <a:pt x="5080" y="220980"/>
                </a:lnTo>
                <a:lnTo>
                  <a:pt x="26669" y="209550"/>
                </a:lnTo>
                <a:lnTo>
                  <a:pt x="55813" y="209550"/>
                </a:lnTo>
                <a:lnTo>
                  <a:pt x="41909" y="189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910079" y="4314190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>
                <a:moveTo>
                  <a:pt x="0" y="0"/>
                </a:moveTo>
                <a:lnTo>
                  <a:pt x="41528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3505200" y="4535170"/>
            <a:ext cx="30480" cy="16510"/>
          </a:xfrm>
          <a:custGeom>
            <a:avLst/>
            <a:gdLst/>
            <a:ahLst/>
            <a:cxnLst/>
            <a:rect l="l" t="t" r="r" b="b"/>
            <a:pathLst>
              <a:path w="30479" h="16510">
                <a:moveTo>
                  <a:pt x="0" y="16509"/>
                </a:moveTo>
                <a:lnTo>
                  <a:pt x="304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3535679" y="4535170"/>
            <a:ext cx="73660" cy="118110"/>
          </a:xfrm>
          <a:custGeom>
            <a:avLst/>
            <a:gdLst/>
            <a:ahLst/>
            <a:cxnLst/>
            <a:rect l="l" t="t" r="r" b="b"/>
            <a:pathLst>
              <a:path w="73660" h="118110">
                <a:moveTo>
                  <a:pt x="0" y="0"/>
                </a:moveTo>
                <a:lnTo>
                  <a:pt x="73660" y="11810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609340" y="4340859"/>
            <a:ext cx="78740" cy="312420"/>
          </a:xfrm>
          <a:custGeom>
            <a:avLst/>
            <a:gdLst/>
            <a:ahLst/>
            <a:cxnLst/>
            <a:rect l="l" t="t" r="r" b="b"/>
            <a:pathLst>
              <a:path w="78739" h="312420">
                <a:moveTo>
                  <a:pt x="0" y="312419"/>
                </a:moveTo>
                <a:lnTo>
                  <a:pt x="7873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502659" y="4333240"/>
            <a:ext cx="518159" cy="320040"/>
          </a:xfrm>
          <a:custGeom>
            <a:avLst/>
            <a:gdLst/>
            <a:ahLst/>
            <a:cxnLst/>
            <a:rect l="l" t="t" r="r" b="b"/>
            <a:pathLst>
              <a:path w="518160" h="320039">
                <a:moveTo>
                  <a:pt x="55545" y="212090"/>
                </a:moveTo>
                <a:lnTo>
                  <a:pt x="25400" y="212090"/>
                </a:lnTo>
                <a:lnTo>
                  <a:pt x="99060" y="320040"/>
                </a:lnTo>
                <a:lnTo>
                  <a:pt x="114300" y="320040"/>
                </a:lnTo>
                <a:lnTo>
                  <a:pt x="122369" y="288290"/>
                </a:lnTo>
                <a:lnTo>
                  <a:pt x="106679" y="288290"/>
                </a:lnTo>
                <a:lnTo>
                  <a:pt x="55545" y="212090"/>
                </a:lnTo>
                <a:close/>
              </a:path>
              <a:path w="518160" h="320039">
                <a:moveTo>
                  <a:pt x="518160" y="0"/>
                </a:moveTo>
                <a:lnTo>
                  <a:pt x="180339" y="0"/>
                </a:lnTo>
                <a:lnTo>
                  <a:pt x="106679" y="288290"/>
                </a:lnTo>
                <a:lnTo>
                  <a:pt x="122369" y="288290"/>
                </a:lnTo>
                <a:lnTo>
                  <a:pt x="191769" y="15240"/>
                </a:lnTo>
                <a:lnTo>
                  <a:pt x="518160" y="15240"/>
                </a:lnTo>
                <a:lnTo>
                  <a:pt x="518160" y="0"/>
                </a:lnTo>
                <a:close/>
              </a:path>
              <a:path w="518160" h="320039">
                <a:moveTo>
                  <a:pt x="41910" y="191770"/>
                </a:moveTo>
                <a:lnTo>
                  <a:pt x="0" y="214630"/>
                </a:lnTo>
                <a:lnTo>
                  <a:pt x="5079" y="223520"/>
                </a:lnTo>
                <a:lnTo>
                  <a:pt x="25400" y="212090"/>
                </a:lnTo>
                <a:lnTo>
                  <a:pt x="55545" y="212090"/>
                </a:lnTo>
                <a:lnTo>
                  <a:pt x="41910" y="191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 txBox="1"/>
          <p:nvPr/>
        </p:nvSpPr>
        <p:spPr>
          <a:xfrm>
            <a:off x="3675379" y="4323079"/>
            <a:ext cx="358140" cy="3867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50" spc="120" dirty="0">
                <a:latin typeface="Times New Roman"/>
                <a:cs typeface="Times New Roman"/>
              </a:rPr>
              <a:t>3</a:t>
            </a:r>
            <a:r>
              <a:rPr sz="2350" spc="140" dirty="0">
                <a:latin typeface="Times New Roman"/>
                <a:cs typeface="Times New Roman"/>
              </a:rPr>
              <a:t>2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1719579" y="4251217"/>
            <a:ext cx="114935" cy="274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i="1" spc="-10" dirty="0">
                <a:latin typeface="Times New Roman"/>
                <a:cs typeface="Times New Roman"/>
              </a:rPr>
              <a:t>c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1988820" y="3909850"/>
            <a:ext cx="18034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i="1" spc="5" dirty="0">
                <a:latin typeface="Times New Roman"/>
                <a:cs typeface="Times New Roman"/>
              </a:rPr>
              <a:t>σ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2099310" y="4312441"/>
            <a:ext cx="20955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i="1" spc="220" dirty="0">
                <a:latin typeface="Times New Roman"/>
                <a:cs typeface="Times New Roman"/>
              </a:rPr>
              <a:t>n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967739" y="4064791"/>
            <a:ext cx="76517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8935" algn="l"/>
              </a:tabLst>
            </a:pPr>
            <a:r>
              <a:rPr sz="2450" i="1" spc="215" dirty="0">
                <a:latin typeface="Times New Roman"/>
                <a:cs typeface="Times New Roman"/>
              </a:rPr>
              <a:t>E	</a:t>
            </a:r>
            <a:r>
              <a:rPr sz="2350" spc="10" dirty="0">
                <a:latin typeface="Symbol"/>
                <a:cs typeface="Symbol"/>
              </a:rPr>
              <a:t></a:t>
            </a:r>
            <a:r>
              <a:rPr sz="2350" spc="-100" dirty="0">
                <a:latin typeface="Times New Roman"/>
                <a:cs typeface="Times New Roman"/>
              </a:rPr>
              <a:t> </a:t>
            </a:r>
            <a:r>
              <a:rPr sz="2450" i="1" spc="185" dirty="0">
                <a:latin typeface="Times New Roman"/>
                <a:cs typeface="Times New Roman"/>
              </a:rPr>
              <a:t>z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2402921" y="4075429"/>
            <a:ext cx="1739900" cy="3867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50" spc="10" dirty="0">
                <a:latin typeface="Symbol"/>
                <a:cs typeface="Symbol"/>
              </a:rPr>
              <a:t></a:t>
            </a:r>
            <a:r>
              <a:rPr sz="2350" spc="-260" dirty="0">
                <a:latin typeface="Times New Roman"/>
                <a:cs typeface="Times New Roman"/>
              </a:rPr>
              <a:t> </a:t>
            </a:r>
            <a:r>
              <a:rPr sz="2350" spc="114" dirty="0">
                <a:latin typeface="Times New Roman"/>
                <a:cs typeface="Times New Roman"/>
              </a:rPr>
              <a:t>1.96</a:t>
            </a:r>
            <a:r>
              <a:rPr sz="2350" spc="-240" dirty="0">
                <a:latin typeface="Times New Roman"/>
                <a:cs typeface="Times New Roman"/>
              </a:rPr>
              <a:t> </a:t>
            </a:r>
            <a:r>
              <a:rPr sz="2350" spc="5" dirty="0">
                <a:latin typeface="Symbol"/>
                <a:cs typeface="Symbol"/>
              </a:rPr>
              <a:t></a:t>
            </a:r>
            <a:r>
              <a:rPr sz="2350" spc="-204" dirty="0">
                <a:latin typeface="Times New Roman"/>
                <a:cs typeface="Times New Roman"/>
              </a:rPr>
              <a:t> </a:t>
            </a:r>
            <a:r>
              <a:rPr sz="3525" u="sng" spc="172" baseline="28368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23.44</a:t>
            </a:r>
            <a:endParaRPr sz="3525" baseline="28368">
              <a:latin typeface="Times New Roman"/>
              <a:cs typeface="Times New Roman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487680" y="4653279"/>
            <a:ext cx="7703184" cy="176148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90089">
              <a:lnSpc>
                <a:spcPct val="100000"/>
              </a:lnSpc>
              <a:spcBef>
                <a:spcPts val="110"/>
              </a:spcBef>
            </a:pPr>
            <a:r>
              <a:rPr sz="2200" spc="220" dirty="0">
                <a:latin typeface="Symbol"/>
                <a:cs typeface="Symbol"/>
              </a:rPr>
              <a:t></a:t>
            </a:r>
            <a:r>
              <a:rPr sz="2200" spc="-130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8.12</a:t>
            </a: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2380"/>
              </a:spcBef>
            </a:pPr>
            <a:r>
              <a:rPr sz="2400" spc="105" dirty="0">
                <a:solidFill>
                  <a:srgbClr val="232884"/>
                </a:solidFill>
                <a:latin typeface="Times New Roman"/>
                <a:cs typeface="Times New Roman"/>
              </a:rPr>
              <a:t>We </a:t>
            </a:r>
            <a:r>
              <a:rPr sz="2400" spc="220" dirty="0">
                <a:solidFill>
                  <a:srgbClr val="232884"/>
                </a:solidFill>
                <a:latin typeface="Times New Roman"/>
                <a:cs typeface="Times New Roman"/>
              </a:rPr>
              <a:t>are </a:t>
            </a:r>
            <a:r>
              <a:rPr sz="2400" spc="80" dirty="0">
                <a:solidFill>
                  <a:srgbClr val="232884"/>
                </a:solidFill>
                <a:latin typeface="Times New Roman"/>
                <a:cs typeface="Times New Roman"/>
              </a:rPr>
              <a:t>95%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confident </a:t>
            </a:r>
            <a:r>
              <a:rPr sz="2400" spc="260" dirty="0">
                <a:solidFill>
                  <a:srgbClr val="232884"/>
                </a:solidFill>
                <a:latin typeface="Times New Roman"/>
                <a:cs typeface="Times New Roman"/>
              </a:rPr>
              <a:t>that </a:t>
            </a:r>
            <a:r>
              <a:rPr sz="2400" spc="220" dirty="0">
                <a:solidFill>
                  <a:srgbClr val="232884"/>
                </a:solidFill>
                <a:latin typeface="Times New Roman"/>
                <a:cs typeface="Times New Roman"/>
              </a:rPr>
              <a:t>the </a:t>
            </a:r>
            <a:r>
              <a:rPr sz="2400" spc="204" dirty="0">
                <a:solidFill>
                  <a:srgbClr val="232884"/>
                </a:solidFill>
                <a:latin typeface="Times New Roman"/>
                <a:cs typeface="Times New Roman"/>
              </a:rPr>
              <a:t>margin </a:t>
            </a:r>
            <a:r>
              <a:rPr sz="2400" dirty="0">
                <a:solidFill>
                  <a:srgbClr val="232884"/>
                </a:solidFill>
                <a:latin typeface="Times New Roman"/>
                <a:cs typeface="Times New Roman"/>
              </a:rPr>
              <a:t>of </a:t>
            </a:r>
            <a:r>
              <a:rPr sz="2400" spc="185" dirty="0">
                <a:solidFill>
                  <a:srgbClr val="232884"/>
                </a:solidFill>
                <a:latin typeface="Times New Roman"/>
                <a:cs typeface="Times New Roman"/>
              </a:rPr>
              <a:t>error </a:t>
            </a:r>
            <a:r>
              <a:rPr sz="2400" spc="85" dirty="0">
                <a:solidFill>
                  <a:srgbClr val="232884"/>
                </a:solidFill>
                <a:latin typeface="Times New Roman"/>
                <a:cs typeface="Times New Roman"/>
              </a:rPr>
              <a:t>for </a:t>
            </a:r>
            <a:r>
              <a:rPr sz="2400" spc="220" dirty="0">
                <a:solidFill>
                  <a:srgbClr val="232884"/>
                </a:solidFill>
                <a:latin typeface="Times New Roman"/>
                <a:cs typeface="Times New Roman"/>
              </a:rPr>
              <a:t>the  </a:t>
            </a:r>
            <a:r>
              <a:rPr sz="2400" spc="155" dirty="0">
                <a:solidFill>
                  <a:srgbClr val="232884"/>
                </a:solidFill>
                <a:latin typeface="Times New Roman"/>
                <a:cs typeface="Times New Roman"/>
              </a:rPr>
              <a:t>population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29" dirty="0">
                <a:solidFill>
                  <a:srgbClr val="232884"/>
                </a:solidFill>
                <a:latin typeface="Times New Roman"/>
                <a:cs typeface="Times New Roman"/>
              </a:rPr>
              <a:t>mean</a:t>
            </a:r>
            <a:r>
              <a:rPr sz="2400" spc="6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10" dirty="0">
                <a:solidFill>
                  <a:srgbClr val="232884"/>
                </a:solidFill>
                <a:latin typeface="Times New Roman"/>
                <a:cs typeface="Times New Roman"/>
              </a:rPr>
              <a:t>(all</a:t>
            </a:r>
            <a:r>
              <a:rPr sz="2400" spc="6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20" dirty="0">
                <a:solidFill>
                  <a:srgbClr val="232884"/>
                </a:solidFill>
                <a:latin typeface="Times New Roman"/>
                <a:cs typeface="Times New Roman"/>
              </a:rPr>
              <a:t>the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40" dirty="0">
                <a:solidFill>
                  <a:srgbClr val="232884"/>
                </a:solidFill>
                <a:latin typeface="Times New Roman"/>
                <a:cs typeface="Times New Roman"/>
              </a:rPr>
              <a:t>textbooks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75" dirty="0">
                <a:solidFill>
                  <a:srgbClr val="232884"/>
                </a:solidFill>
                <a:latin typeface="Times New Roman"/>
                <a:cs typeface="Times New Roman"/>
              </a:rPr>
              <a:t>in</a:t>
            </a:r>
            <a:r>
              <a:rPr sz="2400" spc="6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20" dirty="0">
                <a:solidFill>
                  <a:srgbClr val="232884"/>
                </a:solidFill>
                <a:latin typeface="Times New Roman"/>
                <a:cs typeface="Times New Roman"/>
              </a:rPr>
              <a:t>the</a:t>
            </a:r>
            <a:r>
              <a:rPr sz="2400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20" dirty="0">
                <a:solidFill>
                  <a:srgbClr val="232884"/>
                </a:solidFill>
                <a:latin typeface="Times New Roman"/>
                <a:cs typeface="Times New Roman"/>
              </a:rPr>
              <a:t>bookstore)</a:t>
            </a:r>
            <a:r>
              <a:rPr sz="2400" spc="8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is  </a:t>
            </a:r>
            <a:r>
              <a:rPr sz="2400" spc="180" dirty="0">
                <a:solidFill>
                  <a:srgbClr val="232884"/>
                </a:solidFill>
                <a:latin typeface="Times New Roman"/>
                <a:cs typeface="Times New Roman"/>
              </a:rPr>
              <a:t>about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05" dirty="0">
                <a:solidFill>
                  <a:srgbClr val="232884"/>
                </a:solidFill>
                <a:latin typeface="Times New Roman"/>
                <a:cs typeface="Times New Roman"/>
              </a:rPr>
              <a:t>$8.12.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5060950" y="3832268"/>
            <a:ext cx="3030220" cy="7702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2880"/>
              </a:lnSpc>
              <a:spcBef>
                <a:spcPts val="280"/>
              </a:spcBef>
            </a:pPr>
            <a:r>
              <a:rPr sz="2400" spc="130" dirty="0">
                <a:solidFill>
                  <a:srgbClr val="E01420"/>
                </a:solidFill>
                <a:latin typeface="Times New Roman"/>
                <a:cs typeface="Times New Roman"/>
              </a:rPr>
              <a:t>Since </a:t>
            </a:r>
            <a:r>
              <a:rPr sz="2450" i="1" spc="240" dirty="0">
                <a:solidFill>
                  <a:srgbClr val="E01420"/>
                </a:solidFill>
                <a:latin typeface="Times New Roman"/>
                <a:cs typeface="Times New Roman"/>
              </a:rPr>
              <a:t>n </a:t>
            </a:r>
            <a:r>
              <a:rPr sz="2400" dirty="0">
                <a:solidFill>
                  <a:srgbClr val="E01420"/>
                </a:solidFill>
                <a:latin typeface="Symbol"/>
                <a:cs typeface="Symbol"/>
              </a:rPr>
              <a:t></a:t>
            </a:r>
            <a:r>
              <a:rPr sz="2400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400" spc="105" dirty="0">
                <a:solidFill>
                  <a:srgbClr val="E01420"/>
                </a:solidFill>
                <a:latin typeface="Times New Roman"/>
                <a:cs typeface="Times New Roman"/>
              </a:rPr>
              <a:t>30, </a:t>
            </a:r>
            <a:r>
              <a:rPr sz="2450" i="1" spc="155" dirty="0">
                <a:solidFill>
                  <a:srgbClr val="E01420"/>
                </a:solidFill>
                <a:latin typeface="Times New Roman"/>
                <a:cs typeface="Times New Roman"/>
              </a:rPr>
              <a:t>s </a:t>
            </a:r>
            <a:r>
              <a:rPr sz="2400" spc="175" dirty="0">
                <a:solidFill>
                  <a:srgbClr val="E01420"/>
                </a:solidFill>
                <a:latin typeface="Times New Roman"/>
                <a:cs typeface="Times New Roman"/>
              </a:rPr>
              <a:t>can</a:t>
            </a:r>
            <a:r>
              <a:rPr sz="2400" spc="-300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400" spc="125" dirty="0">
                <a:solidFill>
                  <a:srgbClr val="E01420"/>
                </a:solidFill>
                <a:latin typeface="Times New Roman"/>
                <a:cs typeface="Times New Roman"/>
              </a:rPr>
              <a:t>be  </a:t>
            </a:r>
            <a:r>
              <a:rPr sz="2400" spc="200" dirty="0">
                <a:solidFill>
                  <a:srgbClr val="E01420"/>
                </a:solidFill>
                <a:latin typeface="Times New Roman"/>
                <a:cs typeface="Times New Roman"/>
              </a:rPr>
              <a:t>substituted </a:t>
            </a:r>
            <a:r>
              <a:rPr sz="2400" spc="85" dirty="0">
                <a:solidFill>
                  <a:srgbClr val="E01420"/>
                </a:solidFill>
                <a:latin typeface="Times New Roman"/>
                <a:cs typeface="Times New Roman"/>
              </a:rPr>
              <a:t>for</a:t>
            </a:r>
            <a:r>
              <a:rPr sz="2400" spc="-80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450" i="1" spc="35" dirty="0">
                <a:solidFill>
                  <a:srgbClr val="E01420"/>
                </a:solidFill>
                <a:latin typeface="Times New Roman"/>
                <a:cs typeface="Times New Roman"/>
              </a:rPr>
              <a:t>σ.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4872990" y="4019550"/>
            <a:ext cx="81280" cy="73660"/>
          </a:xfrm>
          <a:custGeom>
            <a:avLst/>
            <a:gdLst/>
            <a:ahLst/>
            <a:cxnLst/>
            <a:rect l="l" t="t" r="r" b="b"/>
            <a:pathLst>
              <a:path w="81279" h="73660">
                <a:moveTo>
                  <a:pt x="0" y="0"/>
                </a:moveTo>
                <a:lnTo>
                  <a:pt x="16510" y="73660"/>
                </a:lnTo>
                <a:lnTo>
                  <a:pt x="81280" y="20319"/>
                </a:lnTo>
                <a:lnTo>
                  <a:pt x="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267200" y="4048759"/>
            <a:ext cx="629920" cy="148590"/>
          </a:xfrm>
          <a:custGeom>
            <a:avLst/>
            <a:gdLst/>
            <a:ahLst/>
            <a:cxnLst/>
            <a:rect l="l" t="t" r="r" b="b"/>
            <a:pathLst>
              <a:path w="629920" h="148589">
                <a:moveTo>
                  <a:pt x="627379" y="0"/>
                </a:moveTo>
                <a:lnTo>
                  <a:pt x="0" y="138429"/>
                </a:lnTo>
                <a:lnTo>
                  <a:pt x="2539" y="148589"/>
                </a:lnTo>
                <a:lnTo>
                  <a:pt x="629920" y="8889"/>
                </a:lnTo>
                <a:lnTo>
                  <a:pt x="627379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606030" y="2186939"/>
            <a:ext cx="125730" cy="0"/>
          </a:xfrm>
          <a:custGeom>
            <a:avLst/>
            <a:gdLst/>
            <a:ahLst/>
            <a:cxnLst/>
            <a:rect l="l" t="t" r="r" b="b"/>
            <a:pathLst>
              <a:path w="125729">
                <a:moveTo>
                  <a:pt x="0" y="0"/>
                </a:moveTo>
                <a:lnTo>
                  <a:pt x="125729" y="0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 txBox="1"/>
          <p:nvPr/>
        </p:nvSpPr>
        <p:spPr>
          <a:xfrm>
            <a:off x="441959" y="1328420"/>
            <a:ext cx="8329295" cy="2296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70" dirty="0">
                <a:latin typeface="Times New Roman"/>
                <a:cs typeface="Times New Roman"/>
              </a:rPr>
              <a:t>Example</a:t>
            </a:r>
            <a:r>
              <a:rPr sz="2400" spc="27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2700" marR="623570">
              <a:lnSpc>
                <a:spcPts val="2880"/>
              </a:lnSpc>
              <a:spcBef>
                <a:spcPts val="95"/>
              </a:spcBef>
              <a:tabLst>
                <a:tab pos="3395345" algn="l"/>
                <a:tab pos="7408545" algn="l"/>
              </a:tabLst>
            </a:pP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204" dirty="0">
                <a:latin typeface="Times New Roman"/>
                <a:cs typeface="Times New Roman"/>
              </a:rPr>
              <a:t>random </a:t>
            </a:r>
            <a:r>
              <a:rPr sz="2400" spc="185" dirty="0">
                <a:latin typeface="Times New Roman"/>
                <a:cs typeface="Times New Roman"/>
              </a:rPr>
              <a:t>sample </a:t>
            </a:r>
            <a:r>
              <a:rPr sz="2400" spc="-5" dirty="0">
                <a:latin typeface="Times New Roman"/>
                <a:cs typeface="Times New Roman"/>
              </a:rPr>
              <a:t>of </a:t>
            </a:r>
            <a:r>
              <a:rPr sz="2400" spc="125" dirty="0">
                <a:latin typeface="Times New Roman"/>
                <a:cs typeface="Times New Roman"/>
              </a:rPr>
              <a:t>32 </a:t>
            </a:r>
            <a:r>
              <a:rPr sz="2400" spc="135" dirty="0">
                <a:latin typeface="Times New Roman"/>
                <a:cs typeface="Times New Roman"/>
              </a:rPr>
              <a:t>textbook </a:t>
            </a:r>
            <a:r>
              <a:rPr sz="2400" spc="140" dirty="0">
                <a:latin typeface="Times New Roman"/>
                <a:cs typeface="Times New Roman"/>
              </a:rPr>
              <a:t>prices </a:t>
            </a:r>
            <a:r>
              <a:rPr sz="2400" spc="130" dirty="0">
                <a:latin typeface="Times New Roman"/>
                <a:cs typeface="Times New Roman"/>
              </a:rPr>
              <a:t>is </a:t>
            </a:r>
            <a:r>
              <a:rPr sz="2400" spc="225" dirty="0">
                <a:latin typeface="Times New Roman"/>
                <a:cs typeface="Times New Roman"/>
              </a:rPr>
              <a:t>taken</a:t>
            </a:r>
            <a:r>
              <a:rPr sz="2400" spc="-32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from </a:t>
            </a:r>
            <a:r>
              <a:rPr sz="2400" spc="265" dirty="0">
                <a:latin typeface="Times New Roman"/>
                <a:cs typeface="Times New Roman"/>
              </a:rPr>
              <a:t>a  </a:t>
            </a:r>
            <a:r>
              <a:rPr sz="2400" spc="85" dirty="0">
                <a:latin typeface="Times New Roman"/>
                <a:cs typeface="Times New Roman"/>
              </a:rPr>
              <a:t>local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college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bookstore.	</a:t>
            </a:r>
            <a:r>
              <a:rPr sz="2400" spc="175" dirty="0">
                <a:latin typeface="Times New Roman"/>
                <a:cs typeface="Times New Roman"/>
              </a:rPr>
              <a:t>The </a:t>
            </a:r>
            <a:r>
              <a:rPr sz="2400" spc="229" dirty="0">
                <a:latin typeface="Times New Roman"/>
                <a:cs typeface="Times New Roman"/>
              </a:rPr>
              <a:t>mean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80" dirty="0">
                <a:latin typeface="Times New Roman"/>
                <a:cs typeface="Times New Roman"/>
              </a:rPr>
              <a:t>sample</a:t>
            </a:r>
            <a:r>
              <a:rPr sz="2400" spc="-25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3375" i="1" spc="7" baseline="2469" dirty="0">
                <a:latin typeface="Times New Roman"/>
                <a:cs typeface="Times New Roman"/>
              </a:rPr>
              <a:t>x	</a:t>
            </a:r>
            <a:r>
              <a:rPr sz="2400" spc="100" dirty="0">
                <a:latin typeface="Times New Roman"/>
                <a:cs typeface="Times New Roman"/>
              </a:rPr>
              <a:t>=  </a:t>
            </a:r>
            <a:r>
              <a:rPr sz="2400" spc="105" dirty="0">
                <a:latin typeface="Times New Roman"/>
                <a:cs typeface="Times New Roman"/>
              </a:rPr>
              <a:t>74.22,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sample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standard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deviation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50" i="1" spc="155" dirty="0">
                <a:latin typeface="Times New Roman"/>
                <a:cs typeface="Times New Roman"/>
              </a:rPr>
              <a:t>s</a:t>
            </a:r>
            <a:r>
              <a:rPr sz="2450" i="1" spc="6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23.44.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05"/>
              </a:spcBef>
            </a:pPr>
            <a:r>
              <a:rPr sz="2400" spc="175" dirty="0">
                <a:latin typeface="Times New Roman"/>
                <a:cs typeface="Times New Roman"/>
              </a:rPr>
              <a:t>Use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95%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confidence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level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and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find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margin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error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for 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mean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price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all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textbooks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in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bookstore.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769619" y="219944"/>
            <a:ext cx="7560309" cy="688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72485" algn="l"/>
                <a:tab pos="6214745" algn="l"/>
                <a:tab pos="7220584" algn="l"/>
              </a:tabLst>
            </a:pPr>
            <a:r>
              <a:rPr spc="355" dirty="0"/>
              <a:t>C</a:t>
            </a:r>
            <a:r>
              <a:rPr spc="340" dirty="0"/>
              <a:t>o</a:t>
            </a:r>
            <a:r>
              <a:rPr spc="575" dirty="0"/>
              <a:t>n</a:t>
            </a:r>
            <a:r>
              <a:rPr spc="350" dirty="0"/>
              <a:t>f</a:t>
            </a:r>
            <a:r>
              <a:rPr spc="500" dirty="0"/>
              <a:t>i</a:t>
            </a:r>
            <a:r>
              <a:rPr spc="420" dirty="0"/>
              <a:t>d</a:t>
            </a:r>
            <a:r>
              <a:rPr spc="580" dirty="0"/>
              <a:t>e</a:t>
            </a:r>
            <a:r>
              <a:rPr spc="575" dirty="0"/>
              <a:t>n</a:t>
            </a:r>
            <a:r>
              <a:rPr spc="335" dirty="0"/>
              <a:t>c</a:t>
            </a:r>
            <a:r>
              <a:rPr spc="235" dirty="0"/>
              <a:t>e</a:t>
            </a:r>
            <a:r>
              <a:rPr dirty="0"/>
              <a:t>	</a:t>
            </a:r>
            <a:r>
              <a:rPr spc="434" dirty="0"/>
              <a:t>I</a:t>
            </a:r>
            <a:r>
              <a:rPr spc="570" dirty="0"/>
              <a:t>n</a:t>
            </a:r>
            <a:r>
              <a:rPr spc="575" dirty="0"/>
              <a:t>t</a:t>
            </a:r>
            <a:r>
              <a:rPr spc="580" dirty="0"/>
              <a:t>e</a:t>
            </a:r>
            <a:r>
              <a:rPr spc="345" dirty="0"/>
              <a:t>r</a:t>
            </a:r>
            <a:r>
              <a:rPr spc="495" dirty="0"/>
              <a:t>v</a:t>
            </a:r>
            <a:r>
              <a:rPr spc="585" dirty="0"/>
              <a:t>a</a:t>
            </a:r>
            <a:r>
              <a:rPr spc="500" dirty="0"/>
              <a:t>l</a:t>
            </a:r>
            <a:r>
              <a:rPr spc="305" dirty="0"/>
              <a:t>s</a:t>
            </a:r>
            <a:r>
              <a:rPr dirty="0"/>
              <a:t>	</a:t>
            </a:r>
            <a:r>
              <a:rPr spc="360" dirty="0"/>
              <a:t>f</a:t>
            </a:r>
            <a:r>
              <a:rPr spc="340" dirty="0"/>
              <a:t>o</a:t>
            </a:r>
            <a:r>
              <a:rPr dirty="0"/>
              <a:t>r	</a:t>
            </a:r>
            <a:r>
              <a:rPr sz="4350" i="1" spc="145" dirty="0">
                <a:latin typeface="Times New Roman"/>
                <a:cs typeface="Times New Roman"/>
              </a:rPr>
              <a:t>μ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76" name="object 17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11</a:t>
            </a:fld>
            <a:endParaRPr dirty="0"/>
          </a:p>
        </p:txBody>
      </p:sp>
      <p:sp>
        <p:nvSpPr>
          <p:cNvPr id="174" name="object 174"/>
          <p:cNvSpPr txBox="1"/>
          <p:nvPr/>
        </p:nvSpPr>
        <p:spPr>
          <a:xfrm>
            <a:off x="382270" y="1282547"/>
            <a:ext cx="8683625" cy="516318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420"/>
              </a:spcBef>
              <a:tabLst>
                <a:tab pos="2484755" algn="l"/>
                <a:tab pos="3919854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50" b="1" i="1" spc="220" dirty="0">
                <a:solidFill>
                  <a:srgbClr val="232884"/>
                </a:solidFill>
                <a:latin typeface="Times New Roman"/>
                <a:cs typeface="Times New Roman"/>
              </a:rPr>
              <a:t>c</a:t>
            </a:r>
            <a:r>
              <a:rPr sz="2400" b="1" spc="220" dirty="0">
                <a:solidFill>
                  <a:srgbClr val="232884"/>
                </a:solidFill>
                <a:latin typeface="Times New Roman"/>
                <a:cs typeface="Times New Roman"/>
              </a:rPr>
              <a:t>-confidence	</a:t>
            </a:r>
            <a:r>
              <a:rPr sz="2400" b="1" spc="275" dirty="0">
                <a:solidFill>
                  <a:srgbClr val="232884"/>
                </a:solidFill>
                <a:latin typeface="Times New Roman"/>
                <a:cs typeface="Times New Roman"/>
              </a:rPr>
              <a:t>interval	</a:t>
            </a:r>
            <a:r>
              <a:rPr sz="2400" spc="90" dirty="0">
                <a:latin typeface="Times New Roman"/>
                <a:cs typeface="Times New Roman"/>
              </a:rPr>
              <a:t>for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55" dirty="0">
                <a:latin typeface="Times New Roman"/>
                <a:cs typeface="Times New Roman"/>
              </a:rPr>
              <a:t>population </a:t>
            </a:r>
            <a:r>
              <a:rPr sz="2400" spc="229" dirty="0">
                <a:latin typeface="Times New Roman"/>
                <a:cs typeface="Times New Roman"/>
              </a:rPr>
              <a:t>mean </a:t>
            </a:r>
            <a:r>
              <a:rPr sz="2450" i="1" spc="235" dirty="0">
                <a:latin typeface="Times New Roman"/>
                <a:cs typeface="Times New Roman"/>
              </a:rPr>
              <a:t>μ</a:t>
            </a:r>
            <a:r>
              <a:rPr sz="2450" i="1" spc="-38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endParaRPr sz="2400">
              <a:latin typeface="Times New Roman"/>
              <a:cs typeface="Times New Roman"/>
            </a:endParaRPr>
          </a:p>
          <a:p>
            <a:pPr marL="2219960">
              <a:lnSpc>
                <a:spcPts val="3460"/>
              </a:lnSpc>
              <a:spcBef>
                <a:spcPts val="340"/>
              </a:spcBef>
            </a:pPr>
            <a:r>
              <a:rPr sz="2800" i="1" strike="sngStrike" dirty="0">
                <a:latin typeface="Times New Roman"/>
                <a:cs typeface="Times New Roman"/>
              </a:rPr>
              <a:t>x</a:t>
            </a:r>
            <a:r>
              <a:rPr sz="2800" i="1" strike="noStrike" spc="-160" dirty="0">
                <a:latin typeface="Times New Roman"/>
                <a:cs typeface="Times New Roman"/>
              </a:rPr>
              <a:t> </a:t>
            </a:r>
            <a:r>
              <a:rPr sz="2800" strike="noStrike" dirty="0">
                <a:latin typeface="Symbol"/>
                <a:cs typeface="Symbol"/>
              </a:rPr>
              <a:t></a:t>
            </a:r>
            <a:r>
              <a:rPr sz="2800" strike="noStrike" spc="-229" dirty="0">
                <a:latin typeface="Times New Roman"/>
                <a:cs typeface="Times New Roman"/>
              </a:rPr>
              <a:t> </a:t>
            </a:r>
            <a:r>
              <a:rPr sz="2800" i="1" strike="noStrike" dirty="0">
                <a:latin typeface="Times New Roman"/>
                <a:cs typeface="Times New Roman"/>
              </a:rPr>
              <a:t>E</a:t>
            </a:r>
            <a:r>
              <a:rPr sz="2800" i="1" strike="noStrike" spc="-70" dirty="0">
                <a:latin typeface="Times New Roman"/>
                <a:cs typeface="Times New Roman"/>
              </a:rPr>
              <a:t> </a:t>
            </a:r>
            <a:r>
              <a:rPr sz="2800" strike="noStrike" dirty="0">
                <a:latin typeface="Symbol"/>
                <a:cs typeface="Symbol"/>
              </a:rPr>
              <a:t></a:t>
            </a:r>
            <a:r>
              <a:rPr sz="2800" strike="noStrike" spc="-135" dirty="0">
                <a:latin typeface="Times New Roman"/>
                <a:cs typeface="Times New Roman"/>
              </a:rPr>
              <a:t> </a:t>
            </a:r>
            <a:r>
              <a:rPr sz="2900" strike="noStrike" spc="-60" dirty="0">
                <a:latin typeface="Symbol"/>
                <a:cs typeface="Symbol"/>
              </a:rPr>
              <a:t></a:t>
            </a:r>
            <a:r>
              <a:rPr sz="2900" strike="noStrike" spc="-30" dirty="0">
                <a:latin typeface="Times New Roman"/>
                <a:cs typeface="Times New Roman"/>
              </a:rPr>
              <a:t> </a:t>
            </a:r>
            <a:r>
              <a:rPr sz="2800" strike="noStrike" dirty="0">
                <a:latin typeface="Symbol"/>
                <a:cs typeface="Symbol"/>
              </a:rPr>
              <a:t></a:t>
            </a:r>
            <a:r>
              <a:rPr sz="2800" strike="noStrike" spc="-50" dirty="0">
                <a:latin typeface="Times New Roman"/>
                <a:cs typeface="Times New Roman"/>
              </a:rPr>
              <a:t> </a:t>
            </a:r>
            <a:r>
              <a:rPr sz="2800" i="1" strike="sngStrike" dirty="0">
                <a:latin typeface="Times New Roman"/>
                <a:cs typeface="Times New Roman"/>
              </a:rPr>
              <a:t>x</a:t>
            </a:r>
            <a:r>
              <a:rPr sz="2800" i="1" strike="noStrike" spc="-150" dirty="0">
                <a:latin typeface="Times New Roman"/>
                <a:cs typeface="Times New Roman"/>
              </a:rPr>
              <a:t> </a:t>
            </a:r>
            <a:r>
              <a:rPr sz="2800" strike="noStrike" dirty="0">
                <a:latin typeface="Symbol"/>
                <a:cs typeface="Symbol"/>
              </a:rPr>
              <a:t></a:t>
            </a:r>
            <a:r>
              <a:rPr sz="2800" strike="noStrike" spc="-190" dirty="0">
                <a:latin typeface="Times New Roman"/>
                <a:cs typeface="Times New Roman"/>
              </a:rPr>
              <a:t> </a:t>
            </a:r>
            <a:r>
              <a:rPr sz="2800" i="1" strike="noStrike" dirty="0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 marL="71755">
              <a:lnSpc>
                <a:spcPts val="2920"/>
              </a:lnSpc>
            </a:pPr>
            <a:r>
              <a:rPr sz="2400" spc="17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probability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that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confidence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interval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contains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50" i="1" spc="235" dirty="0">
                <a:latin typeface="Times New Roman"/>
                <a:cs typeface="Times New Roman"/>
              </a:rPr>
              <a:t>μ</a:t>
            </a:r>
            <a:r>
              <a:rPr sz="2450" i="1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50" i="1" spc="20" dirty="0">
                <a:latin typeface="Times New Roman"/>
                <a:cs typeface="Times New Roman"/>
              </a:rPr>
              <a:t>c</a:t>
            </a:r>
            <a:r>
              <a:rPr sz="2400" spc="2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300">
              <a:latin typeface="Times New Roman"/>
              <a:cs typeface="Times New Roman"/>
            </a:endParaRPr>
          </a:p>
          <a:p>
            <a:pPr marL="71755">
              <a:lnSpc>
                <a:spcPct val="100000"/>
              </a:lnSpc>
            </a:pPr>
            <a:r>
              <a:rPr sz="2400" b="1" spc="270" dirty="0">
                <a:latin typeface="Times New Roman"/>
                <a:cs typeface="Times New Roman"/>
              </a:rPr>
              <a:t>Example</a:t>
            </a:r>
            <a:r>
              <a:rPr sz="2400" spc="27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71755" marR="460375">
              <a:lnSpc>
                <a:spcPts val="2880"/>
              </a:lnSpc>
              <a:spcBef>
                <a:spcPts val="95"/>
              </a:spcBef>
              <a:tabLst>
                <a:tab pos="3455035" algn="l"/>
              </a:tabLst>
            </a:pP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204" dirty="0">
                <a:latin typeface="Times New Roman"/>
                <a:cs typeface="Times New Roman"/>
              </a:rPr>
              <a:t>random </a:t>
            </a:r>
            <a:r>
              <a:rPr sz="2400" spc="185" dirty="0">
                <a:latin typeface="Times New Roman"/>
                <a:cs typeface="Times New Roman"/>
              </a:rPr>
              <a:t>sample </a:t>
            </a:r>
            <a:r>
              <a:rPr sz="2400" spc="-5" dirty="0">
                <a:latin typeface="Times New Roman"/>
                <a:cs typeface="Times New Roman"/>
              </a:rPr>
              <a:t>of </a:t>
            </a:r>
            <a:r>
              <a:rPr sz="2400" spc="125" dirty="0">
                <a:latin typeface="Times New Roman"/>
                <a:cs typeface="Times New Roman"/>
              </a:rPr>
              <a:t>32 </a:t>
            </a:r>
            <a:r>
              <a:rPr sz="2400" spc="135" dirty="0">
                <a:latin typeface="Times New Roman"/>
                <a:cs typeface="Times New Roman"/>
              </a:rPr>
              <a:t>textbook </a:t>
            </a:r>
            <a:r>
              <a:rPr sz="2400" spc="140" dirty="0">
                <a:latin typeface="Times New Roman"/>
                <a:cs typeface="Times New Roman"/>
              </a:rPr>
              <a:t>prices </a:t>
            </a:r>
            <a:r>
              <a:rPr sz="2400" spc="130" dirty="0">
                <a:latin typeface="Times New Roman"/>
                <a:cs typeface="Times New Roman"/>
              </a:rPr>
              <a:t>is </a:t>
            </a:r>
            <a:r>
              <a:rPr sz="2400" spc="225" dirty="0">
                <a:latin typeface="Times New Roman"/>
                <a:cs typeface="Times New Roman"/>
              </a:rPr>
              <a:t>taken </a:t>
            </a:r>
            <a:r>
              <a:rPr sz="2400" spc="130" dirty="0">
                <a:latin typeface="Times New Roman"/>
                <a:cs typeface="Times New Roman"/>
              </a:rPr>
              <a:t>from </a:t>
            </a:r>
            <a:r>
              <a:rPr sz="2400" spc="265" dirty="0">
                <a:latin typeface="Times New Roman"/>
                <a:cs typeface="Times New Roman"/>
              </a:rPr>
              <a:t>a  </a:t>
            </a:r>
            <a:r>
              <a:rPr sz="2400" spc="85" dirty="0">
                <a:latin typeface="Times New Roman"/>
                <a:cs typeface="Times New Roman"/>
              </a:rPr>
              <a:t>local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college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bookstore.	</a:t>
            </a:r>
            <a:r>
              <a:rPr sz="2400" spc="175" dirty="0">
                <a:latin typeface="Times New Roman"/>
                <a:cs typeface="Times New Roman"/>
              </a:rPr>
              <a:t>The </a:t>
            </a:r>
            <a:r>
              <a:rPr sz="2400" spc="229" dirty="0">
                <a:latin typeface="Times New Roman"/>
                <a:cs typeface="Times New Roman"/>
              </a:rPr>
              <a:t>mean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80" dirty="0">
                <a:latin typeface="Times New Roman"/>
                <a:cs typeface="Times New Roman"/>
              </a:rPr>
              <a:t>sample </a:t>
            </a:r>
            <a:r>
              <a:rPr sz="2400" spc="130" dirty="0">
                <a:latin typeface="Times New Roman"/>
                <a:cs typeface="Times New Roman"/>
              </a:rPr>
              <a:t>is </a:t>
            </a:r>
            <a:r>
              <a:rPr sz="3900" i="1" strike="sngStrike" baseline="1068" dirty="0">
                <a:latin typeface="Times New Roman"/>
                <a:cs typeface="Times New Roman"/>
              </a:rPr>
              <a:t>x</a:t>
            </a:r>
            <a:r>
              <a:rPr sz="3900" i="1" strike="noStrike" baseline="1068" dirty="0">
                <a:latin typeface="Times New Roman"/>
                <a:cs typeface="Times New Roman"/>
              </a:rPr>
              <a:t> </a:t>
            </a:r>
            <a:r>
              <a:rPr sz="2400" strike="noStrike" spc="100" dirty="0">
                <a:latin typeface="Times New Roman"/>
                <a:cs typeface="Times New Roman"/>
              </a:rPr>
              <a:t>=  </a:t>
            </a:r>
            <a:r>
              <a:rPr sz="2400" strike="noStrike" spc="105" dirty="0">
                <a:latin typeface="Times New Roman"/>
                <a:cs typeface="Times New Roman"/>
              </a:rPr>
              <a:t>74.22,</a:t>
            </a:r>
            <a:r>
              <a:rPr sz="2400" strike="noStrike" spc="65" dirty="0">
                <a:latin typeface="Times New Roman"/>
                <a:cs typeface="Times New Roman"/>
              </a:rPr>
              <a:t> </a:t>
            </a:r>
            <a:r>
              <a:rPr sz="2400" strike="noStrike" spc="220" dirty="0">
                <a:latin typeface="Times New Roman"/>
                <a:cs typeface="Times New Roman"/>
              </a:rPr>
              <a:t>the</a:t>
            </a:r>
            <a:r>
              <a:rPr sz="2400" strike="noStrike" spc="70" dirty="0">
                <a:latin typeface="Times New Roman"/>
                <a:cs typeface="Times New Roman"/>
              </a:rPr>
              <a:t> </a:t>
            </a:r>
            <a:r>
              <a:rPr sz="2400" strike="noStrike" spc="185" dirty="0">
                <a:latin typeface="Times New Roman"/>
                <a:cs typeface="Times New Roman"/>
              </a:rPr>
              <a:t>sample</a:t>
            </a:r>
            <a:r>
              <a:rPr sz="2400" strike="noStrike" spc="65" dirty="0">
                <a:latin typeface="Times New Roman"/>
                <a:cs typeface="Times New Roman"/>
              </a:rPr>
              <a:t> </a:t>
            </a:r>
            <a:r>
              <a:rPr sz="2400" strike="noStrike" spc="229" dirty="0">
                <a:latin typeface="Times New Roman"/>
                <a:cs typeface="Times New Roman"/>
              </a:rPr>
              <a:t>standard</a:t>
            </a:r>
            <a:r>
              <a:rPr sz="2400" strike="noStrike" spc="65" dirty="0">
                <a:latin typeface="Times New Roman"/>
                <a:cs typeface="Times New Roman"/>
              </a:rPr>
              <a:t> </a:t>
            </a:r>
            <a:r>
              <a:rPr sz="2400" strike="noStrike" spc="150" dirty="0">
                <a:latin typeface="Times New Roman"/>
                <a:cs typeface="Times New Roman"/>
              </a:rPr>
              <a:t>deviation</a:t>
            </a:r>
            <a:r>
              <a:rPr sz="2400" strike="noStrike" spc="75" dirty="0">
                <a:latin typeface="Times New Roman"/>
                <a:cs typeface="Times New Roman"/>
              </a:rPr>
              <a:t> </a:t>
            </a:r>
            <a:r>
              <a:rPr sz="2400" strike="noStrike" spc="130" dirty="0">
                <a:latin typeface="Times New Roman"/>
                <a:cs typeface="Times New Roman"/>
              </a:rPr>
              <a:t>is</a:t>
            </a:r>
            <a:r>
              <a:rPr sz="2400" strike="noStrike" spc="65" dirty="0">
                <a:latin typeface="Times New Roman"/>
                <a:cs typeface="Times New Roman"/>
              </a:rPr>
              <a:t> </a:t>
            </a:r>
            <a:r>
              <a:rPr sz="2450" i="1" strike="noStrike" spc="155" dirty="0">
                <a:latin typeface="Times New Roman"/>
                <a:cs typeface="Times New Roman"/>
              </a:rPr>
              <a:t>s</a:t>
            </a:r>
            <a:r>
              <a:rPr sz="2450" i="1" strike="noStrike" spc="65" dirty="0">
                <a:latin typeface="Times New Roman"/>
                <a:cs typeface="Times New Roman"/>
              </a:rPr>
              <a:t> </a:t>
            </a:r>
            <a:r>
              <a:rPr sz="2400" strike="noStrike" spc="100" dirty="0">
                <a:latin typeface="Times New Roman"/>
                <a:cs typeface="Times New Roman"/>
              </a:rPr>
              <a:t>=</a:t>
            </a:r>
            <a:r>
              <a:rPr sz="2400" strike="noStrike" spc="65" dirty="0">
                <a:latin typeface="Times New Roman"/>
                <a:cs typeface="Times New Roman"/>
              </a:rPr>
              <a:t> </a:t>
            </a:r>
            <a:r>
              <a:rPr sz="2400" strike="noStrike" spc="105" dirty="0">
                <a:latin typeface="Times New Roman"/>
                <a:cs typeface="Times New Roman"/>
              </a:rPr>
              <a:t>23.44,</a:t>
            </a:r>
            <a:r>
              <a:rPr sz="2400" strike="noStrike" spc="70" dirty="0">
                <a:latin typeface="Times New Roman"/>
                <a:cs typeface="Times New Roman"/>
              </a:rPr>
              <a:t> </a:t>
            </a:r>
            <a:r>
              <a:rPr sz="2400" strike="noStrike" spc="235" dirty="0">
                <a:latin typeface="Times New Roman"/>
                <a:cs typeface="Times New Roman"/>
              </a:rPr>
              <a:t>and</a:t>
            </a:r>
            <a:r>
              <a:rPr sz="2400" strike="noStrike" spc="65" dirty="0">
                <a:latin typeface="Times New Roman"/>
                <a:cs typeface="Times New Roman"/>
              </a:rPr>
              <a:t> </a:t>
            </a:r>
            <a:r>
              <a:rPr sz="2400" strike="noStrike" spc="220" dirty="0">
                <a:latin typeface="Times New Roman"/>
                <a:cs typeface="Times New Roman"/>
              </a:rPr>
              <a:t>the  </a:t>
            </a:r>
            <a:r>
              <a:rPr sz="2400" strike="noStrike" spc="204" dirty="0">
                <a:latin typeface="Times New Roman"/>
                <a:cs typeface="Times New Roman"/>
              </a:rPr>
              <a:t>margin </a:t>
            </a:r>
            <a:r>
              <a:rPr sz="2400" strike="noStrike" dirty="0">
                <a:latin typeface="Times New Roman"/>
                <a:cs typeface="Times New Roman"/>
              </a:rPr>
              <a:t>of </a:t>
            </a:r>
            <a:r>
              <a:rPr sz="2400" strike="noStrike" spc="185" dirty="0">
                <a:latin typeface="Times New Roman"/>
                <a:cs typeface="Times New Roman"/>
              </a:rPr>
              <a:t>error </a:t>
            </a:r>
            <a:r>
              <a:rPr sz="2400" strike="noStrike" spc="130" dirty="0">
                <a:latin typeface="Times New Roman"/>
                <a:cs typeface="Times New Roman"/>
              </a:rPr>
              <a:t>is </a:t>
            </a:r>
            <a:r>
              <a:rPr sz="2450" i="1" strike="noStrike" spc="235" dirty="0">
                <a:latin typeface="Times New Roman"/>
                <a:cs typeface="Times New Roman"/>
              </a:rPr>
              <a:t>E </a:t>
            </a:r>
            <a:r>
              <a:rPr sz="2400" strike="noStrike" spc="100" dirty="0">
                <a:latin typeface="Times New Roman"/>
                <a:cs typeface="Times New Roman"/>
              </a:rPr>
              <a:t>=</a:t>
            </a:r>
            <a:r>
              <a:rPr sz="2400" strike="noStrike" spc="-380" dirty="0">
                <a:latin typeface="Times New Roman"/>
                <a:cs typeface="Times New Roman"/>
              </a:rPr>
              <a:t> </a:t>
            </a:r>
            <a:r>
              <a:rPr sz="2400" strike="noStrike" spc="100" dirty="0">
                <a:latin typeface="Times New Roman"/>
                <a:cs typeface="Times New Roman"/>
              </a:rPr>
              <a:t>8.12.</a:t>
            </a:r>
            <a:endParaRPr sz="2400">
              <a:latin typeface="Times New Roman"/>
              <a:cs typeface="Times New Roman"/>
            </a:endParaRPr>
          </a:p>
          <a:p>
            <a:pPr marL="12700" marR="570865">
              <a:lnSpc>
                <a:spcPct val="100000"/>
              </a:lnSpc>
              <a:spcBef>
                <a:spcPts val="1515"/>
              </a:spcBef>
            </a:pPr>
            <a:r>
              <a:rPr sz="2400" spc="180" dirty="0">
                <a:latin typeface="Times New Roman"/>
                <a:cs typeface="Times New Roman"/>
              </a:rPr>
              <a:t>Construct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95%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confidence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interval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for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mean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price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 </a:t>
            </a:r>
            <a:r>
              <a:rPr sz="2400" spc="145" dirty="0">
                <a:latin typeface="Times New Roman"/>
                <a:cs typeface="Times New Roman"/>
              </a:rPr>
              <a:t>all </a:t>
            </a:r>
            <a:r>
              <a:rPr sz="2400" spc="140" dirty="0">
                <a:latin typeface="Times New Roman"/>
                <a:cs typeface="Times New Roman"/>
              </a:rPr>
              <a:t>textbooks </a:t>
            </a:r>
            <a:r>
              <a:rPr sz="2400" spc="175" dirty="0">
                <a:latin typeface="Times New Roman"/>
                <a:cs typeface="Times New Roman"/>
              </a:rPr>
              <a:t>in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-204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bookstore.</a:t>
            </a:r>
            <a:endParaRPr sz="2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850"/>
              </a:spcBef>
            </a:pPr>
            <a:r>
              <a:rPr sz="2400" dirty="0">
                <a:solidFill>
                  <a:srgbClr val="E01420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solidFill>
                  <a:srgbClr val="E01420"/>
                </a:solidFill>
                <a:latin typeface="Times New Roman"/>
                <a:cs typeface="Times New Roman"/>
              </a:rPr>
              <a:t>o</a:t>
            </a:r>
            <a:r>
              <a:rPr sz="2400" spc="5" dirty="0">
                <a:solidFill>
                  <a:srgbClr val="E0142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E01420"/>
                </a:solidFill>
                <a:latin typeface="Times New Roman"/>
                <a:cs typeface="Times New Roman"/>
              </a:rPr>
              <a:t>tinu</a:t>
            </a:r>
            <a:r>
              <a:rPr sz="2400" spc="5" dirty="0">
                <a:solidFill>
                  <a:srgbClr val="E0142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E01420"/>
                </a:solidFill>
                <a:latin typeface="Times New Roman"/>
                <a:cs typeface="Times New Roman"/>
              </a:rPr>
              <a:t>d.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769619" y="219944"/>
            <a:ext cx="7560309" cy="688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72485" algn="l"/>
                <a:tab pos="6214745" algn="l"/>
                <a:tab pos="7220584" algn="l"/>
              </a:tabLst>
            </a:pPr>
            <a:r>
              <a:rPr spc="355" dirty="0"/>
              <a:t>C</a:t>
            </a:r>
            <a:r>
              <a:rPr spc="340" dirty="0"/>
              <a:t>o</a:t>
            </a:r>
            <a:r>
              <a:rPr spc="575" dirty="0"/>
              <a:t>n</a:t>
            </a:r>
            <a:r>
              <a:rPr spc="350" dirty="0"/>
              <a:t>f</a:t>
            </a:r>
            <a:r>
              <a:rPr spc="500" dirty="0"/>
              <a:t>i</a:t>
            </a:r>
            <a:r>
              <a:rPr spc="420" dirty="0"/>
              <a:t>d</a:t>
            </a:r>
            <a:r>
              <a:rPr spc="580" dirty="0"/>
              <a:t>e</a:t>
            </a:r>
            <a:r>
              <a:rPr spc="575" dirty="0"/>
              <a:t>n</a:t>
            </a:r>
            <a:r>
              <a:rPr spc="335" dirty="0"/>
              <a:t>c</a:t>
            </a:r>
            <a:r>
              <a:rPr spc="235" dirty="0"/>
              <a:t>e</a:t>
            </a:r>
            <a:r>
              <a:rPr dirty="0"/>
              <a:t>	</a:t>
            </a:r>
            <a:r>
              <a:rPr spc="434" dirty="0"/>
              <a:t>I</a:t>
            </a:r>
            <a:r>
              <a:rPr spc="570" dirty="0"/>
              <a:t>n</a:t>
            </a:r>
            <a:r>
              <a:rPr spc="575" dirty="0"/>
              <a:t>t</a:t>
            </a:r>
            <a:r>
              <a:rPr spc="580" dirty="0"/>
              <a:t>e</a:t>
            </a:r>
            <a:r>
              <a:rPr spc="345" dirty="0"/>
              <a:t>r</a:t>
            </a:r>
            <a:r>
              <a:rPr spc="495" dirty="0"/>
              <a:t>v</a:t>
            </a:r>
            <a:r>
              <a:rPr spc="585" dirty="0"/>
              <a:t>a</a:t>
            </a:r>
            <a:r>
              <a:rPr spc="500" dirty="0"/>
              <a:t>l</a:t>
            </a:r>
            <a:r>
              <a:rPr spc="305" dirty="0"/>
              <a:t>s</a:t>
            </a:r>
            <a:r>
              <a:rPr dirty="0"/>
              <a:t>	</a:t>
            </a:r>
            <a:r>
              <a:rPr spc="360" dirty="0"/>
              <a:t>f</a:t>
            </a:r>
            <a:r>
              <a:rPr spc="340" dirty="0"/>
              <a:t>o</a:t>
            </a:r>
            <a:r>
              <a:rPr dirty="0"/>
              <a:t>r	</a:t>
            </a:r>
            <a:r>
              <a:rPr sz="4350" i="1" spc="145" dirty="0">
                <a:latin typeface="Times New Roman"/>
                <a:cs typeface="Times New Roman"/>
              </a:rPr>
              <a:t>μ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187" name="object 18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88" name="object 18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12</a:t>
            </a:fld>
            <a:endParaRPr dirty="0"/>
          </a:p>
        </p:txBody>
      </p:sp>
      <p:sp>
        <p:nvSpPr>
          <p:cNvPr id="174" name="object 174"/>
          <p:cNvSpPr txBox="1"/>
          <p:nvPr/>
        </p:nvSpPr>
        <p:spPr>
          <a:xfrm>
            <a:off x="441959" y="1328420"/>
            <a:ext cx="81178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1940" algn="l"/>
              </a:tabLst>
            </a:pPr>
            <a:r>
              <a:rPr sz="2400" b="1" spc="280" dirty="0">
                <a:latin typeface="Times New Roman"/>
                <a:cs typeface="Times New Roman"/>
              </a:rPr>
              <a:t>Example	</a:t>
            </a:r>
            <a:r>
              <a:rPr sz="2400" b="1" spc="260" dirty="0">
                <a:latin typeface="Times New Roman"/>
                <a:cs typeface="Times New Roman"/>
              </a:rPr>
              <a:t>continued</a:t>
            </a:r>
            <a:r>
              <a:rPr sz="2400" spc="26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spc="180" dirty="0">
                <a:latin typeface="Times New Roman"/>
                <a:cs typeface="Times New Roman"/>
              </a:rPr>
              <a:t>Construct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95%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confidence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interval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for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mean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price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 </a:t>
            </a:r>
            <a:r>
              <a:rPr sz="2400" spc="145" dirty="0">
                <a:latin typeface="Times New Roman"/>
                <a:cs typeface="Times New Roman"/>
              </a:rPr>
              <a:t>all </a:t>
            </a:r>
            <a:r>
              <a:rPr sz="2400" spc="140" dirty="0">
                <a:latin typeface="Times New Roman"/>
                <a:cs typeface="Times New Roman"/>
              </a:rPr>
              <a:t>textbooks </a:t>
            </a:r>
            <a:r>
              <a:rPr sz="2400" spc="175" dirty="0">
                <a:latin typeface="Times New Roman"/>
                <a:cs typeface="Times New Roman"/>
              </a:rPr>
              <a:t>in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-19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bookstore.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4269740" y="2460668"/>
            <a:ext cx="119316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i="1" spc="235" dirty="0">
                <a:latin typeface="Times New Roman"/>
                <a:cs typeface="Times New Roman"/>
              </a:rPr>
              <a:t>E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-19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8.12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487680" y="5459729"/>
            <a:ext cx="80384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175" dirty="0">
                <a:solidFill>
                  <a:srgbClr val="232884"/>
                </a:solidFill>
                <a:latin typeface="Times New Roman"/>
                <a:cs typeface="Times New Roman"/>
              </a:rPr>
              <a:t>With </a:t>
            </a:r>
            <a:r>
              <a:rPr sz="2400" spc="80" dirty="0">
                <a:solidFill>
                  <a:srgbClr val="232884"/>
                </a:solidFill>
                <a:latin typeface="Times New Roman"/>
                <a:cs typeface="Times New Roman"/>
              </a:rPr>
              <a:t>95% </a:t>
            </a:r>
            <a:r>
              <a:rPr sz="2400" spc="105" dirty="0">
                <a:solidFill>
                  <a:srgbClr val="232884"/>
                </a:solidFill>
                <a:latin typeface="Times New Roman"/>
                <a:cs typeface="Times New Roman"/>
              </a:rPr>
              <a:t>confidence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we </a:t>
            </a:r>
            <a:r>
              <a:rPr sz="2400" spc="175" dirty="0">
                <a:solidFill>
                  <a:srgbClr val="232884"/>
                </a:solidFill>
                <a:latin typeface="Times New Roman"/>
                <a:cs typeface="Times New Roman"/>
              </a:rPr>
              <a:t>can say </a:t>
            </a:r>
            <a:r>
              <a:rPr sz="2400" spc="260" dirty="0">
                <a:solidFill>
                  <a:srgbClr val="232884"/>
                </a:solidFill>
                <a:latin typeface="Times New Roman"/>
                <a:cs typeface="Times New Roman"/>
              </a:rPr>
              <a:t>that </a:t>
            </a:r>
            <a:r>
              <a:rPr sz="2400" spc="220" dirty="0">
                <a:solidFill>
                  <a:srgbClr val="232884"/>
                </a:solidFill>
                <a:latin typeface="Times New Roman"/>
                <a:cs typeface="Times New Roman"/>
              </a:rPr>
              <a:t>the </a:t>
            </a:r>
            <a:r>
              <a:rPr sz="2400" spc="110" dirty="0">
                <a:solidFill>
                  <a:srgbClr val="232884"/>
                </a:solidFill>
                <a:latin typeface="Times New Roman"/>
                <a:cs typeface="Times New Roman"/>
              </a:rPr>
              <a:t>cost </a:t>
            </a:r>
            <a:r>
              <a:rPr sz="2400" spc="90" dirty="0">
                <a:solidFill>
                  <a:srgbClr val="232884"/>
                </a:solidFill>
                <a:latin typeface="Times New Roman"/>
                <a:cs typeface="Times New Roman"/>
              </a:rPr>
              <a:t>for </a:t>
            </a:r>
            <a:r>
              <a:rPr sz="2400" spc="145" dirty="0">
                <a:solidFill>
                  <a:srgbClr val="232884"/>
                </a:solidFill>
                <a:latin typeface="Times New Roman"/>
                <a:cs typeface="Times New Roman"/>
              </a:rPr>
              <a:t>all  </a:t>
            </a:r>
            <a:r>
              <a:rPr sz="2400" spc="140" dirty="0">
                <a:solidFill>
                  <a:srgbClr val="232884"/>
                </a:solidFill>
                <a:latin typeface="Times New Roman"/>
                <a:cs typeface="Times New Roman"/>
              </a:rPr>
              <a:t>textbooks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75" dirty="0">
                <a:solidFill>
                  <a:srgbClr val="232884"/>
                </a:solidFill>
                <a:latin typeface="Times New Roman"/>
                <a:cs typeface="Times New Roman"/>
              </a:rPr>
              <a:t>in</a:t>
            </a:r>
            <a:r>
              <a:rPr sz="2400" spc="8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20" dirty="0">
                <a:solidFill>
                  <a:srgbClr val="232884"/>
                </a:solidFill>
                <a:latin typeface="Times New Roman"/>
                <a:cs typeface="Times New Roman"/>
              </a:rPr>
              <a:t>the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bookstore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is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70" dirty="0">
                <a:solidFill>
                  <a:srgbClr val="232884"/>
                </a:solidFill>
                <a:latin typeface="Times New Roman"/>
                <a:cs typeface="Times New Roman"/>
              </a:rPr>
              <a:t>between</a:t>
            </a:r>
            <a:r>
              <a:rPr sz="2400" spc="8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14" dirty="0">
                <a:solidFill>
                  <a:srgbClr val="232884"/>
                </a:solidFill>
                <a:latin typeface="Times New Roman"/>
                <a:cs typeface="Times New Roman"/>
              </a:rPr>
              <a:t>$66.10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29" dirty="0">
                <a:solidFill>
                  <a:srgbClr val="232884"/>
                </a:solidFill>
                <a:latin typeface="Times New Roman"/>
                <a:cs typeface="Times New Roman"/>
              </a:rPr>
              <a:t>and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05" dirty="0">
                <a:solidFill>
                  <a:srgbClr val="232884"/>
                </a:solidFill>
                <a:latin typeface="Times New Roman"/>
                <a:cs typeface="Times New Roman"/>
              </a:rPr>
              <a:t>$82.34.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1828800" y="33528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381000"/>
                </a:lnTo>
              </a:path>
            </a:pathLst>
          </a:custGeom>
          <a:ln w="9344">
            <a:solidFill>
              <a:srgbClr val="E0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889750" y="33528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381000"/>
                </a:lnTo>
              </a:path>
            </a:pathLst>
          </a:custGeom>
          <a:ln w="9344">
            <a:solidFill>
              <a:srgbClr val="E0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 txBox="1"/>
          <p:nvPr/>
        </p:nvSpPr>
        <p:spPr>
          <a:xfrm>
            <a:off x="842010" y="4181528"/>
            <a:ext cx="2603500" cy="89217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50" i="1" spc="200" dirty="0">
                <a:latin typeface="Times New Roman"/>
                <a:cs typeface="Times New Roman"/>
              </a:rPr>
              <a:t>x</a:t>
            </a:r>
            <a:r>
              <a:rPr sz="2450" i="1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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spc="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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74.22</a:t>
            </a:r>
            <a:r>
              <a:rPr sz="2400" spc="-2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</a:t>
            </a:r>
            <a:r>
              <a:rPr sz="2400" spc="-31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8.12</a:t>
            </a:r>
            <a:endParaRPr sz="2400">
              <a:latin typeface="Times New Roman"/>
              <a:cs typeface="Times New Roman"/>
            </a:endParaRPr>
          </a:p>
          <a:p>
            <a:pPr marL="761365">
              <a:lnSpc>
                <a:spcPct val="100000"/>
              </a:lnSpc>
              <a:spcBef>
                <a:spcPts val="480"/>
              </a:spcBef>
            </a:pP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66.1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1498600" y="3788409"/>
            <a:ext cx="76200" cy="74930"/>
          </a:xfrm>
          <a:custGeom>
            <a:avLst/>
            <a:gdLst/>
            <a:ahLst/>
            <a:cxnLst/>
            <a:rect l="l" t="t" r="r" b="b"/>
            <a:pathLst>
              <a:path w="76200" h="74929">
                <a:moveTo>
                  <a:pt x="76200" y="0"/>
                </a:moveTo>
                <a:lnTo>
                  <a:pt x="0" y="36829"/>
                </a:lnTo>
                <a:lnTo>
                  <a:pt x="76200" y="74929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620000" y="3788409"/>
            <a:ext cx="76200" cy="74930"/>
          </a:xfrm>
          <a:custGeom>
            <a:avLst/>
            <a:gdLst/>
            <a:ahLst/>
            <a:cxnLst/>
            <a:rect l="l" t="t" r="r" b="b"/>
            <a:pathLst>
              <a:path w="76200" h="74929">
                <a:moveTo>
                  <a:pt x="0" y="0"/>
                </a:moveTo>
                <a:lnTo>
                  <a:pt x="0" y="74929"/>
                </a:lnTo>
                <a:lnTo>
                  <a:pt x="76200" y="368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559560" y="3825875"/>
            <a:ext cx="6075680" cy="0"/>
          </a:xfrm>
          <a:custGeom>
            <a:avLst/>
            <a:gdLst/>
            <a:ahLst/>
            <a:cxnLst/>
            <a:rect l="l" t="t" r="r" b="b"/>
            <a:pathLst>
              <a:path w="6075680">
                <a:moveTo>
                  <a:pt x="0" y="0"/>
                </a:moveTo>
                <a:lnTo>
                  <a:pt x="607568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 txBox="1"/>
          <p:nvPr/>
        </p:nvSpPr>
        <p:spPr>
          <a:xfrm>
            <a:off x="6402070" y="2827972"/>
            <a:ext cx="2409190" cy="128587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spc="150" dirty="0">
                <a:solidFill>
                  <a:srgbClr val="E01420"/>
                </a:solidFill>
                <a:latin typeface="Times New Roman"/>
                <a:cs typeface="Times New Roman"/>
              </a:rPr>
              <a:t>Right </a:t>
            </a:r>
            <a:r>
              <a:rPr sz="2200" spc="155" dirty="0">
                <a:solidFill>
                  <a:srgbClr val="E01420"/>
                </a:solidFill>
                <a:latin typeface="Times New Roman"/>
                <a:cs typeface="Times New Roman"/>
              </a:rPr>
              <a:t>endpoint </a:t>
            </a:r>
            <a:r>
              <a:rPr sz="2200" spc="90" dirty="0">
                <a:solidFill>
                  <a:srgbClr val="E01420"/>
                </a:solidFill>
                <a:latin typeface="Times New Roman"/>
                <a:cs typeface="Times New Roman"/>
              </a:rPr>
              <a:t>=</a:t>
            </a:r>
            <a:r>
              <a:rPr sz="2200" spc="-200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E01420"/>
                </a:solidFill>
                <a:latin typeface="Times New Roman"/>
                <a:cs typeface="Times New Roman"/>
              </a:rPr>
              <a:t>?</a:t>
            </a:r>
            <a:endParaRPr sz="2200">
              <a:latin typeface="Times New Roman"/>
              <a:cs typeface="Times New Roman"/>
            </a:endParaRPr>
          </a:p>
          <a:p>
            <a:pPr marL="271145">
              <a:lnSpc>
                <a:spcPct val="100000"/>
              </a:lnSpc>
              <a:spcBef>
                <a:spcPts val="2039"/>
              </a:spcBef>
            </a:pPr>
            <a:r>
              <a:rPr sz="3200" spc="815" dirty="0">
                <a:latin typeface="Times New Roman"/>
                <a:cs typeface="Times New Roman"/>
              </a:rPr>
              <a:t>•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382270" y="2272331"/>
            <a:ext cx="3347085" cy="1844039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1614"/>
              </a:spcBef>
              <a:tabLst>
                <a:tab pos="2074545" algn="l"/>
              </a:tabLst>
            </a:pPr>
            <a:r>
              <a:rPr sz="3675" i="1" spc="300" baseline="1133" dirty="0">
                <a:latin typeface="Times New Roman"/>
                <a:cs typeface="Times New Roman"/>
              </a:rPr>
              <a:t>x</a:t>
            </a:r>
            <a:r>
              <a:rPr sz="3675" i="1" spc="465" baseline="1133" dirty="0">
                <a:latin typeface="Times New Roman"/>
                <a:cs typeface="Times New Roman"/>
              </a:rPr>
              <a:t> </a:t>
            </a:r>
            <a:r>
              <a:rPr sz="3600" spc="150" baseline="1157" dirty="0">
                <a:latin typeface="Times New Roman"/>
                <a:cs typeface="Times New Roman"/>
              </a:rPr>
              <a:t>=</a:t>
            </a:r>
            <a:r>
              <a:rPr sz="3600" spc="-270" baseline="1157" dirty="0">
                <a:latin typeface="Times New Roman"/>
                <a:cs typeface="Times New Roman"/>
              </a:rPr>
              <a:t> </a:t>
            </a:r>
            <a:r>
              <a:rPr sz="3600" spc="337" baseline="1157" dirty="0">
                <a:latin typeface="Times New Roman"/>
                <a:cs typeface="Times New Roman"/>
              </a:rPr>
              <a:t>74.22	</a:t>
            </a:r>
            <a:r>
              <a:rPr sz="2450" i="1" spc="155" dirty="0">
                <a:latin typeface="Times New Roman"/>
                <a:cs typeface="Times New Roman"/>
              </a:rPr>
              <a:t>s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23.44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spc="120" dirty="0">
                <a:solidFill>
                  <a:srgbClr val="E01420"/>
                </a:solidFill>
                <a:latin typeface="Times New Roman"/>
                <a:cs typeface="Times New Roman"/>
              </a:rPr>
              <a:t>Left </a:t>
            </a:r>
            <a:r>
              <a:rPr sz="2200" spc="155" dirty="0">
                <a:solidFill>
                  <a:srgbClr val="E01420"/>
                </a:solidFill>
                <a:latin typeface="Times New Roman"/>
                <a:cs typeface="Times New Roman"/>
              </a:rPr>
              <a:t>endpoint </a:t>
            </a:r>
            <a:r>
              <a:rPr sz="2200" spc="90" dirty="0">
                <a:solidFill>
                  <a:srgbClr val="E01420"/>
                </a:solidFill>
                <a:latin typeface="Times New Roman"/>
                <a:cs typeface="Times New Roman"/>
              </a:rPr>
              <a:t>=</a:t>
            </a:r>
            <a:r>
              <a:rPr sz="2200" spc="-125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E01420"/>
                </a:solidFill>
                <a:latin typeface="Times New Roman"/>
                <a:cs typeface="Times New Roman"/>
              </a:rPr>
              <a:t>?</a:t>
            </a:r>
            <a:endParaRPr sz="2200">
              <a:latin typeface="Times New Roman"/>
              <a:cs typeface="Times New Roman"/>
            </a:endParaRPr>
          </a:p>
          <a:p>
            <a:pPr marL="516255" algn="ctr">
              <a:lnSpc>
                <a:spcPct val="100000"/>
              </a:lnSpc>
              <a:spcBef>
                <a:spcPts val="2060"/>
              </a:spcBef>
            </a:pPr>
            <a:r>
              <a:rPr sz="3200" spc="815" dirty="0">
                <a:latin typeface="Times New Roman"/>
                <a:cs typeface="Times New Roman"/>
              </a:rPr>
              <a:t>•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4039870" y="3705859"/>
            <a:ext cx="12147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i="1" spc="155" dirty="0">
                <a:latin typeface="Times New Roman"/>
                <a:cs typeface="Times New Roman"/>
              </a:rPr>
              <a:t>x</a:t>
            </a:r>
            <a:r>
              <a:rPr sz="2200" i="1" spc="200" dirty="0">
                <a:latin typeface="Times New Roman"/>
                <a:cs typeface="Times New Roman"/>
              </a:rPr>
              <a:t> </a:t>
            </a:r>
            <a:r>
              <a:rPr sz="2100" spc="50" dirty="0">
                <a:latin typeface="Times New Roman"/>
                <a:cs typeface="Times New Roman"/>
              </a:rPr>
              <a:t>=</a:t>
            </a:r>
            <a:r>
              <a:rPr sz="4800" spc="75" baseline="13888" dirty="0">
                <a:latin typeface="Times New Roman"/>
                <a:cs typeface="Times New Roman"/>
              </a:rPr>
              <a:t>•</a:t>
            </a:r>
            <a:r>
              <a:rPr sz="2100" spc="50" dirty="0">
                <a:latin typeface="Times New Roman"/>
                <a:cs typeface="Times New Roman"/>
              </a:rPr>
              <a:t>74.22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6022340" y="4181549"/>
            <a:ext cx="2614295" cy="89217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2450" i="1" spc="200" dirty="0">
                <a:latin typeface="Times New Roman"/>
                <a:cs typeface="Times New Roman"/>
              </a:rPr>
              <a:t>x</a:t>
            </a:r>
            <a:r>
              <a:rPr sz="2450" i="1" spc="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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spc="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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74.22</a:t>
            </a:r>
            <a:r>
              <a:rPr sz="2400" spc="-2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</a:t>
            </a:r>
            <a:r>
              <a:rPr sz="2400" spc="-28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8.12</a:t>
            </a:r>
            <a:endParaRPr sz="2400">
              <a:latin typeface="Times New Roman"/>
              <a:cs typeface="Times New Roman"/>
            </a:endParaRPr>
          </a:p>
          <a:p>
            <a:pPr marR="75565" algn="ctr">
              <a:lnSpc>
                <a:spcPct val="100000"/>
              </a:lnSpc>
              <a:spcBef>
                <a:spcPts val="480"/>
              </a:spcBef>
            </a:pP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82.34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335279" y="0"/>
            <a:ext cx="8429625" cy="130937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48379" marR="5080" indent="-3535679">
              <a:lnSpc>
                <a:spcPts val="5040"/>
              </a:lnSpc>
              <a:spcBef>
                <a:spcPts val="265"/>
              </a:spcBef>
              <a:tabLst>
                <a:tab pos="2449830" algn="l"/>
                <a:tab pos="4553585" algn="l"/>
                <a:tab pos="5810250" algn="l"/>
              </a:tabLst>
            </a:pPr>
            <a:r>
              <a:rPr spc="580" dirty="0"/>
              <a:t>F</a:t>
            </a:r>
            <a:r>
              <a:rPr spc="500" dirty="0"/>
              <a:t>i</a:t>
            </a:r>
            <a:r>
              <a:rPr spc="570" dirty="0"/>
              <a:t>n</a:t>
            </a:r>
            <a:r>
              <a:rPr spc="420" dirty="0"/>
              <a:t>d</a:t>
            </a:r>
            <a:r>
              <a:rPr spc="500" dirty="0"/>
              <a:t>i</a:t>
            </a:r>
            <a:r>
              <a:rPr spc="575" dirty="0"/>
              <a:t>n</a:t>
            </a:r>
            <a:r>
              <a:rPr spc="155" dirty="0"/>
              <a:t>g</a:t>
            </a:r>
            <a:r>
              <a:rPr dirty="0"/>
              <a:t>	</a:t>
            </a:r>
            <a:r>
              <a:rPr spc="355" dirty="0"/>
              <a:t>C</a:t>
            </a:r>
            <a:r>
              <a:rPr spc="345" dirty="0"/>
              <a:t>o</a:t>
            </a:r>
            <a:r>
              <a:rPr spc="570" dirty="0"/>
              <a:t>n</a:t>
            </a:r>
            <a:r>
              <a:rPr spc="350" dirty="0"/>
              <a:t>f</a:t>
            </a:r>
            <a:r>
              <a:rPr spc="500" dirty="0"/>
              <a:t>i</a:t>
            </a:r>
            <a:r>
              <a:rPr spc="420" dirty="0"/>
              <a:t>d</a:t>
            </a:r>
            <a:r>
              <a:rPr spc="580" dirty="0"/>
              <a:t>e</a:t>
            </a:r>
            <a:r>
              <a:rPr spc="570" dirty="0"/>
              <a:t>n</a:t>
            </a:r>
            <a:r>
              <a:rPr spc="345" dirty="0"/>
              <a:t>c</a:t>
            </a:r>
            <a:r>
              <a:rPr spc="235" dirty="0"/>
              <a:t>e</a:t>
            </a:r>
            <a:r>
              <a:rPr dirty="0"/>
              <a:t>	</a:t>
            </a:r>
            <a:r>
              <a:rPr spc="434" dirty="0"/>
              <a:t>I</a:t>
            </a:r>
            <a:r>
              <a:rPr spc="570" dirty="0"/>
              <a:t>n</a:t>
            </a:r>
            <a:r>
              <a:rPr spc="575" dirty="0"/>
              <a:t>t</a:t>
            </a:r>
            <a:r>
              <a:rPr spc="580" dirty="0"/>
              <a:t>e</a:t>
            </a:r>
            <a:r>
              <a:rPr spc="345" dirty="0"/>
              <a:t>r</a:t>
            </a:r>
            <a:r>
              <a:rPr spc="495" dirty="0"/>
              <a:t>v</a:t>
            </a:r>
            <a:r>
              <a:rPr spc="585" dirty="0"/>
              <a:t>a</a:t>
            </a:r>
            <a:r>
              <a:rPr spc="500" dirty="0"/>
              <a:t>l</a:t>
            </a:r>
            <a:r>
              <a:rPr spc="235" dirty="0"/>
              <a:t>s  </a:t>
            </a:r>
            <a:r>
              <a:rPr spc="229" dirty="0"/>
              <a:t>for	</a:t>
            </a:r>
            <a:r>
              <a:rPr sz="4350" i="1" spc="145" dirty="0">
                <a:latin typeface="Times New Roman"/>
                <a:cs typeface="Times New Roman"/>
              </a:rPr>
              <a:t>μ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206" name="object 20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207" name="object 20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13</a:t>
            </a:fld>
            <a:endParaRPr dirty="0"/>
          </a:p>
        </p:txBody>
      </p:sp>
      <p:sp>
        <p:nvSpPr>
          <p:cNvPr id="174" name="object 174"/>
          <p:cNvSpPr/>
          <p:nvPr/>
        </p:nvSpPr>
        <p:spPr>
          <a:xfrm>
            <a:off x="182879" y="1219200"/>
            <a:ext cx="8779510" cy="5242560"/>
          </a:xfrm>
          <a:custGeom>
            <a:avLst/>
            <a:gdLst/>
            <a:ahLst/>
            <a:cxnLst/>
            <a:rect l="l" t="t" r="r" b="b"/>
            <a:pathLst>
              <a:path w="8779510" h="5242560">
                <a:moveTo>
                  <a:pt x="0" y="0"/>
                </a:moveTo>
                <a:lnTo>
                  <a:pt x="8779510" y="0"/>
                </a:lnTo>
                <a:lnTo>
                  <a:pt x="8779510" y="5242560"/>
                </a:lnTo>
                <a:lnTo>
                  <a:pt x="0" y="5242560"/>
                </a:lnTo>
                <a:lnTo>
                  <a:pt x="0" y="0"/>
                </a:lnTo>
                <a:close/>
              </a:path>
            </a:pathLst>
          </a:custGeom>
          <a:solidFill>
            <a:srgbClr val="232884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82879" y="1219200"/>
            <a:ext cx="8779510" cy="5242560"/>
          </a:xfrm>
          <a:custGeom>
            <a:avLst/>
            <a:gdLst/>
            <a:ahLst/>
            <a:cxnLst/>
            <a:rect l="l" t="t" r="r" b="b"/>
            <a:pathLst>
              <a:path w="8779510" h="5242560">
                <a:moveTo>
                  <a:pt x="0" y="0"/>
                </a:moveTo>
                <a:lnTo>
                  <a:pt x="8779510" y="0"/>
                </a:lnTo>
                <a:lnTo>
                  <a:pt x="8779510" y="5242560"/>
                </a:lnTo>
                <a:lnTo>
                  <a:pt x="0" y="524256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260350" y="1253490"/>
            <a:ext cx="7774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9700" algn="l"/>
                <a:tab pos="1717039" algn="l"/>
                <a:tab pos="3643629" algn="l"/>
                <a:tab pos="5107305" algn="l"/>
                <a:tab pos="5687695" algn="l"/>
                <a:tab pos="5993765" algn="l"/>
              </a:tabLst>
            </a:pPr>
            <a:r>
              <a:rPr sz="2400" b="1" spc="270" dirty="0">
                <a:latin typeface="Times New Roman"/>
                <a:cs typeface="Times New Roman"/>
              </a:rPr>
              <a:t>Finding	</a:t>
            </a:r>
            <a:r>
              <a:rPr sz="2400" b="1" spc="130" dirty="0">
                <a:latin typeface="Times New Roman"/>
                <a:cs typeface="Times New Roman"/>
              </a:rPr>
              <a:t>a	</a:t>
            </a:r>
            <a:r>
              <a:rPr sz="2400" b="1" spc="235" dirty="0">
                <a:latin typeface="Times New Roman"/>
                <a:cs typeface="Times New Roman"/>
              </a:rPr>
              <a:t>Confidenc</a:t>
            </a:r>
            <a:r>
              <a:rPr sz="2400" b="1" spc="-390" dirty="0">
                <a:latin typeface="Times New Roman"/>
                <a:cs typeface="Times New Roman"/>
              </a:rPr>
              <a:t> </a:t>
            </a:r>
            <a:r>
              <a:rPr sz="2400" b="1" spc="130" dirty="0">
                <a:latin typeface="Times New Roman"/>
                <a:cs typeface="Times New Roman"/>
              </a:rPr>
              <a:t>e	</a:t>
            </a:r>
            <a:r>
              <a:rPr sz="2400" b="1" spc="245" dirty="0">
                <a:latin typeface="Times New Roman"/>
                <a:cs typeface="Times New Roman"/>
              </a:rPr>
              <a:t>Inter</a:t>
            </a:r>
            <a:r>
              <a:rPr sz="2400" b="1" spc="-385" dirty="0">
                <a:latin typeface="Times New Roman"/>
                <a:cs typeface="Times New Roman"/>
              </a:rPr>
              <a:t> </a:t>
            </a:r>
            <a:r>
              <a:rPr sz="2400" b="1" spc="235" dirty="0">
                <a:latin typeface="Times New Roman"/>
                <a:cs typeface="Times New Roman"/>
              </a:rPr>
              <a:t>val	</a:t>
            </a:r>
            <a:r>
              <a:rPr sz="2400" b="1" spc="140" dirty="0">
                <a:latin typeface="Times New Roman"/>
                <a:cs typeface="Times New Roman"/>
              </a:rPr>
              <a:t>for	</a:t>
            </a:r>
            <a:r>
              <a:rPr sz="2400" b="1" spc="130" dirty="0">
                <a:latin typeface="Times New Roman"/>
                <a:cs typeface="Times New Roman"/>
              </a:rPr>
              <a:t>a	</a:t>
            </a:r>
            <a:r>
              <a:rPr sz="2400" b="1" spc="265" dirty="0">
                <a:latin typeface="Times New Roman"/>
                <a:cs typeface="Times New Roman"/>
              </a:rPr>
              <a:t>Population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260350" y="1619250"/>
            <a:ext cx="899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00" dirty="0">
                <a:latin typeface="Times New Roman"/>
                <a:cs typeface="Times New Roman"/>
              </a:rPr>
              <a:t>M</a:t>
            </a:r>
            <a:r>
              <a:rPr sz="2400" b="1" spc="325" dirty="0">
                <a:latin typeface="Times New Roman"/>
                <a:cs typeface="Times New Roman"/>
              </a:rPr>
              <a:t>e</a:t>
            </a:r>
            <a:r>
              <a:rPr sz="2400" b="1" spc="335" dirty="0">
                <a:latin typeface="Times New Roman"/>
                <a:cs typeface="Times New Roman"/>
              </a:rPr>
              <a:t>a</a:t>
            </a:r>
            <a:r>
              <a:rPr sz="2400" b="1" spc="130" dirty="0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2273249" y="1608498"/>
            <a:ext cx="5821680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61645" algn="l"/>
                <a:tab pos="767080" algn="l"/>
                <a:tab pos="1268730" algn="l"/>
                <a:tab pos="1718945" algn="l"/>
                <a:tab pos="2012314" algn="l"/>
                <a:tab pos="3196590" algn="l"/>
                <a:tab pos="4050029" algn="l"/>
                <a:tab pos="4356735" algn="l"/>
              </a:tabLst>
            </a:pPr>
            <a:r>
              <a:rPr sz="2400" b="1" spc="150" dirty="0">
                <a:latin typeface="Times New Roman"/>
                <a:cs typeface="Times New Roman"/>
              </a:rPr>
              <a:t>(</a:t>
            </a:r>
            <a:r>
              <a:rPr sz="2450" b="1" i="1" spc="150" dirty="0">
                <a:latin typeface="Times New Roman"/>
                <a:cs typeface="Times New Roman"/>
              </a:rPr>
              <a:t>n	</a:t>
            </a:r>
            <a:r>
              <a:rPr sz="2400" dirty="0">
                <a:latin typeface="Symbol"/>
                <a:cs typeface="Symbol"/>
              </a:rPr>
              <a:t>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spc="235" dirty="0">
                <a:latin typeface="Times New Roman"/>
                <a:cs typeface="Times New Roman"/>
              </a:rPr>
              <a:t>30	</a:t>
            </a:r>
            <a:r>
              <a:rPr sz="2400" b="1" spc="95" dirty="0">
                <a:latin typeface="Times New Roman"/>
                <a:cs typeface="Times New Roman"/>
              </a:rPr>
              <a:t>or	</a:t>
            </a:r>
            <a:r>
              <a:rPr sz="2450" b="1" i="1" spc="-95" dirty="0">
                <a:latin typeface="Times New Roman"/>
                <a:cs typeface="Times New Roman"/>
              </a:rPr>
              <a:t>σ	</a:t>
            </a:r>
            <a:r>
              <a:rPr sz="2400" b="1" spc="254" dirty="0">
                <a:latin typeface="Times New Roman"/>
                <a:cs typeface="Times New Roman"/>
              </a:rPr>
              <a:t>known	</a:t>
            </a:r>
            <a:r>
              <a:rPr sz="2400" b="1" spc="275" dirty="0">
                <a:latin typeface="Times New Roman"/>
                <a:cs typeface="Times New Roman"/>
              </a:rPr>
              <a:t>with	</a:t>
            </a:r>
            <a:r>
              <a:rPr sz="2400" b="1" spc="130" dirty="0">
                <a:latin typeface="Times New Roman"/>
                <a:cs typeface="Times New Roman"/>
              </a:rPr>
              <a:t>a	</a:t>
            </a:r>
            <a:r>
              <a:rPr sz="2400" b="1" spc="254" dirty="0">
                <a:latin typeface="Times New Roman"/>
                <a:cs typeface="Times New Roman"/>
              </a:rPr>
              <a:t>normally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260350" y="1974258"/>
            <a:ext cx="385508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973580" algn="l"/>
              </a:tabLst>
            </a:pPr>
            <a:r>
              <a:rPr sz="2400" b="1" spc="240" dirty="0">
                <a:latin typeface="Times New Roman"/>
                <a:cs typeface="Times New Roman"/>
              </a:rPr>
              <a:t>d</a:t>
            </a:r>
            <a:r>
              <a:rPr sz="2400" b="1" spc="285" dirty="0">
                <a:latin typeface="Times New Roman"/>
                <a:cs typeface="Times New Roman"/>
              </a:rPr>
              <a:t>i</a:t>
            </a:r>
            <a:r>
              <a:rPr sz="2400" b="1" spc="380" dirty="0">
                <a:latin typeface="Times New Roman"/>
                <a:cs typeface="Times New Roman"/>
              </a:rPr>
              <a:t>s</a:t>
            </a:r>
            <a:r>
              <a:rPr sz="2400" b="1" spc="-705" dirty="0">
                <a:latin typeface="Times New Roman"/>
                <a:cs typeface="Times New Roman"/>
              </a:rPr>
              <a:t>t</a:t>
            </a:r>
            <a:r>
              <a:rPr sz="3675" i="1" spc="225" baseline="-19274" dirty="0">
                <a:solidFill>
                  <a:srgbClr val="E01420"/>
                </a:solidFill>
                <a:latin typeface="Times New Roman"/>
                <a:cs typeface="Times New Roman"/>
              </a:rPr>
              <a:t>I</a:t>
            </a:r>
            <a:r>
              <a:rPr sz="3675" i="1" spc="-1739" baseline="-19274" dirty="0">
                <a:solidFill>
                  <a:srgbClr val="E01420"/>
                </a:solidFill>
                <a:latin typeface="Times New Roman"/>
                <a:cs typeface="Times New Roman"/>
              </a:rPr>
              <a:t>n</a:t>
            </a:r>
            <a:r>
              <a:rPr sz="2400" b="1" spc="200" dirty="0">
                <a:latin typeface="Times New Roman"/>
                <a:cs typeface="Times New Roman"/>
              </a:rPr>
              <a:t>r</a:t>
            </a:r>
            <a:r>
              <a:rPr sz="2400" b="1" spc="125" dirty="0">
                <a:latin typeface="Times New Roman"/>
                <a:cs typeface="Times New Roman"/>
              </a:rPr>
              <a:t>i</a:t>
            </a:r>
            <a:r>
              <a:rPr sz="3675" i="1" spc="-2812" baseline="-19274" dirty="0">
                <a:solidFill>
                  <a:srgbClr val="E01420"/>
                </a:solidFill>
                <a:latin typeface="Times New Roman"/>
                <a:cs typeface="Times New Roman"/>
              </a:rPr>
              <a:t>W</a:t>
            </a:r>
            <a:r>
              <a:rPr sz="2400" b="1" spc="195" dirty="0">
                <a:latin typeface="Times New Roman"/>
                <a:cs typeface="Times New Roman"/>
              </a:rPr>
              <a:t>b</a:t>
            </a:r>
            <a:r>
              <a:rPr sz="2400" b="1" spc="-690" dirty="0">
                <a:latin typeface="Times New Roman"/>
                <a:cs typeface="Times New Roman"/>
              </a:rPr>
              <a:t>u</a:t>
            </a:r>
            <a:r>
              <a:rPr sz="3675" i="1" spc="-307" baseline="-19274" dirty="0">
                <a:solidFill>
                  <a:srgbClr val="E01420"/>
                </a:solidFill>
                <a:latin typeface="Times New Roman"/>
                <a:cs typeface="Times New Roman"/>
              </a:rPr>
              <a:t>o</a:t>
            </a:r>
            <a:r>
              <a:rPr sz="2400" b="1" spc="-630" dirty="0">
                <a:latin typeface="Times New Roman"/>
                <a:cs typeface="Times New Roman"/>
              </a:rPr>
              <a:t>t</a:t>
            </a:r>
            <a:r>
              <a:rPr sz="3675" i="1" spc="7" baseline="-19274" dirty="0">
                <a:solidFill>
                  <a:srgbClr val="E01420"/>
                </a:solidFill>
                <a:latin typeface="Times New Roman"/>
                <a:cs typeface="Times New Roman"/>
              </a:rPr>
              <a:t>r</a:t>
            </a:r>
            <a:r>
              <a:rPr sz="2400" b="1" spc="-960" dirty="0">
                <a:latin typeface="Times New Roman"/>
                <a:cs typeface="Times New Roman"/>
              </a:rPr>
              <a:t>e</a:t>
            </a:r>
            <a:r>
              <a:rPr sz="3675" i="1" spc="89" baseline="-19274" dirty="0">
                <a:solidFill>
                  <a:srgbClr val="E01420"/>
                </a:solidFill>
                <a:latin typeface="Times New Roman"/>
                <a:cs typeface="Times New Roman"/>
              </a:rPr>
              <a:t>d</a:t>
            </a:r>
            <a:r>
              <a:rPr sz="2400" b="1" spc="-1250" dirty="0">
                <a:latin typeface="Times New Roman"/>
                <a:cs typeface="Times New Roman"/>
              </a:rPr>
              <a:t>d</a:t>
            </a:r>
            <a:r>
              <a:rPr sz="3675" i="1" spc="232" baseline="-19274" dirty="0">
                <a:solidFill>
                  <a:srgbClr val="E01420"/>
                </a:solidFill>
                <a:latin typeface="Times New Roman"/>
                <a:cs typeface="Times New Roman"/>
              </a:rPr>
              <a:t>s</a:t>
            </a:r>
            <a:r>
              <a:rPr sz="3675" i="1" baseline="-19274" dirty="0">
                <a:solidFill>
                  <a:srgbClr val="E01420"/>
                </a:solidFill>
                <a:latin typeface="Times New Roman"/>
                <a:cs typeface="Times New Roman"/>
              </a:rPr>
              <a:t>	</a:t>
            </a:r>
            <a:r>
              <a:rPr sz="2400" b="1" spc="250" dirty="0">
                <a:latin typeface="Times New Roman"/>
                <a:cs typeface="Times New Roman"/>
              </a:rPr>
              <a:t>p</a:t>
            </a:r>
            <a:r>
              <a:rPr sz="2400" b="1" spc="195" dirty="0">
                <a:latin typeface="Times New Roman"/>
                <a:cs typeface="Times New Roman"/>
              </a:rPr>
              <a:t>o</a:t>
            </a:r>
            <a:r>
              <a:rPr sz="2400" b="1" spc="240" dirty="0">
                <a:latin typeface="Times New Roman"/>
                <a:cs typeface="Times New Roman"/>
              </a:rPr>
              <a:t>p</a:t>
            </a:r>
            <a:r>
              <a:rPr sz="2400" b="1" spc="330" dirty="0">
                <a:latin typeface="Times New Roman"/>
                <a:cs typeface="Times New Roman"/>
              </a:rPr>
              <a:t>u</a:t>
            </a:r>
            <a:r>
              <a:rPr sz="2400" b="1" spc="285" dirty="0">
                <a:latin typeface="Times New Roman"/>
                <a:cs typeface="Times New Roman"/>
              </a:rPr>
              <a:t>l</a:t>
            </a:r>
            <a:r>
              <a:rPr sz="2400" b="1" spc="335" dirty="0">
                <a:latin typeface="Times New Roman"/>
                <a:cs typeface="Times New Roman"/>
              </a:rPr>
              <a:t>at</a:t>
            </a:r>
            <a:r>
              <a:rPr sz="2400" b="1" spc="285" dirty="0">
                <a:latin typeface="Times New Roman"/>
                <a:cs typeface="Times New Roman"/>
              </a:rPr>
              <a:t>i</a:t>
            </a:r>
            <a:r>
              <a:rPr sz="2400" b="1" spc="195" dirty="0">
                <a:latin typeface="Times New Roman"/>
                <a:cs typeface="Times New Roman"/>
              </a:rPr>
              <a:t>o</a:t>
            </a:r>
            <a:r>
              <a:rPr sz="2400" b="1" spc="330" dirty="0">
                <a:latin typeface="Times New Roman"/>
                <a:cs typeface="Times New Roman"/>
              </a:rPr>
              <a:t>n</a:t>
            </a:r>
            <a:r>
              <a:rPr sz="2400" b="1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6676085" y="2080938"/>
            <a:ext cx="160591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i="1" spc="195" dirty="0">
                <a:solidFill>
                  <a:srgbClr val="E01420"/>
                </a:solidFill>
                <a:latin typeface="Times New Roman"/>
                <a:cs typeface="Times New Roman"/>
              </a:rPr>
              <a:t>In</a:t>
            </a:r>
            <a:r>
              <a:rPr sz="2450" i="1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450" i="1" spc="160" dirty="0">
                <a:solidFill>
                  <a:srgbClr val="E01420"/>
                </a:solidFill>
                <a:latin typeface="Times New Roman"/>
                <a:cs typeface="Times New Roman"/>
              </a:rPr>
              <a:t>Symbols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365759" y="2461259"/>
            <a:ext cx="194945" cy="9220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560" dirty="0">
                <a:latin typeface="Times New Roman"/>
                <a:cs typeface="Times New Roman"/>
              </a:rPr>
              <a:t>•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sz="2200" spc="560" dirty="0">
                <a:latin typeface="Times New Roman"/>
                <a:cs typeface="Times New Roman"/>
              </a:rPr>
              <a:t>•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365759" y="4278629"/>
            <a:ext cx="1949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560" dirty="0">
                <a:latin typeface="Times New Roman"/>
                <a:cs typeface="Times New Roman"/>
              </a:rPr>
              <a:t>•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365759" y="5193334"/>
            <a:ext cx="4756150" cy="1268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5"/>
              </a:spcBef>
              <a:buChar char="•"/>
              <a:tabLst>
                <a:tab pos="469265" algn="l"/>
                <a:tab pos="469900" algn="l"/>
              </a:tabLst>
            </a:pPr>
            <a:r>
              <a:rPr sz="2200" spc="180" dirty="0">
                <a:latin typeface="Times New Roman"/>
                <a:cs typeface="Times New Roman"/>
              </a:rPr>
              <a:t>Find </a:t>
            </a:r>
            <a:r>
              <a:rPr sz="2200" spc="195" dirty="0">
                <a:latin typeface="Times New Roman"/>
                <a:cs typeface="Times New Roman"/>
              </a:rPr>
              <a:t>the </a:t>
            </a:r>
            <a:r>
              <a:rPr sz="2200" spc="185" dirty="0">
                <a:latin typeface="Times New Roman"/>
                <a:cs typeface="Times New Roman"/>
              </a:rPr>
              <a:t>margin </a:t>
            </a:r>
            <a:r>
              <a:rPr sz="2200" dirty="0">
                <a:latin typeface="Times New Roman"/>
                <a:cs typeface="Times New Roman"/>
              </a:rPr>
              <a:t>of </a:t>
            </a:r>
            <a:r>
              <a:rPr sz="2200" spc="170" dirty="0">
                <a:latin typeface="Times New Roman"/>
                <a:cs typeface="Times New Roman"/>
              </a:rPr>
              <a:t>error</a:t>
            </a:r>
            <a:r>
              <a:rPr sz="2200" spc="-280" dirty="0">
                <a:latin typeface="Times New Roman"/>
                <a:cs typeface="Times New Roman"/>
              </a:rPr>
              <a:t> </a:t>
            </a:r>
            <a:r>
              <a:rPr sz="2250" i="1" spc="135" dirty="0">
                <a:latin typeface="Times New Roman"/>
                <a:cs typeface="Times New Roman"/>
              </a:rPr>
              <a:t>E</a:t>
            </a:r>
            <a:r>
              <a:rPr sz="2200" spc="135" dirty="0"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spcBef>
                <a:spcPts val="1780"/>
              </a:spcBef>
              <a:buChar char="•"/>
              <a:tabLst>
                <a:tab pos="469265" algn="l"/>
                <a:tab pos="469900" algn="l"/>
              </a:tabLst>
            </a:pPr>
            <a:r>
              <a:rPr sz="2200" spc="180" dirty="0">
                <a:latin typeface="Times New Roman"/>
                <a:cs typeface="Times New Roman"/>
              </a:rPr>
              <a:t>Find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the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left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spc="215" dirty="0">
                <a:latin typeface="Times New Roman"/>
                <a:cs typeface="Times New Roman"/>
              </a:rPr>
              <a:t>and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175" dirty="0">
                <a:latin typeface="Times New Roman"/>
                <a:cs typeface="Times New Roman"/>
              </a:rPr>
              <a:t>right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endpoints  </a:t>
            </a:r>
            <a:r>
              <a:rPr sz="2200" spc="215" dirty="0">
                <a:latin typeface="Times New Roman"/>
                <a:cs typeface="Times New Roman"/>
              </a:rPr>
              <a:t>and </a:t>
            </a:r>
            <a:r>
              <a:rPr sz="2200" spc="120" dirty="0">
                <a:latin typeface="Times New Roman"/>
                <a:cs typeface="Times New Roman"/>
              </a:rPr>
              <a:t>form </a:t>
            </a:r>
            <a:r>
              <a:rPr sz="2200" spc="195" dirty="0">
                <a:latin typeface="Times New Roman"/>
                <a:cs typeface="Times New Roman"/>
              </a:rPr>
              <a:t>the </a:t>
            </a:r>
            <a:r>
              <a:rPr sz="2200" spc="95" dirty="0">
                <a:latin typeface="Times New Roman"/>
                <a:cs typeface="Times New Roman"/>
              </a:rPr>
              <a:t>confidence</a:t>
            </a:r>
            <a:r>
              <a:rPr sz="2200" spc="-320" dirty="0">
                <a:latin typeface="Times New Roman"/>
                <a:cs typeface="Times New Roman"/>
              </a:rPr>
              <a:t> </a:t>
            </a:r>
            <a:r>
              <a:rPr sz="2200" spc="150" dirty="0">
                <a:latin typeface="Times New Roman"/>
                <a:cs typeface="Times New Roman"/>
              </a:rPr>
              <a:t>interval.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7297419" y="2741103"/>
            <a:ext cx="17208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i="1" spc="175" dirty="0">
                <a:latin typeface="Times New Roman"/>
                <a:cs typeface="Times New Roman"/>
              </a:rPr>
              <a:t>n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6794500" y="2482850"/>
            <a:ext cx="761365" cy="313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50" i="1" strike="sngStrike" spc="44" baseline="-27777" dirty="0">
                <a:latin typeface="Times New Roman"/>
                <a:cs typeface="Times New Roman"/>
              </a:rPr>
              <a:t>x</a:t>
            </a:r>
            <a:r>
              <a:rPr sz="2850" i="1" strike="noStrike" spc="44" baseline="-27777" dirty="0">
                <a:latin typeface="Times New Roman"/>
                <a:cs typeface="Times New Roman"/>
              </a:rPr>
              <a:t> </a:t>
            </a:r>
            <a:r>
              <a:rPr sz="2850" strike="noStrike" spc="-15" baseline="-27777" dirty="0">
                <a:latin typeface="Symbol"/>
                <a:cs typeface="Symbol"/>
              </a:rPr>
              <a:t></a:t>
            </a:r>
            <a:r>
              <a:rPr sz="1900" strike="noStrike" spc="-10" dirty="0">
                <a:latin typeface="Times New Roman"/>
                <a:cs typeface="Times New Roman"/>
              </a:rPr>
              <a:t> </a:t>
            </a:r>
            <a:r>
              <a:rPr sz="1900" u="sng" strike="noStrike" spc="-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</a:t>
            </a:r>
            <a:r>
              <a:rPr sz="1900" u="sng" strike="noStrike" spc="-3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00" i="1" u="sng" strike="noStrike" spc="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7350759" y="3496309"/>
            <a:ext cx="951230" cy="0"/>
          </a:xfrm>
          <a:custGeom>
            <a:avLst/>
            <a:gdLst/>
            <a:ahLst/>
            <a:cxnLst/>
            <a:rect l="l" t="t" r="r" b="b"/>
            <a:pathLst>
              <a:path w="951229">
                <a:moveTo>
                  <a:pt x="0" y="0"/>
                </a:moveTo>
                <a:lnTo>
                  <a:pt x="951230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190740" y="3500120"/>
            <a:ext cx="24130" cy="27940"/>
          </a:xfrm>
          <a:custGeom>
            <a:avLst/>
            <a:gdLst/>
            <a:ahLst/>
            <a:cxnLst/>
            <a:rect l="l" t="t" r="r" b="b"/>
            <a:pathLst>
              <a:path w="24129" h="27939">
                <a:moveTo>
                  <a:pt x="0" y="27939"/>
                </a:moveTo>
                <a:lnTo>
                  <a:pt x="241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214869" y="3500120"/>
            <a:ext cx="58419" cy="210820"/>
          </a:xfrm>
          <a:custGeom>
            <a:avLst/>
            <a:gdLst/>
            <a:ahLst/>
            <a:cxnLst/>
            <a:rect l="l" t="t" r="r" b="b"/>
            <a:pathLst>
              <a:path w="58420" h="210820">
                <a:moveTo>
                  <a:pt x="0" y="0"/>
                </a:moveTo>
                <a:lnTo>
                  <a:pt x="58420" y="21081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273290" y="3153410"/>
            <a:ext cx="63500" cy="557530"/>
          </a:xfrm>
          <a:custGeom>
            <a:avLst/>
            <a:gdLst/>
            <a:ahLst/>
            <a:cxnLst/>
            <a:rect l="l" t="t" r="r" b="b"/>
            <a:pathLst>
              <a:path w="63500" h="557529">
                <a:moveTo>
                  <a:pt x="0" y="557529"/>
                </a:moveTo>
                <a:lnTo>
                  <a:pt x="635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336790" y="3153410"/>
            <a:ext cx="974090" cy="0"/>
          </a:xfrm>
          <a:custGeom>
            <a:avLst/>
            <a:gdLst/>
            <a:ahLst/>
            <a:cxnLst/>
            <a:rect l="l" t="t" r="r" b="b"/>
            <a:pathLst>
              <a:path w="974090">
                <a:moveTo>
                  <a:pt x="0" y="0"/>
                </a:moveTo>
                <a:lnTo>
                  <a:pt x="97408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88200" y="3147060"/>
            <a:ext cx="1122680" cy="563880"/>
          </a:xfrm>
          <a:custGeom>
            <a:avLst/>
            <a:gdLst/>
            <a:ahLst/>
            <a:cxnLst/>
            <a:rect l="l" t="t" r="r" b="b"/>
            <a:pathLst>
              <a:path w="1122679" h="563879">
                <a:moveTo>
                  <a:pt x="41443" y="367029"/>
                </a:moveTo>
                <a:lnTo>
                  <a:pt x="20320" y="367029"/>
                </a:lnTo>
                <a:lnTo>
                  <a:pt x="78740" y="563879"/>
                </a:lnTo>
                <a:lnTo>
                  <a:pt x="91440" y="563879"/>
                </a:lnTo>
                <a:lnTo>
                  <a:pt x="97318" y="511809"/>
                </a:lnTo>
                <a:lnTo>
                  <a:pt x="85090" y="511809"/>
                </a:lnTo>
                <a:lnTo>
                  <a:pt x="41443" y="367029"/>
                </a:lnTo>
                <a:close/>
              </a:path>
              <a:path w="1122679" h="563879">
                <a:moveTo>
                  <a:pt x="1122679" y="0"/>
                </a:moveTo>
                <a:lnTo>
                  <a:pt x="143509" y="0"/>
                </a:lnTo>
                <a:lnTo>
                  <a:pt x="85090" y="511809"/>
                </a:lnTo>
                <a:lnTo>
                  <a:pt x="97318" y="511809"/>
                </a:lnTo>
                <a:lnTo>
                  <a:pt x="153670" y="12700"/>
                </a:lnTo>
                <a:lnTo>
                  <a:pt x="1122679" y="12700"/>
                </a:lnTo>
                <a:lnTo>
                  <a:pt x="1122679" y="0"/>
                </a:lnTo>
                <a:close/>
              </a:path>
              <a:path w="1122679" h="563879">
                <a:moveTo>
                  <a:pt x="33020" y="339089"/>
                </a:moveTo>
                <a:lnTo>
                  <a:pt x="0" y="378460"/>
                </a:lnTo>
                <a:lnTo>
                  <a:pt x="6350" y="383539"/>
                </a:lnTo>
                <a:lnTo>
                  <a:pt x="20320" y="367029"/>
                </a:lnTo>
                <a:lnTo>
                  <a:pt x="41443" y="367029"/>
                </a:lnTo>
                <a:lnTo>
                  <a:pt x="33020" y="3390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 txBox="1"/>
          <p:nvPr/>
        </p:nvSpPr>
        <p:spPr>
          <a:xfrm>
            <a:off x="6774180" y="3294830"/>
            <a:ext cx="35814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i="1" spc="110" dirty="0">
                <a:latin typeface="Times New Roman"/>
                <a:cs typeface="Times New Roman"/>
              </a:rPr>
              <a:t>s</a:t>
            </a:r>
            <a:r>
              <a:rPr sz="1950" i="1" spc="13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Symbol"/>
                <a:cs typeface="Symbol"/>
              </a:rPr>
              <a:t>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7344409" y="3180079"/>
            <a:ext cx="953769" cy="583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2170"/>
              </a:lnSpc>
              <a:spcBef>
                <a:spcPts val="90"/>
              </a:spcBef>
            </a:pPr>
            <a:r>
              <a:rPr sz="1900" spc="-15" dirty="0">
                <a:latin typeface="Symbol"/>
                <a:cs typeface="Symbol"/>
              </a:rPr>
              <a:t></a:t>
            </a:r>
            <a:r>
              <a:rPr sz="1900" spc="-15" dirty="0">
                <a:latin typeface="Times New Roman"/>
                <a:cs typeface="Times New Roman"/>
              </a:rPr>
              <a:t>(</a:t>
            </a:r>
            <a:r>
              <a:rPr sz="1900" i="1" spc="-15" dirty="0">
                <a:latin typeface="Times New Roman"/>
                <a:cs typeface="Times New Roman"/>
              </a:rPr>
              <a:t>x </a:t>
            </a:r>
            <a:r>
              <a:rPr sz="1900" spc="-10" dirty="0">
                <a:latin typeface="Symbol"/>
                <a:cs typeface="Symbol"/>
              </a:rPr>
              <a:t>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i="1" strike="sngStrike" spc="30" dirty="0">
                <a:latin typeface="Times New Roman"/>
                <a:cs typeface="Times New Roman"/>
              </a:rPr>
              <a:t>x</a:t>
            </a:r>
            <a:r>
              <a:rPr sz="1900" i="1" strike="noStrike" spc="-170" dirty="0">
                <a:latin typeface="Times New Roman"/>
                <a:cs typeface="Times New Roman"/>
              </a:rPr>
              <a:t> </a:t>
            </a:r>
            <a:r>
              <a:rPr sz="1900" strike="noStrike" spc="10" dirty="0">
                <a:latin typeface="Times New Roman"/>
                <a:cs typeface="Times New Roman"/>
              </a:rPr>
              <a:t>)</a:t>
            </a:r>
            <a:r>
              <a:rPr sz="1875" strike="noStrike" spc="15" baseline="37777" dirty="0">
                <a:latin typeface="Times New Roman"/>
                <a:cs typeface="Times New Roman"/>
              </a:rPr>
              <a:t>2</a:t>
            </a:r>
            <a:endParaRPr sz="1875" baseline="37777">
              <a:latin typeface="Times New Roman"/>
              <a:cs typeface="Times New Roman"/>
            </a:endParaRPr>
          </a:p>
          <a:p>
            <a:pPr marL="13335" algn="ctr">
              <a:lnSpc>
                <a:spcPts val="2230"/>
              </a:lnSpc>
            </a:pPr>
            <a:r>
              <a:rPr sz="1950" i="1" spc="175" dirty="0">
                <a:latin typeface="Times New Roman"/>
                <a:cs typeface="Times New Roman"/>
              </a:rPr>
              <a:t>n</a:t>
            </a:r>
            <a:r>
              <a:rPr sz="1950" i="1" spc="-31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Symbol"/>
                <a:cs typeface="Symbol"/>
              </a:rPr>
              <a:t>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6795769" y="4149090"/>
            <a:ext cx="21043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145" dirty="0">
                <a:latin typeface="Times New Roman"/>
                <a:cs typeface="Times New Roman"/>
              </a:rPr>
              <a:t>Use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195" dirty="0">
                <a:latin typeface="Times New Roman"/>
                <a:cs typeface="Times New Roman"/>
              </a:rPr>
              <a:t>Standard  </a:t>
            </a:r>
            <a:r>
              <a:rPr sz="2000" spc="155" dirty="0">
                <a:latin typeface="Times New Roman"/>
                <a:cs typeface="Times New Roman"/>
              </a:rPr>
              <a:t>Normal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Table.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7545069" y="5339079"/>
            <a:ext cx="25400" cy="13970"/>
          </a:xfrm>
          <a:custGeom>
            <a:avLst/>
            <a:gdLst/>
            <a:ahLst/>
            <a:cxnLst/>
            <a:rect l="l" t="t" r="r" b="b"/>
            <a:pathLst>
              <a:path w="25400" h="13970">
                <a:moveTo>
                  <a:pt x="0" y="13970"/>
                </a:moveTo>
                <a:lnTo>
                  <a:pt x="25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570469" y="5339079"/>
            <a:ext cx="57150" cy="92710"/>
          </a:xfrm>
          <a:custGeom>
            <a:avLst/>
            <a:gdLst/>
            <a:ahLst/>
            <a:cxnLst/>
            <a:rect l="l" t="t" r="r" b="b"/>
            <a:pathLst>
              <a:path w="57150" h="92710">
                <a:moveTo>
                  <a:pt x="0" y="0"/>
                </a:moveTo>
                <a:lnTo>
                  <a:pt x="57150" y="9271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627619" y="5186679"/>
            <a:ext cx="63500" cy="245110"/>
          </a:xfrm>
          <a:custGeom>
            <a:avLst/>
            <a:gdLst/>
            <a:ahLst/>
            <a:cxnLst/>
            <a:rect l="l" t="t" r="r" b="b"/>
            <a:pathLst>
              <a:path w="63500" h="245110">
                <a:moveTo>
                  <a:pt x="0" y="245110"/>
                </a:moveTo>
                <a:lnTo>
                  <a:pt x="635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542530" y="5180329"/>
            <a:ext cx="311150" cy="251460"/>
          </a:xfrm>
          <a:custGeom>
            <a:avLst/>
            <a:gdLst/>
            <a:ahLst/>
            <a:cxnLst/>
            <a:rect l="l" t="t" r="r" b="b"/>
            <a:pathLst>
              <a:path w="311150" h="251460">
                <a:moveTo>
                  <a:pt x="43688" y="166370"/>
                </a:moveTo>
                <a:lnTo>
                  <a:pt x="21590" y="166370"/>
                </a:lnTo>
                <a:lnTo>
                  <a:pt x="80010" y="251460"/>
                </a:lnTo>
                <a:lnTo>
                  <a:pt x="91440" y="251460"/>
                </a:lnTo>
                <a:lnTo>
                  <a:pt x="97695" y="227330"/>
                </a:lnTo>
                <a:lnTo>
                  <a:pt x="86360" y="227330"/>
                </a:lnTo>
                <a:lnTo>
                  <a:pt x="43688" y="166370"/>
                </a:lnTo>
                <a:close/>
              </a:path>
              <a:path w="311150" h="251460">
                <a:moveTo>
                  <a:pt x="311150" y="0"/>
                </a:moveTo>
                <a:lnTo>
                  <a:pt x="144779" y="0"/>
                </a:lnTo>
                <a:lnTo>
                  <a:pt x="86360" y="227330"/>
                </a:lnTo>
                <a:lnTo>
                  <a:pt x="97695" y="227330"/>
                </a:lnTo>
                <a:lnTo>
                  <a:pt x="153670" y="11430"/>
                </a:lnTo>
                <a:lnTo>
                  <a:pt x="311150" y="11430"/>
                </a:lnTo>
                <a:lnTo>
                  <a:pt x="311150" y="0"/>
                </a:lnTo>
                <a:close/>
              </a:path>
              <a:path w="311150" h="251460">
                <a:moveTo>
                  <a:pt x="33020" y="151130"/>
                </a:moveTo>
                <a:lnTo>
                  <a:pt x="0" y="168910"/>
                </a:lnTo>
                <a:lnTo>
                  <a:pt x="3810" y="175260"/>
                </a:lnTo>
                <a:lnTo>
                  <a:pt x="21590" y="166370"/>
                </a:lnTo>
                <a:lnTo>
                  <a:pt x="43688" y="166370"/>
                </a:lnTo>
                <a:lnTo>
                  <a:pt x="33020" y="151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533640" y="5165090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30200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 txBox="1"/>
          <p:nvPr/>
        </p:nvSpPr>
        <p:spPr>
          <a:xfrm>
            <a:off x="7593330" y="4840440"/>
            <a:ext cx="14859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i="1" dirty="0">
                <a:latin typeface="Times New Roman"/>
                <a:cs typeface="Times New Roman"/>
              </a:rPr>
              <a:t>σ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7680959" y="5160480"/>
            <a:ext cx="17208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i="1" spc="175" dirty="0">
                <a:latin typeface="Times New Roman"/>
                <a:cs typeface="Times New Roman"/>
              </a:rPr>
              <a:t>n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202" name="object 202"/>
          <p:cNvSpPr txBox="1"/>
          <p:nvPr/>
        </p:nvSpPr>
        <p:spPr>
          <a:xfrm>
            <a:off x="6780530" y="4963630"/>
            <a:ext cx="69469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i="1" spc="165" dirty="0">
                <a:latin typeface="Times New Roman"/>
                <a:cs typeface="Times New Roman"/>
              </a:rPr>
              <a:t>E </a:t>
            </a:r>
            <a:r>
              <a:rPr sz="1900" spc="-10" dirty="0">
                <a:latin typeface="Symbol"/>
                <a:cs typeface="Symbol"/>
              </a:rPr>
              <a:t></a:t>
            </a:r>
            <a:r>
              <a:rPr sz="1900" spc="110" dirty="0">
                <a:latin typeface="Times New Roman"/>
                <a:cs typeface="Times New Roman"/>
              </a:rPr>
              <a:t> </a:t>
            </a:r>
            <a:r>
              <a:rPr sz="1950" i="1" spc="100" dirty="0">
                <a:latin typeface="Times New Roman"/>
                <a:cs typeface="Times New Roman"/>
              </a:rPr>
              <a:t>z</a:t>
            </a:r>
            <a:r>
              <a:rPr sz="1950" i="1" spc="150" baseline="-21367" dirty="0">
                <a:latin typeface="Times New Roman"/>
                <a:cs typeface="Times New Roman"/>
              </a:rPr>
              <a:t>c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203" name="object 203"/>
          <p:cNvSpPr txBox="1"/>
          <p:nvPr/>
        </p:nvSpPr>
        <p:spPr>
          <a:xfrm>
            <a:off x="5751829" y="5506508"/>
            <a:ext cx="3095625" cy="90805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459"/>
              </a:spcBef>
            </a:pPr>
            <a:r>
              <a:rPr sz="2050" spc="110" dirty="0">
                <a:latin typeface="Times New Roman"/>
                <a:cs typeface="Times New Roman"/>
              </a:rPr>
              <a:t>Left </a:t>
            </a:r>
            <a:r>
              <a:rPr sz="2050" spc="125" dirty="0">
                <a:latin typeface="Times New Roman"/>
                <a:cs typeface="Times New Roman"/>
              </a:rPr>
              <a:t>endpoint: </a:t>
            </a:r>
            <a:r>
              <a:rPr sz="2100" i="1" spc="160" dirty="0">
                <a:latin typeface="Times New Roman"/>
                <a:cs typeface="Times New Roman"/>
              </a:rPr>
              <a:t>x </a:t>
            </a:r>
            <a:r>
              <a:rPr sz="2050" spc="-10" dirty="0">
                <a:latin typeface="Symbol"/>
                <a:cs typeface="Symbol"/>
              </a:rPr>
              <a:t></a:t>
            </a:r>
            <a:r>
              <a:rPr sz="2050" spc="-10" dirty="0">
                <a:latin typeface="Times New Roman"/>
                <a:cs typeface="Times New Roman"/>
              </a:rPr>
              <a:t> </a:t>
            </a:r>
            <a:r>
              <a:rPr sz="2100" i="1" spc="190" dirty="0">
                <a:latin typeface="Times New Roman"/>
                <a:cs typeface="Times New Roman"/>
              </a:rPr>
              <a:t>E  </a:t>
            </a:r>
            <a:r>
              <a:rPr sz="2050" spc="130" dirty="0">
                <a:latin typeface="Times New Roman"/>
                <a:cs typeface="Times New Roman"/>
              </a:rPr>
              <a:t>Right </a:t>
            </a:r>
            <a:r>
              <a:rPr sz="2050" spc="125" dirty="0">
                <a:latin typeface="Times New Roman"/>
                <a:cs typeface="Times New Roman"/>
              </a:rPr>
              <a:t>endpoint: </a:t>
            </a:r>
            <a:r>
              <a:rPr sz="2100" i="1" spc="160" dirty="0">
                <a:latin typeface="Times New Roman"/>
                <a:cs typeface="Times New Roman"/>
              </a:rPr>
              <a:t>x </a:t>
            </a:r>
            <a:r>
              <a:rPr sz="2050" spc="-10" dirty="0">
                <a:latin typeface="Symbol"/>
                <a:cs typeface="Symbol"/>
              </a:rPr>
              <a:t></a:t>
            </a:r>
            <a:r>
              <a:rPr sz="2050" spc="-10" dirty="0">
                <a:latin typeface="Times New Roman"/>
                <a:cs typeface="Times New Roman"/>
              </a:rPr>
              <a:t> </a:t>
            </a:r>
            <a:r>
              <a:rPr sz="2100" i="1" spc="190" dirty="0">
                <a:latin typeface="Times New Roman"/>
                <a:cs typeface="Times New Roman"/>
              </a:rPr>
              <a:t>E  </a:t>
            </a:r>
            <a:r>
              <a:rPr sz="2050" spc="140" dirty="0">
                <a:latin typeface="Times New Roman"/>
                <a:cs typeface="Times New Roman"/>
              </a:rPr>
              <a:t>Interval: </a:t>
            </a:r>
            <a:r>
              <a:rPr sz="2100" i="1" spc="160" dirty="0">
                <a:latin typeface="Times New Roman"/>
                <a:cs typeface="Times New Roman"/>
              </a:rPr>
              <a:t>x </a:t>
            </a:r>
            <a:r>
              <a:rPr sz="2050" spc="-10" dirty="0">
                <a:latin typeface="Symbol"/>
                <a:cs typeface="Symbol"/>
              </a:rPr>
              <a:t></a:t>
            </a:r>
            <a:r>
              <a:rPr sz="2050" spc="-10" dirty="0">
                <a:latin typeface="Times New Roman"/>
                <a:cs typeface="Times New Roman"/>
              </a:rPr>
              <a:t> </a:t>
            </a:r>
            <a:r>
              <a:rPr sz="2100" i="1" spc="190" dirty="0">
                <a:latin typeface="Times New Roman"/>
                <a:cs typeface="Times New Roman"/>
              </a:rPr>
              <a:t>E </a:t>
            </a:r>
            <a:r>
              <a:rPr sz="2050" spc="-10" dirty="0">
                <a:latin typeface="Symbol"/>
                <a:cs typeface="Symbol"/>
              </a:rPr>
              <a:t></a:t>
            </a:r>
            <a:r>
              <a:rPr sz="2050" spc="-10" dirty="0">
                <a:latin typeface="Times New Roman"/>
                <a:cs typeface="Times New Roman"/>
              </a:rPr>
              <a:t> </a:t>
            </a:r>
            <a:r>
              <a:rPr sz="2100" spc="-35" dirty="0">
                <a:latin typeface="Symbol"/>
                <a:cs typeface="Symbol"/>
              </a:rPr>
              <a:t>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Symbol"/>
                <a:cs typeface="Symbol"/>
              </a:rPr>
              <a:t></a:t>
            </a:r>
            <a:r>
              <a:rPr sz="2050" spc="-10" dirty="0">
                <a:latin typeface="Times New Roman"/>
                <a:cs typeface="Times New Roman"/>
              </a:rPr>
              <a:t> </a:t>
            </a:r>
            <a:r>
              <a:rPr sz="2100" i="1" spc="160" dirty="0">
                <a:latin typeface="Times New Roman"/>
                <a:cs typeface="Times New Roman"/>
              </a:rPr>
              <a:t>x </a:t>
            </a:r>
            <a:r>
              <a:rPr sz="2050" spc="-10" dirty="0">
                <a:latin typeface="Symbol"/>
                <a:cs typeface="Symbol"/>
              </a:rPr>
              <a:t></a:t>
            </a:r>
            <a:r>
              <a:rPr sz="2050" spc="-190" dirty="0">
                <a:latin typeface="Times New Roman"/>
                <a:cs typeface="Times New Roman"/>
              </a:rPr>
              <a:t> </a:t>
            </a:r>
            <a:r>
              <a:rPr sz="2100" i="1" spc="190" dirty="0">
                <a:latin typeface="Times New Roman"/>
                <a:cs typeface="Times New Roman"/>
              </a:rPr>
              <a:t>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5091429" y="2584450"/>
            <a:ext cx="119380" cy="0"/>
          </a:xfrm>
          <a:custGeom>
            <a:avLst/>
            <a:gdLst/>
            <a:ahLst/>
            <a:cxnLst/>
            <a:rect l="l" t="t" r="r" b="b"/>
            <a:pathLst>
              <a:path w="119379">
                <a:moveTo>
                  <a:pt x="0" y="0"/>
                </a:moveTo>
                <a:lnTo>
                  <a:pt x="119380" y="0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 txBox="1"/>
          <p:nvPr/>
        </p:nvSpPr>
        <p:spPr>
          <a:xfrm>
            <a:off x="822960" y="2456484"/>
            <a:ext cx="5409565" cy="2546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180" dirty="0">
                <a:latin typeface="Times New Roman"/>
                <a:cs typeface="Times New Roman"/>
              </a:rPr>
              <a:t>Find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the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65" dirty="0">
                <a:latin typeface="Times New Roman"/>
                <a:cs typeface="Times New Roman"/>
              </a:rPr>
              <a:t>sample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statistics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50" i="1" spc="215" dirty="0">
                <a:latin typeface="Times New Roman"/>
                <a:cs typeface="Times New Roman"/>
              </a:rPr>
              <a:t>n</a:t>
            </a:r>
            <a:r>
              <a:rPr sz="2250" i="1" spc="40" dirty="0">
                <a:latin typeface="Times New Roman"/>
                <a:cs typeface="Times New Roman"/>
              </a:rPr>
              <a:t> </a:t>
            </a:r>
            <a:r>
              <a:rPr sz="2200" spc="215" dirty="0">
                <a:latin typeface="Times New Roman"/>
                <a:cs typeface="Times New Roman"/>
              </a:rPr>
              <a:t>and</a:t>
            </a:r>
            <a:r>
              <a:rPr sz="2200" spc="125" dirty="0">
                <a:latin typeface="Times New Roman"/>
                <a:cs typeface="Times New Roman"/>
              </a:rPr>
              <a:t> </a:t>
            </a:r>
            <a:r>
              <a:rPr sz="3150" i="1" spc="60" baseline="1322" dirty="0">
                <a:latin typeface="Times New Roman"/>
                <a:cs typeface="Times New Roman"/>
              </a:rPr>
              <a:t>x</a:t>
            </a:r>
            <a:r>
              <a:rPr sz="3150" spc="60" baseline="1322" dirty="0">
                <a:latin typeface="Times New Roman"/>
                <a:cs typeface="Times New Roman"/>
              </a:rPr>
              <a:t>.</a:t>
            </a:r>
            <a:endParaRPr sz="3150" baseline="1322">
              <a:latin typeface="Times New Roman"/>
              <a:cs typeface="Times New Roman"/>
            </a:endParaRPr>
          </a:p>
          <a:p>
            <a:pPr marL="12700" marR="88265" algn="just">
              <a:lnSpc>
                <a:spcPts val="2640"/>
              </a:lnSpc>
              <a:spcBef>
                <a:spcPts val="1860"/>
              </a:spcBef>
            </a:pPr>
            <a:r>
              <a:rPr sz="2200" spc="80" dirty="0">
                <a:latin typeface="Times New Roman"/>
                <a:cs typeface="Times New Roman"/>
              </a:rPr>
              <a:t>Specify </a:t>
            </a:r>
            <a:r>
              <a:rPr sz="2250" spc="10" dirty="0">
                <a:latin typeface="Symbol"/>
                <a:cs typeface="Symbol"/>
              </a:rPr>
              <a:t></a:t>
            </a:r>
            <a:r>
              <a:rPr sz="2200" spc="10" dirty="0">
                <a:latin typeface="Times New Roman"/>
                <a:cs typeface="Times New Roman"/>
              </a:rPr>
              <a:t>, </a:t>
            </a:r>
            <a:r>
              <a:rPr sz="2200" spc="35" dirty="0">
                <a:latin typeface="Times New Roman"/>
                <a:cs typeface="Times New Roman"/>
              </a:rPr>
              <a:t>if </a:t>
            </a:r>
            <a:r>
              <a:rPr sz="2200" spc="145" dirty="0">
                <a:latin typeface="Times New Roman"/>
                <a:cs typeface="Times New Roman"/>
              </a:rPr>
              <a:t>known. </a:t>
            </a:r>
            <a:r>
              <a:rPr sz="2200" spc="150" dirty="0">
                <a:latin typeface="Times New Roman"/>
                <a:cs typeface="Times New Roman"/>
              </a:rPr>
              <a:t>Otherwise, </a:t>
            </a:r>
            <a:r>
              <a:rPr sz="2200" spc="35" dirty="0">
                <a:latin typeface="Times New Roman"/>
                <a:cs typeface="Times New Roman"/>
              </a:rPr>
              <a:t>if </a:t>
            </a:r>
            <a:r>
              <a:rPr sz="2250" i="1" spc="215" dirty="0">
                <a:latin typeface="Times New Roman"/>
                <a:cs typeface="Times New Roman"/>
              </a:rPr>
              <a:t>n </a:t>
            </a:r>
            <a:r>
              <a:rPr sz="2200" dirty="0">
                <a:latin typeface="Symbol"/>
                <a:cs typeface="Symbol"/>
              </a:rPr>
              <a:t>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95" dirty="0">
                <a:latin typeface="Times New Roman"/>
                <a:cs typeface="Times New Roman"/>
              </a:rPr>
              <a:t>30,  </a:t>
            </a:r>
            <a:r>
              <a:rPr sz="2200" spc="120" dirty="0">
                <a:latin typeface="Times New Roman"/>
                <a:cs typeface="Times New Roman"/>
              </a:rPr>
              <a:t>find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200" dirty="0">
                <a:latin typeface="Times New Roman"/>
                <a:cs typeface="Times New Roman"/>
              </a:rPr>
              <a:t>the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65" dirty="0">
                <a:latin typeface="Times New Roman"/>
                <a:cs typeface="Times New Roman"/>
              </a:rPr>
              <a:t>sample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210" dirty="0">
                <a:latin typeface="Times New Roman"/>
                <a:cs typeface="Times New Roman"/>
              </a:rPr>
              <a:t>standard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deviation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50" i="1" spc="140" dirty="0">
                <a:latin typeface="Times New Roman"/>
                <a:cs typeface="Times New Roman"/>
              </a:rPr>
              <a:t>s</a:t>
            </a:r>
            <a:r>
              <a:rPr sz="2250" i="1" spc="55" dirty="0">
                <a:latin typeface="Times New Roman"/>
                <a:cs typeface="Times New Roman"/>
              </a:rPr>
              <a:t> </a:t>
            </a:r>
            <a:r>
              <a:rPr sz="2200" spc="210" dirty="0">
                <a:latin typeface="Times New Roman"/>
                <a:cs typeface="Times New Roman"/>
              </a:rPr>
              <a:t>and  </a:t>
            </a:r>
            <a:r>
              <a:rPr sz="2200" spc="170" dirty="0">
                <a:latin typeface="Times New Roman"/>
                <a:cs typeface="Times New Roman"/>
              </a:rPr>
              <a:t>use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65" dirty="0">
                <a:latin typeface="Times New Roman"/>
                <a:cs typeface="Times New Roman"/>
              </a:rPr>
              <a:t>it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200" dirty="0">
                <a:latin typeface="Times New Roman"/>
                <a:cs typeface="Times New Roman"/>
              </a:rPr>
              <a:t>as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240" dirty="0">
                <a:latin typeface="Times New Roman"/>
                <a:cs typeface="Times New Roman"/>
              </a:rPr>
              <a:t>an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80" dirty="0">
                <a:latin typeface="Times New Roman"/>
                <a:cs typeface="Times New Roman"/>
              </a:rPr>
              <a:t>estimate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75" dirty="0">
                <a:latin typeface="Times New Roman"/>
                <a:cs typeface="Times New Roman"/>
              </a:rPr>
              <a:t>for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50" spc="15" dirty="0">
                <a:latin typeface="Symbol"/>
                <a:cs typeface="Symbol"/>
              </a:rPr>
              <a:t></a:t>
            </a:r>
            <a:r>
              <a:rPr sz="2200" spc="15" dirty="0"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ct val="112999"/>
              </a:lnSpc>
              <a:spcBef>
                <a:spcPts val="1300"/>
              </a:spcBef>
            </a:pPr>
            <a:r>
              <a:rPr sz="2200" spc="180" dirty="0">
                <a:latin typeface="Times New Roman"/>
                <a:cs typeface="Times New Roman"/>
              </a:rPr>
              <a:t>Find </a:t>
            </a:r>
            <a:r>
              <a:rPr sz="2200" spc="195" dirty="0">
                <a:latin typeface="Times New Roman"/>
                <a:cs typeface="Times New Roman"/>
              </a:rPr>
              <a:t>the </a:t>
            </a:r>
            <a:r>
              <a:rPr sz="2200" spc="114" dirty="0">
                <a:latin typeface="Times New Roman"/>
                <a:cs typeface="Times New Roman"/>
              </a:rPr>
              <a:t>critical </a:t>
            </a:r>
            <a:r>
              <a:rPr sz="2200" spc="150" dirty="0">
                <a:latin typeface="Times New Roman"/>
                <a:cs typeface="Times New Roman"/>
              </a:rPr>
              <a:t>value </a:t>
            </a:r>
            <a:r>
              <a:rPr sz="2250" i="1" spc="80" dirty="0">
                <a:latin typeface="Times New Roman"/>
                <a:cs typeface="Times New Roman"/>
              </a:rPr>
              <a:t>z</a:t>
            </a:r>
            <a:r>
              <a:rPr sz="1950" i="1" spc="120" baseline="-23504" dirty="0">
                <a:latin typeface="Times New Roman"/>
                <a:cs typeface="Times New Roman"/>
              </a:rPr>
              <a:t>c </a:t>
            </a:r>
            <a:r>
              <a:rPr sz="2200" spc="240" dirty="0">
                <a:latin typeface="Times New Roman"/>
                <a:cs typeface="Times New Roman"/>
              </a:rPr>
              <a:t>that</a:t>
            </a:r>
            <a:r>
              <a:rPr sz="2200" spc="-140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corresponds  </a:t>
            </a:r>
            <a:r>
              <a:rPr sz="2200" spc="114" dirty="0">
                <a:latin typeface="Times New Roman"/>
                <a:cs typeface="Times New Roman"/>
              </a:rPr>
              <a:t>to </a:t>
            </a:r>
            <a:r>
              <a:rPr sz="2200" spc="195" dirty="0">
                <a:latin typeface="Times New Roman"/>
                <a:cs typeface="Times New Roman"/>
              </a:rPr>
              <a:t>the </a:t>
            </a:r>
            <a:r>
              <a:rPr sz="2200" spc="114" dirty="0">
                <a:latin typeface="Times New Roman"/>
                <a:cs typeface="Times New Roman"/>
              </a:rPr>
              <a:t>given </a:t>
            </a:r>
            <a:r>
              <a:rPr sz="2200" spc="95" dirty="0">
                <a:latin typeface="Times New Roman"/>
                <a:cs typeface="Times New Roman"/>
              </a:rPr>
              <a:t>level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200" dirty="0">
                <a:latin typeface="Times New Roman"/>
                <a:cs typeface="Times New Roman"/>
              </a:rPr>
              <a:t> </a:t>
            </a:r>
            <a:r>
              <a:rPr sz="2200" spc="90" dirty="0">
                <a:latin typeface="Times New Roman"/>
                <a:cs typeface="Times New Roman"/>
              </a:rPr>
              <a:t>confidence.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7959725" cy="656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217545" algn="l"/>
                <a:tab pos="5932170" algn="l"/>
                <a:tab pos="6891655" algn="l"/>
                <a:tab pos="7427595" algn="l"/>
              </a:tabLst>
            </a:pPr>
            <a:r>
              <a:rPr sz="4000" spc="330" dirty="0"/>
              <a:t>Co</a:t>
            </a:r>
            <a:r>
              <a:rPr sz="4000" spc="550" dirty="0"/>
              <a:t>n</a:t>
            </a:r>
            <a:r>
              <a:rPr sz="4000" spc="325" dirty="0"/>
              <a:t>f</a:t>
            </a:r>
            <a:r>
              <a:rPr sz="4000" spc="484" dirty="0"/>
              <a:t>i</a:t>
            </a:r>
            <a:r>
              <a:rPr sz="4000" spc="405" dirty="0"/>
              <a:t>d</a:t>
            </a:r>
            <a:r>
              <a:rPr sz="4000" spc="560" dirty="0"/>
              <a:t>e</a:t>
            </a:r>
            <a:r>
              <a:rPr sz="4000" spc="540" dirty="0"/>
              <a:t>n</a:t>
            </a:r>
            <a:r>
              <a:rPr sz="4000" spc="335" dirty="0"/>
              <a:t>c</a:t>
            </a:r>
            <a:r>
              <a:rPr sz="4000" spc="220" dirty="0"/>
              <a:t>e</a:t>
            </a:r>
            <a:r>
              <a:rPr sz="4000" dirty="0"/>
              <a:t>	</a:t>
            </a:r>
            <a:r>
              <a:rPr sz="4000" spc="409" dirty="0"/>
              <a:t>I</a:t>
            </a:r>
            <a:r>
              <a:rPr sz="4000" spc="540" dirty="0"/>
              <a:t>n</a:t>
            </a:r>
            <a:r>
              <a:rPr sz="4000" spc="560" dirty="0"/>
              <a:t>te</a:t>
            </a:r>
            <a:r>
              <a:rPr sz="4000" spc="335" dirty="0"/>
              <a:t>r</a:t>
            </a:r>
            <a:r>
              <a:rPr sz="4000" spc="484" dirty="0"/>
              <a:t>v</a:t>
            </a:r>
            <a:r>
              <a:rPr sz="4000" spc="545" dirty="0"/>
              <a:t>a</a:t>
            </a:r>
            <a:r>
              <a:rPr sz="4000" spc="484" dirty="0"/>
              <a:t>l</a:t>
            </a:r>
            <a:r>
              <a:rPr sz="4000" spc="290" dirty="0"/>
              <a:t>s</a:t>
            </a:r>
            <a:r>
              <a:rPr sz="4000" dirty="0"/>
              <a:t>	</a:t>
            </a:r>
            <a:r>
              <a:rPr sz="4000" spc="340" dirty="0"/>
              <a:t>fo</a:t>
            </a:r>
            <a:r>
              <a:rPr sz="4000" dirty="0"/>
              <a:t>r	</a:t>
            </a:r>
            <a:r>
              <a:rPr sz="4150" i="1" spc="135" dirty="0">
                <a:latin typeface="Times New Roman"/>
                <a:cs typeface="Times New Roman"/>
              </a:rPr>
              <a:t>μ</a:t>
            </a:r>
            <a:r>
              <a:rPr sz="4150" i="1" dirty="0">
                <a:latin typeface="Times New Roman"/>
                <a:cs typeface="Times New Roman"/>
              </a:rPr>
              <a:t>	</a:t>
            </a:r>
            <a:r>
              <a:rPr sz="4000" spc="335" dirty="0"/>
              <a:t>(</a:t>
            </a:r>
            <a:r>
              <a:rPr sz="4150" b="0" spc="-95" dirty="0">
                <a:latin typeface="Symbol"/>
                <a:cs typeface="Symbol"/>
              </a:rPr>
              <a:t></a:t>
            </a:r>
            <a:endParaRPr sz="4150">
              <a:latin typeface="Symbol"/>
              <a:cs typeface="Symbol"/>
            </a:endParaRPr>
          </a:p>
        </p:txBody>
      </p:sp>
      <p:sp>
        <p:nvSpPr>
          <p:cNvPr id="199" name="object 19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200" name="object 20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14</a:t>
            </a:fld>
            <a:endParaRPr dirty="0"/>
          </a:p>
        </p:txBody>
      </p:sp>
      <p:sp>
        <p:nvSpPr>
          <p:cNvPr id="174" name="object 174"/>
          <p:cNvSpPr txBox="1"/>
          <p:nvPr/>
        </p:nvSpPr>
        <p:spPr>
          <a:xfrm>
            <a:off x="3515359" y="558800"/>
            <a:ext cx="20713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325" dirty="0">
                <a:latin typeface="Times New Roman"/>
                <a:cs typeface="Times New Roman"/>
              </a:rPr>
              <a:t>K</a:t>
            </a:r>
            <a:r>
              <a:rPr sz="4000" b="1" spc="550" dirty="0">
                <a:latin typeface="Times New Roman"/>
                <a:cs typeface="Times New Roman"/>
              </a:rPr>
              <a:t>n</a:t>
            </a:r>
            <a:r>
              <a:rPr sz="4000" b="1" spc="330" dirty="0">
                <a:latin typeface="Times New Roman"/>
                <a:cs typeface="Times New Roman"/>
              </a:rPr>
              <a:t>o</a:t>
            </a:r>
            <a:r>
              <a:rPr sz="4000" b="1" spc="560" dirty="0">
                <a:latin typeface="Times New Roman"/>
                <a:cs typeface="Times New Roman"/>
              </a:rPr>
              <a:t>w</a:t>
            </a:r>
            <a:r>
              <a:rPr sz="4000" b="1" spc="540" dirty="0">
                <a:latin typeface="Times New Roman"/>
                <a:cs typeface="Times New Roman"/>
              </a:rPr>
              <a:t>n</a:t>
            </a:r>
            <a:r>
              <a:rPr sz="4000" b="1" dirty="0">
                <a:latin typeface="Times New Roman"/>
                <a:cs typeface="Times New Roman"/>
              </a:rPr>
              <a:t>)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441959" y="1253490"/>
            <a:ext cx="7987030" cy="2707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70" dirty="0">
                <a:latin typeface="Times New Roman"/>
                <a:cs typeface="Times New Roman"/>
              </a:rPr>
              <a:t>Example</a:t>
            </a:r>
            <a:r>
              <a:rPr sz="2400" spc="27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tabLst>
                <a:tab pos="4233545" algn="l"/>
              </a:tabLst>
            </a:pP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204" dirty="0">
                <a:latin typeface="Times New Roman"/>
                <a:cs typeface="Times New Roman"/>
              </a:rPr>
              <a:t>random </a:t>
            </a:r>
            <a:r>
              <a:rPr sz="2400" spc="185" dirty="0">
                <a:latin typeface="Times New Roman"/>
                <a:cs typeface="Times New Roman"/>
              </a:rPr>
              <a:t>sample </a:t>
            </a:r>
            <a:r>
              <a:rPr sz="2400" spc="-5" dirty="0">
                <a:latin typeface="Times New Roman"/>
                <a:cs typeface="Times New Roman"/>
              </a:rPr>
              <a:t>of </a:t>
            </a:r>
            <a:r>
              <a:rPr sz="2400" spc="125" dirty="0">
                <a:latin typeface="Times New Roman"/>
                <a:cs typeface="Times New Roman"/>
              </a:rPr>
              <a:t>25 </a:t>
            </a:r>
            <a:r>
              <a:rPr sz="2400" spc="215" dirty="0">
                <a:latin typeface="Times New Roman"/>
                <a:cs typeface="Times New Roman"/>
              </a:rPr>
              <a:t>students </a:t>
            </a:r>
            <a:r>
              <a:rPr sz="2400" spc="229" dirty="0">
                <a:latin typeface="Times New Roman"/>
                <a:cs typeface="Times New Roman"/>
              </a:rPr>
              <a:t>had </a:t>
            </a:r>
            <a:r>
              <a:rPr sz="2400" spc="265" dirty="0">
                <a:latin typeface="Times New Roman"/>
                <a:cs typeface="Times New Roman"/>
              </a:rPr>
              <a:t>a </a:t>
            </a:r>
            <a:r>
              <a:rPr sz="2400" spc="185" dirty="0">
                <a:latin typeface="Times New Roman"/>
                <a:cs typeface="Times New Roman"/>
              </a:rPr>
              <a:t>grade </a:t>
            </a:r>
            <a:r>
              <a:rPr sz="2400" spc="160" dirty="0">
                <a:latin typeface="Times New Roman"/>
                <a:cs typeface="Times New Roman"/>
              </a:rPr>
              <a:t>point  </a:t>
            </a:r>
            <a:r>
              <a:rPr sz="2400" spc="175" dirty="0">
                <a:latin typeface="Times New Roman"/>
                <a:cs typeface="Times New Roman"/>
              </a:rPr>
              <a:t>average </a:t>
            </a:r>
            <a:r>
              <a:rPr sz="2400" spc="190" dirty="0">
                <a:latin typeface="Times New Roman"/>
                <a:cs typeface="Times New Roman"/>
              </a:rPr>
              <a:t>with </a:t>
            </a:r>
            <a:r>
              <a:rPr sz="2400" spc="265" dirty="0">
                <a:latin typeface="Times New Roman"/>
                <a:cs typeface="Times New Roman"/>
              </a:rPr>
              <a:t>a </a:t>
            </a:r>
            <a:r>
              <a:rPr sz="2400" spc="229" dirty="0">
                <a:latin typeface="Times New Roman"/>
                <a:cs typeface="Times New Roman"/>
              </a:rPr>
              <a:t>mean</a:t>
            </a:r>
            <a:r>
              <a:rPr sz="2400" spc="-3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2.86.	</a:t>
            </a:r>
            <a:r>
              <a:rPr sz="2400" spc="240" dirty="0">
                <a:latin typeface="Times New Roman"/>
                <a:cs typeface="Times New Roman"/>
              </a:rPr>
              <a:t>Past </a:t>
            </a:r>
            <a:r>
              <a:rPr sz="2400" spc="180" dirty="0">
                <a:latin typeface="Times New Roman"/>
                <a:cs typeface="Times New Roman"/>
              </a:rPr>
              <a:t>studies </a:t>
            </a:r>
            <a:r>
              <a:rPr sz="2400" spc="185" dirty="0">
                <a:latin typeface="Times New Roman"/>
                <a:cs typeface="Times New Roman"/>
              </a:rPr>
              <a:t>have </a:t>
            </a:r>
            <a:r>
              <a:rPr sz="2400" spc="165" dirty="0">
                <a:latin typeface="Times New Roman"/>
                <a:cs typeface="Times New Roman"/>
              </a:rPr>
              <a:t>shown  </a:t>
            </a:r>
            <a:r>
              <a:rPr sz="2400" spc="260" dirty="0">
                <a:latin typeface="Times New Roman"/>
                <a:cs typeface="Times New Roman"/>
              </a:rPr>
              <a:t>that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standard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deviation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0.15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and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population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  </a:t>
            </a:r>
            <a:r>
              <a:rPr sz="2400" spc="165" dirty="0">
                <a:latin typeface="Times New Roman"/>
                <a:cs typeface="Times New Roman"/>
              </a:rPr>
              <a:t>normally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distributed.</a:t>
            </a:r>
            <a:endParaRPr sz="2400">
              <a:latin typeface="Times New Roman"/>
              <a:cs typeface="Times New Roman"/>
            </a:endParaRPr>
          </a:p>
          <a:p>
            <a:pPr marL="12700" marR="264160">
              <a:lnSpc>
                <a:spcPct val="100000"/>
              </a:lnSpc>
              <a:spcBef>
                <a:spcPts val="960"/>
              </a:spcBef>
            </a:pPr>
            <a:r>
              <a:rPr sz="2400" spc="180" dirty="0">
                <a:latin typeface="Times New Roman"/>
                <a:cs typeface="Times New Roman"/>
              </a:rPr>
              <a:t>Construct </a:t>
            </a:r>
            <a:r>
              <a:rPr sz="2400" spc="265" dirty="0">
                <a:latin typeface="Times New Roman"/>
                <a:cs typeface="Times New Roman"/>
              </a:rPr>
              <a:t>a </a:t>
            </a:r>
            <a:r>
              <a:rPr sz="2400" spc="80" dirty="0">
                <a:latin typeface="Times New Roman"/>
                <a:cs typeface="Times New Roman"/>
              </a:rPr>
              <a:t>90% </a:t>
            </a:r>
            <a:r>
              <a:rPr sz="2400" spc="105" dirty="0">
                <a:latin typeface="Times New Roman"/>
                <a:cs typeface="Times New Roman"/>
              </a:rPr>
              <a:t>confidence </a:t>
            </a:r>
            <a:r>
              <a:rPr sz="2400" spc="180" dirty="0">
                <a:latin typeface="Times New Roman"/>
                <a:cs typeface="Times New Roman"/>
              </a:rPr>
              <a:t>interval </a:t>
            </a:r>
            <a:r>
              <a:rPr sz="2400" spc="85" dirty="0">
                <a:latin typeface="Times New Roman"/>
                <a:cs typeface="Times New Roman"/>
              </a:rPr>
              <a:t>for </a:t>
            </a:r>
            <a:r>
              <a:rPr sz="2400" spc="225" dirty="0">
                <a:latin typeface="Times New Roman"/>
                <a:cs typeface="Times New Roman"/>
              </a:rPr>
              <a:t>the</a:t>
            </a:r>
            <a:r>
              <a:rPr sz="2400" spc="-39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population  </a:t>
            </a:r>
            <a:r>
              <a:rPr sz="2400" spc="229" dirty="0">
                <a:latin typeface="Times New Roman"/>
                <a:cs typeface="Times New Roman"/>
              </a:rPr>
              <a:t>mean </a:t>
            </a:r>
            <a:r>
              <a:rPr sz="2400" spc="185" dirty="0">
                <a:latin typeface="Times New Roman"/>
                <a:cs typeface="Times New Roman"/>
              </a:rPr>
              <a:t>grade </a:t>
            </a:r>
            <a:r>
              <a:rPr sz="2400" spc="155" dirty="0">
                <a:latin typeface="Times New Roman"/>
                <a:cs typeface="Times New Roman"/>
              </a:rPr>
              <a:t>point</a:t>
            </a:r>
            <a:r>
              <a:rPr sz="2400" spc="-22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average.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915669" y="3982128"/>
            <a:ext cx="90487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i="1" spc="240" dirty="0">
                <a:latin typeface="Times New Roman"/>
                <a:cs typeface="Times New Roman"/>
              </a:rPr>
              <a:t>n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-204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25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4432300" y="3982128"/>
            <a:ext cx="115760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spc="-35" dirty="0">
                <a:latin typeface="Symbol"/>
                <a:cs typeface="Symbol"/>
              </a:rPr>
              <a:t></a:t>
            </a:r>
            <a:r>
              <a:rPr sz="2450" spc="-3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0.15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1076960" y="4742303"/>
            <a:ext cx="104139" cy="245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400" i="1" spc="-5" dirty="0">
                <a:latin typeface="Times New Roman"/>
                <a:cs typeface="Times New Roman"/>
              </a:rPr>
              <a:t>c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930910" y="4533308"/>
            <a:ext cx="133032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i="1" spc="200" dirty="0">
                <a:latin typeface="Times New Roman"/>
                <a:cs typeface="Times New Roman"/>
              </a:rPr>
              <a:t>z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1.645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3530600" y="4978400"/>
            <a:ext cx="30480" cy="16510"/>
          </a:xfrm>
          <a:custGeom>
            <a:avLst/>
            <a:gdLst/>
            <a:ahLst/>
            <a:cxnLst/>
            <a:rect l="l" t="t" r="r" b="b"/>
            <a:pathLst>
              <a:path w="30479" h="16510">
                <a:moveTo>
                  <a:pt x="0" y="16510"/>
                </a:moveTo>
                <a:lnTo>
                  <a:pt x="304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561079" y="4978400"/>
            <a:ext cx="71120" cy="114300"/>
          </a:xfrm>
          <a:custGeom>
            <a:avLst/>
            <a:gdLst/>
            <a:ahLst/>
            <a:cxnLst/>
            <a:rect l="l" t="t" r="r" b="b"/>
            <a:pathLst>
              <a:path w="71120" h="114300">
                <a:moveTo>
                  <a:pt x="0" y="0"/>
                </a:moveTo>
                <a:lnTo>
                  <a:pt x="71120" y="1143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632200" y="4790440"/>
            <a:ext cx="78740" cy="302260"/>
          </a:xfrm>
          <a:custGeom>
            <a:avLst/>
            <a:gdLst/>
            <a:ahLst/>
            <a:cxnLst/>
            <a:rect l="l" t="t" r="r" b="b"/>
            <a:pathLst>
              <a:path w="78739" h="302260">
                <a:moveTo>
                  <a:pt x="0" y="302260"/>
                </a:moveTo>
                <a:lnTo>
                  <a:pt x="7873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3528059" y="4782820"/>
            <a:ext cx="382270" cy="309880"/>
          </a:xfrm>
          <a:custGeom>
            <a:avLst/>
            <a:gdLst/>
            <a:ahLst/>
            <a:cxnLst/>
            <a:rect l="l" t="t" r="r" b="b"/>
            <a:pathLst>
              <a:path w="382270" h="309879">
                <a:moveTo>
                  <a:pt x="53769" y="205739"/>
                </a:moveTo>
                <a:lnTo>
                  <a:pt x="25400" y="205739"/>
                </a:lnTo>
                <a:lnTo>
                  <a:pt x="97789" y="309879"/>
                </a:lnTo>
                <a:lnTo>
                  <a:pt x="113029" y="309879"/>
                </a:lnTo>
                <a:lnTo>
                  <a:pt x="120458" y="280669"/>
                </a:lnTo>
                <a:lnTo>
                  <a:pt x="105410" y="280669"/>
                </a:lnTo>
                <a:lnTo>
                  <a:pt x="53769" y="205739"/>
                </a:lnTo>
                <a:close/>
              </a:path>
              <a:path w="382270" h="309879">
                <a:moveTo>
                  <a:pt x="382269" y="0"/>
                </a:moveTo>
                <a:lnTo>
                  <a:pt x="176529" y="0"/>
                </a:lnTo>
                <a:lnTo>
                  <a:pt x="105410" y="280669"/>
                </a:lnTo>
                <a:lnTo>
                  <a:pt x="120458" y="280669"/>
                </a:lnTo>
                <a:lnTo>
                  <a:pt x="187960" y="15239"/>
                </a:lnTo>
                <a:lnTo>
                  <a:pt x="382269" y="15239"/>
                </a:lnTo>
                <a:lnTo>
                  <a:pt x="382269" y="0"/>
                </a:lnTo>
                <a:close/>
              </a:path>
              <a:path w="382270" h="309879">
                <a:moveTo>
                  <a:pt x="40639" y="186689"/>
                </a:moveTo>
                <a:lnTo>
                  <a:pt x="0" y="208279"/>
                </a:lnTo>
                <a:lnTo>
                  <a:pt x="5079" y="217169"/>
                </a:lnTo>
                <a:lnTo>
                  <a:pt x="25400" y="205739"/>
                </a:lnTo>
                <a:lnTo>
                  <a:pt x="53769" y="205739"/>
                </a:lnTo>
                <a:lnTo>
                  <a:pt x="40639" y="1866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515359" y="4763770"/>
            <a:ext cx="407670" cy="0"/>
          </a:xfrm>
          <a:custGeom>
            <a:avLst/>
            <a:gdLst/>
            <a:ahLst/>
            <a:cxnLst/>
            <a:rect l="l" t="t" r="r" b="b"/>
            <a:pathLst>
              <a:path w="407670">
                <a:moveTo>
                  <a:pt x="0" y="0"/>
                </a:moveTo>
                <a:lnTo>
                  <a:pt x="40766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149850" y="4980940"/>
            <a:ext cx="30480" cy="16510"/>
          </a:xfrm>
          <a:custGeom>
            <a:avLst/>
            <a:gdLst/>
            <a:ahLst/>
            <a:cxnLst/>
            <a:rect l="l" t="t" r="r" b="b"/>
            <a:pathLst>
              <a:path w="30479" h="16510">
                <a:moveTo>
                  <a:pt x="0" y="16510"/>
                </a:moveTo>
                <a:lnTo>
                  <a:pt x="304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180329" y="4980940"/>
            <a:ext cx="72390" cy="115570"/>
          </a:xfrm>
          <a:custGeom>
            <a:avLst/>
            <a:gdLst/>
            <a:ahLst/>
            <a:cxnLst/>
            <a:rect l="l" t="t" r="r" b="b"/>
            <a:pathLst>
              <a:path w="72389" h="115570">
                <a:moveTo>
                  <a:pt x="0" y="0"/>
                </a:moveTo>
                <a:lnTo>
                  <a:pt x="72390" y="11557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252720" y="4790440"/>
            <a:ext cx="77470" cy="306070"/>
          </a:xfrm>
          <a:custGeom>
            <a:avLst/>
            <a:gdLst/>
            <a:ahLst/>
            <a:cxnLst/>
            <a:rect l="l" t="t" r="r" b="b"/>
            <a:pathLst>
              <a:path w="77470" h="306070">
                <a:moveTo>
                  <a:pt x="0" y="306070"/>
                </a:moveTo>
                <a:lnTo>
                  <a:pt x="7746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147309" y="4782820"/>
            <a:ext cx="508000" cy="313690"/>
          </a:xfrm>
          <a:custGeom>
            <a:avLst/>
            <a:gdLst/>
            <a:ahLst/>
            <a:cxnLst/>
            <a:rect l="l" t="t" r="r" b="b"/>
            <a:pathLst>
              <a:path w="508000" h="313689">
                <a:moveTo>
                  <a:pt x="53769" y="208279"/>
                </a:moveTo>
                <a:lnTo>
                  <a:pt x="25400" y="208279"/>
                </a:lnTo>
                <a:lnTo>
                  <a:pt x="97789" y="313689"/>
                </a:lnTo>
                <a:lnTo>
                  <a:pt x="113029" y="313689"/>
                </a:lnTo>
                <a:lnTo>
                  <a:pt x="120682" y="283209"/>
                </a:lnTo>
                <a:lnTo>
                  <a:pt x="105410" y="283209"/>
                </a:lnTo>
                <a:lnTo>
                  <a:pt x="53769" y="208279"/>
                </a:lnTo>
                <a:close/>
              </a:path>
              <a:path w="508000" h="313689">
                <a:moveTo>
                  <a:pt x="508000" y="0"/>
                </a:moveTo>
                <a:lnTo>
                  <a:pt x="176529" y="0"/>
                </a:lnTo>
                <a:lnTo>
                  <a:pt x="105410" y="283209"/>
                </a:lnTo>
                <a:lnTo>
                  <a:pt x="120682" y="283209"/>
                </a:lnTo>
                <a:lnTo>
                  <a:pt x="187960" y="15239"/>
                </a:lnTo>
                <a:lnTo>
                  <a:pt x="508000" y="15239"/>
                </a:lnTo>
                <a:lnTo>
                  <a:pt x="508000" y="0"/>
                </a:lnTo>
                <a:close/>
              </a:path>
              <a:path w="508000" h="313689">
                <a:moveTo>
                  <a:pt x="40639" y="189229"/>
                </a:moveTo>
                <a:lnTo>
                  <a:pt x="0" y="210819"/>
                </a:lnTo>
                <a:lnTo>
                  <a:pt x="5079" y="219709"/>
                </a:lnTo>
                <a:lnTo>
                  <a:pt x="25400" y="208279"/>
                </a:lnTo>
                <a:lnTo>
                  <a:pt x="53769" y="208279"/>
                </a:lnTo>
                <a:lnTo>
                  <a:pt x="40639" y="1892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 txBox="1"/>
          <p:nvPr/>
        </p:nvSpPr>
        <p:spPr>
          <a:xfrm>
            <a:off x="3592829" y="4367310"/>
            <a:ext cx="176530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i="1" spc="5" dirty="0">
                <a:latin typeface="Times New Roman"/>
                <a:cs typeface="Times New Roman"/>
              </a:rPr>
              <a:t>σ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3700779" y="4762281"/>
            <a:ext cx="205740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i="1" spc="215" dirty="0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2592070" y="4518440"/>
            <a:ext cx="849630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62585" algn="l"/>
              </a:tabLst>
            </a:pPr>
            <a:r>
              <a:rPr sz="2400" i="1" spc="210" dirty="0">
                <a:latin typeface="Times New Roman"/>
                <a:cs typeface="Times New Roman"/>
              </a:rPr>
              <a:t>E	</a:t>
            </a:r>
            <a:r>
              <a:rPr sz="2300" spc="10" dirty="0">
                <a:latin typeface="Symbol"/>
                <a:cs typeface="Symbol"/>
              </a:rPr>
              <a:t></a:t>
            </a:r>
            <a:r>
              <a:rPr sz="2300" spc="-105" dirty="0">
                <a:latin typeface="Times New Roman"/>
                <a:cs typeface="Times New Roman"/>
              </a:rPr>
              <a:t> </a:t>
            </a:r>
            <a:r>
              <a:rPr sz="2400" i="1" spc="125" dirty="0">
                <a:latin typeface="Times New Roman"/>
                <a:cs typeface="Times New Roman"/>
              </a:rPr>
              <a:t>z</a:t>
            </a:r>
            <a:r>
              <a:rPr sz="2400" i="1" spc="187" baseline="-22569" dirty="0">
                <a:latin typeface="Times New Roman"/>
                <a:cs typeface="Times New Roman"/>
              </a:rPr>
              <a:t>c</a:t>
            </a:r>
            <a:endParaRPr sz="2400" baseline="-22569">
              <a:latin typeface="Times New Roman"/>
              <a:cs typeface="Times New Roman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3999130" y="4537710"/>
            <a:ext cx="266192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849120" algn="l"/>
              </a:tabLst>
            </a:pPr>
            <a:r>
              <a:rPr sz="3450" spc="15" baseline="1207" dirty="0">
                <a:latin typeface="Symbol"/>
                <a:cs typeface="Symbol"/>
              </a:rPr>
              <a:t></a:t>
            </a:r>
            <a:r>
              <a:rPr sz="3450" spc="-337" baseline="1207" dirty="0">
                <a:latin typeface="Times New Roman"/>
                <a:cs typeface="Times New Roman"/>
              </a:rPr>
              <a:t> </a:t>
            </a:r>
            <a:r>
              <a:rPr sz="3450" spc="165" baseline="1207" dirty="0">
                <a:latin typeface="Times New Roman"/>
                <a:cs typeface="Times New Roman"/>
              </a:rPr>
              <a:t>1.645</a:t>
            </a:r>
            <a:r>
              <a:rPr sz="3450" spc="-375" baseline="1207" dirty="0">
                <a:latin typeface="Times New Roman"/>
                <a:cs typeface="Times New Roman"/>
              </a:rPr>
              <a:t> </a:t>
            </a:r>
            <a:r>
              <a:rPr sz="3450" spc="7" baseline="1207" dirty="0">
                <a:latin typeface="Symbol"/>
                <a:cs typeface="Symbol"/>
              </a:rPr>
              <a:t></a:t>
            </a:r>
            <a:r>
              <a:rPr sz="3450" spc="-225" baseline="1207" dirty="0">
                <a:latin typeface="Times New Roman"/>
                <a:cs typeface="Times New Roman"/>
              </a:rPr>
              <a:t> </a:t>
            </a:r>
            <a:r>
              <a:rPr sz="3450" u="sng" spc="165" baseline="3019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0.15</a:t>
            </a:r>
            <a:r>
              <a:rPr sz="3450" spc="165" baseline="30193" dirty="0">
                <a:latin typeface="Times New Roman"/>
                <a:cs typeface="Times New Roman"/>
              </a:rPr>
              <a:t>	</a:t>
            </a:r>
            <a:r>
              <a:rPr sz="2300" spc="5" dirty="0">
                <a:latin typeface="Symbol"/>
                <a:cs typeface="Symbol"/>
              </a:rPr>
              <a:t></a:t>
            </a:r>
            <a:r>
              <a:rPr sz="2300" spc="-110" dirty="0">
                <a:latin typeface="Times New Roman"/>
                <a:cs typeface="Times New Roman"/>
              </a:rPr>
              <a:t> </a:t>
            </a:r>
            <a:r>
              <a:rPr sz="2300" spc="110" dirty="0">
                <a:latin typeface="Times New Roman"/>
                <a:cs typeface="Times New Roman"/>
              </a:rPr>
              <a:t>0.05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4367529" y="4772660"/>
            <a:ext cx="2107565" cy="749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9225" algn="ctr">
              <a:lnSpc>
                <a:spcPts val="2740"/>
              </a:lnSpc>
              <a:spcBef>
                <a:spcPts val="130"/>
              </a:spcBef>
            </a:pPr>
            <a:r>
              <a:rPr sz="2300" spc="130" dirty="0">
                <a:latin typeface="Times New Roman"/>
                <a:cs typeface="Times New Roman"/>
              </a:rPr>
              <a:t>25</a:t>
            </a: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ts val="2920"/>
              </a:lnSpc>
            </a:pPr>
            <a:r>
              <a:rPr sz="2400" spc="114" dirty="0">
                <a:latin typeface="Times New Roman"/>
                <a:cs typeface="Times New Roman"/>
              </a:rPr>
              <a:t>2.81 </a:t>
            </a:r>
            <a:r>
              <a:rPr sz="2400" spc="100" dirty="0">
                <a:latin typeface="Times New Roman"/>
                <a:cs typeface="Times New Roman"/>
              </a:rPr>
              <a:t>&lt; </a:t>
            </a:r>
            <a:r>
              <a:rPr sz="2450" i="1" spc="235" dirty="0">
                <a:latin typeface="Times New Roman"/>
                <a:cs typeface="Times New Roman"/>
              </a:rPr>
              <a:t>μ </a:t>
            </a:r>
            <a:r>
              <a:rPr sz="2400" spc="100" dirty="0">
                <a:latin typeface="Times New Roman"/>
                <a:cs typeface="Times New Roman"/>
              </a:rPr>
              <a:t>&lt;</a:t>
            </a:r>
            <a:r>
              <a:rPr sz="2400" spc="-30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2.91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4227829" y="53009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618229" y="5338445"/>
            <a:ext cx="624840" cy="0"/>
          </a:xfrm>
          <a:custGeom>
            <a:avLst/>
            <a:gdLst/>
            <a:ahLst/>
            <a:cxnLst/>
            <a:rect l="l" t="t" r="r" b="b"/>
            <a:pathLst>
              <a:path w="624839">
                <a:moveTo>
                  <a:pt x="0" y="0"/>
                </a:moveTo>
                <a:lnTo>
                  <a:pt x="624840" y="0"/>
                </a:lnTo>
              </a:path>
            </a:pathLst>
          </a:custGeom>
          <a:ln w="8890">
            <a:solidFill>
              <a:srgbClr val="E0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 txBox="1"/>
          <p:nvPr/>
        </p:nvSpPr>
        <p:spPr>
          <a:xfrm>
            <a:off x="382270" y="5701029"/>
            <a:ext cx="87033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200" spc="160" dirty="0">
                <a:solidFill>
                  <a:srgbClr val="232884"/>
                </a:solidFill>
                <a:latin typeface="Times New Roman"/>
                <a:cs typeface="Times New Roman"/>
              </a:rPr>
              <a:t>With </a:t>
            </a:r>
            <a:r>
              <a:rPr sz="2200" spc="80" dirty="0">
                <a:solidFill>
                  <a:srgbClr val="232884"/>
                </a:solidFill>
                <a:latin typeface="Times New Roman"/>
                <a:cs typeface="Times New Roman"/>
              </a:rPr>
              <a:t>90% </a:t>
            </a:r>
            <a:r>
              <a:rPr sz="2200" spc="95" dirty="0">
                <a:solidFill>
                  <a:srgbClr val="232884"/>
                </a:solidFill>
                <a:latin typeface="Times New Roman"/>
                <a:cs typeface="Times New Roman"/>
              </a:rPr>
              <a:t>confidence </a:t>
            </a:r>
            <a:r>
              <a:rPr sz="2200" spc="120" dirty="0">
                <a:solidFill>
                  <a:srgbClr val="232884"/>
                </a:solidFill>
                <a:latin typeface="Times New Roman"/>
                <a:cs typeface="Times New Roman"/>
              </a:rPr>
              <a:t>we </a:t>
            </a:r>
            <a:r>
              <a:rPr sz="2200" spc="160" dirty="0">
                <a:solidFill>
                  <a:srgbClr val="232884"/>
                </a:solidFill>
                <a:latin typeface="Times New Roman"/>
                <a:cs typeface="Times New Roman"/>
              </a:rPr>
              <a:t>can </a:t>
            </a:r>
            <a:r>
              <a:rPr sz="2200" spc="165" dirty="0">
                <a:solidFill>
                  <a:srgbClr val="232884"/>
                </a:solidFill>
                <a:latin typeface="Times New Roman"/>
                <a:cs typeface="Times New Roman"/>
              </a:rPr>
              <a:t>say </a:t>
            </a:r>
            <a:r>
              <a:rPr sz="2200" spc="245" dirty="0">
                <a:solidFill>
                  <a:srgbClr val="232884"/>
                </a:solidFill>
                <a:latin typeface="Times New Roman"/>
                <a:cs typeface="Times New Roman"/>
              </a:rPr>
              <a:t>that </a:t>
            </a:r>
            <a:r>
              <a:rPr sz="2200" spc="200" dirty="0">
                <a:solidFill>
                  <a:srgbClr val="232884"/>
                </a:solidFill>
                <a:latin typeface="Times New Roman"/>
                <a:cs typeface="Times New Roman"/>
              </a:rPr>
              <a:t>the </a:t>
            </a:r>
            <a:r>
              <a:rPr sz="2200" spc="215" dirty="0">
                <a:solidFill>
                  <a:srgbClr val="232884"/>
                </a:solidFill>
                <a:latin typeface="Times New Roman"/>
                <a:cs typeface="Times New Roman"/>
              </a:rPr>
              <a:t>mean </a:t>
            </a:r>
            <a:r>
              <a:rPr sz="2200" spc="165" dirty="0">
                <a:solidFill>
                  <a:srgbClr val="232884"/>
                </a:solidFill>
                <a:latin typeface="Times New Roman"/>
                <a:cs typeface="Times New Roman"/>
              </a:rPr>
              <a:t>grade </a:t>
            </a:r>
            <a:r>
              <a:rPr sz="2200" spc="145" dirty="0">
                <a:solidFill>
                  <a:srgbClr val="232884"/>
                </a:solidFill>
                <a:latin typeface="Times New Roman"/>
                <a:cs typeface="Times New Roman"/>
              </a:rPr>
              <a:t>point  </a:t>
            </a:r>
            <a:r>
              <a:rPr sz="2200" spc="160" dirty="0">
                <a:solidFill>
                  <a:srgbClr val="232884"/>
                </a:solidFill>
                <a:latin typeface="Times New Roman"/>
                <a:cs typeface="Times New Roman"/>
              </a:rPr>
              <a:t>average</a:t>
            </a:r>
            <a:r>
              <a:rPr sz="2200" spc="5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200" spc="80" dirty="0">
                <a:solidFill>
                  <a:srgbClr val="232884"/>
                </a:solidFill>
                <a:latin typeface="Times New Roman"/>
                <a:cs typeface="Times New Roman"/>
              </a:rPr>
              <a:t>for</a:t>
            </a:r>
            <a:r>
              <a:rPr sz="2200" spc="5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200" spc="135" dirty="0">
                <a:solidFill>
                  <a:srgbClr val="232884"/>
                </a:solidFill>
                <a:latin typeface="Times New Roman"/>
                <a:cs typeface="Times New Roman"/>
              </a:rPr>
              <a:t>all</a:t>
            </a:r>
            <a:r>
              <a:rPr sz="2200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200" spc="195" dirty="0">
                <a:solidFill>
                  <a:srgbClr val="232884"/>
                </a:solidFill>
                <a:latin typeface="Times New Roman"/>
                <a:cs typeface="Times New Roman"/>
              </a:rPr>
              <a:t>students</a:t>
            </a:r>
            <a:r>
              <a:rPr sz="2200" spc="6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200" spc="160" dirty="0">
                <a:solidFill>
                  <a:srgbClr val="232884"/>
                </a:solidFill>
                <a:latin typeface="Times New Roman"/>
                <a:cs typeface="Times New Roman"/>
              </a:rPr>
              <a:t>in</a:t>
            </a:r>
            <a:r>
              <a:rPr sz="2200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200" spc="200" dirty="0">
                <a:solidFill>
                  <a:srgbClr val="232884"/>
                </a:solidFill>
                <a:latin typeface="Times New Roman"/>
                <a:cs typeface="Times New Roman"/>
              </a:rPr>
              <a:t>the</a:t>
            </a:r>
            <a:r>
              <a:rPr sz="2200" spc="5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200" spc="145" dirty="0">
                <a:solidFill>
                  <a:srgbClr val="232884"/>
                </a:solidFill>
                <a:latin typeface="Times New Roman"/>
                <a:cs typeface="Times New Roman"/>
              </a:rPr>
              <a:t>population</a:t>
            </a:r>
            <a:r>
              <a:rPr sz="2200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200" spc="114" dirty="0">
                <a:solidFill>
                  <a:srgbClr val="232884"/>
                </a:solidFill>
                <a:latin typeface="Times New Roman"/>
                <a:cs typeface="Times New Roman"/>
              </a:rPr>
              <a:t>is</a:t>
            </a:r>
            <a:r>
              <a:rPr sz="22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200" spc="155" dirty="0">
                <a:solidFill>
                  <a:srgbClr val="232884"/>
                </a:solidFill>
                <a:latin typeface="Times New Roman"/>
                <a:cs typeface="Times New Roman"/>
              </a:rPr>
              <a:t>between</a:t>
            </a:r>
            <a:r>
              <a:rPr sz="2200" spc="5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200" spc="105" dirty="0">
                <a:solidFill>
                  <a:srgbClr val="232884"/>
                </a:solidFill>
                <a:latin typeface="Times New Roman"/>
                <a:cs typeface="Times New Roman"/>
              </a:rPr>
              <a:t>2.81</a:t>
            </a:r>
            <a:r>
              <a:rPr sz="2200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200" spc="215" dirty="0">
                <a:solidFill>
                  <a:srgbClr val="232884"/>
                </a:solidFill>
                <a:latin typeface="Times New Roman"/>
                <a:cs typeface="Times New Roman"/>
              </a:rPr>
              <a:t>and</a:t>
            </a:r>
            <a:r>
              <a:rPr sz="2200" spc="5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200" spc="95" dirty="0">
                <a:solidFill>
                  <a:srgbClr val="232884"/>
                </a:solidFill>
                <a:latin typeface="Times New Roman"/>
                <a:cs typeface="Times New Roman"/>
              </a:rPr>
              <a:t>2.91.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2550160" y="3987800"/>
            <a:ext cx="1145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trike="sngStrike" dirty="0">
                <a:latin typeface="Times New Roman"/>
                <a:cs typeface="Times New Roman"/>
              </a:rPr>
              <a:t>x</a:t>
            </a:r>
            <a:r>
              <a:rPr sz="2400" i="1" strike="noStrike" dirty="0">
                <a:latin typeface="Times New Roman"/>
                <a:cs typeface="Times New Roman"/>
              </a:rPr>
              <a:t> </a:t>
            </a:r>
            <a:r>
              <a:rPr sz="2400" strike="noStrike" spc="100" dirty="0">
                <a:latin typeface="Times New Roman"/>
                <a:cs typeface="Times New Roman"/>
              </a:rPr>
              <a:t>=</a:t>
            </a:r>
            <a:r>
              <a:rPr sz="2400" strike="noStrike" spc="-65" dirty="0">
                <a:latin typeface="Times New Roman"/>
                <a:cs typeface="Times New Roman"/>
              </a:rPr>
              <a:t> </a:t>
            </a:r>
            <a:r>
              <a:rPr sz="2400" strike="noStrike" spc="215" dirty="0">
                <a:latin typeface="Times New Roman"/>
                <a:cs typeface="Times New Roman"/>
              </a:rPr>
              <a:t>2.86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974089" y="5118100"/>
            <a:ext cx="2531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trike="sngStrike" dirty="0">
                <a:latin typeface="Times New Roman"/>
                <a:cs typeface="Times New Roman"/>
              </a:rPr>
              <a:t>x</a:t>
            </a:r>
            <a:r>
              <a:rPr sz="2400" i="1" strike="noStrike" spc="15" dirty="0">
                <a:latin typeface="Times New Roman"/>
                <a:cs typeface="Times New Roman"/>
              </a:rPr>
              <a:t> </a:t>
            </a:r>
            <a:r>
              <a:rPr sz="2400" strike="noStrike" dirty="0">
                <a:latin typeface="Symbol"/>
                <a:cs typeface="Symbol"/>
              </a:rPr>
              <a:t></a:t>
            </a:r>
            <a:r>
              <a:rPr sz="2400" strike="noStrike" spc="-95" dirty="0">
                <a:latin typeface="Times New Roman"/>
                <a:cs typeface="Times New Roman"/>
              </a:rPr>
              <a:t> </a:t>
            </a:r>
            <a:r>
              <a:rPr sz="2400" i="1" strike="noStrike" dirty="0">
                <a:latin typeface="Times New Roman"/>
                <a:cs typeface="Times New Roman"/>
              </a:rPr>
              <a:t>E</a:t>
            </a:r>
            <a:r>
              <a:rPr sz="2400" i="1" strike="noStrike" spc="45" dirty="0">
                <a:latin typeface="Times New Roman"/>
                <a:cs typeface="Times New Roman"/>
              </a:rPr>
              <a:t> </a:t>
            </a:r>
            <a:r>
              <a:rPr sz="2400" strike="noStrike" dirty="0">
                <a:latin typeface="Symbol"/>
                <a:cs typeface="Symbol"/>
              </a:rPr>
              <a:t></a:t>
            </a:r>
            <a:r>
              <a:rPr sz="2400" strike="noStrike" spc="-130" dirty="0">
                <a:latin typeface="Times New Roman"/>
                <a:cs typeface="Times New Roman"/>
              </a:rPr>
              <a:t> </a:t>
            </a:r>
            <a:r>
              <a:rPr sz="2400" strike="noStrike" spc="210" dirty="0">
                <a:latin typeface="Times New Roman"/>
                <a:cs typeface="Times New Roman"/>
              </a:rPr>
              <a:t>2.86</a:t>
            </a:r>
            <a:r>
              <a:rPr sz="2400" strike="noStrike" spc="-175" dirty="0">
                <a:latin typeface="Times New Roman"/>
                <a:cs typeface="Times New Roman"/>
              </a:rPr>
              <a:t> </a:t>
            </a:r>
            <a:r>
              <a:rPr sz="2400" strike="noStrike" dirty="0">
                <a:latin typeface="Times New Roman"/>
                <a:cs typeface="Times New Roman"/>
              </a:rPr>
              <a:t>±</a:t>
            </a:r>
            <a:r>
              <a:rPr sz="2400" strike="noStrike" spc="-245" dirty="0">
                <a:latin typeface="Times New Roman"/>
                <a:cs typeface="Times New Roman"/>
              </a:rPr>
              <a:t> </a:t>
            </a:r>
            <a:r>
              <a:rPr sz="2400" strike="noStrike" spc="215" dirty="0">
                <a:latin typeface="Times New Roman"/>
                <a:cs typeface="Times New Roman"/>
              </a:rPr>
              <a:t>0.05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2839720" y="185420"/>
            <a:ext cx="36709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7765" algn="l"/>
              </a:tabLst>
            </a:pPr>
            <a:r>
              <a:rPr sz="4400" spc="695" dirty="0"/>
              <a:t>S</a:t>
            </a:r>
            <a:r>
              <a:rPr sz="4400" spc="615" dirty="0"/>
              <a:t>a</a:t>
            </a:r>
            <a:r>
              <a:rPr sz="4400" spc="610" dirty="0"/>
              <a:t>m</a:t>
            </a:r>
            <a:r>
              <a:rPr sz="4400" spc="455" dirty="0"/>
              <a:t>p</a:t>
            </a:r>
            <a:r>
              <a:rPr sz="4400" spc="530" dirty="0"/>
              <a:t>l</a:t>
            </a:r>
            <a:r>
              <a:rPr sz="4400" spc="245" dirty="0"/>
              <a:t>e</a:t>
            </a:r>
            <a:r>
              <a:rPr sz="4400" dirty="0"/>
              <a:t>	</a:t>
            </a:r>
            <a:r>
              <a:rPr sz="4400" spc="690" dirty="0"/>
              <a:t>S</a:t>
            </a:r>
            <a:r>
              <a:rPr sz="4400" spc="540" dirty="0"/>
              <a:t>i</a:t>
            </a:r>
            <a:r>
              <a:rPr sz="4400" spc="530" dirty="0"/>
              <a:t>z</a:t>
            </a:r>
            <a:r>
              <a:rPr sz="4400" spc="245" dirty="0"/>
              <a:t>e</a:t>
            </a:r>
            <a:endParaRPr sz="4400"/>
          </a:p>
        </p:txBody>
      </p:sp>
      <p:sp>
        <p:nvSpPr>
          <p:cNvPr id="179" name="object 17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436880" rIns="0" bIns="0" rtlCol="0">
            <a:spAutoFit/>
          </a:bodyPr>
          <a:lstStyle/>
          <a:p>
            <a:pPr marR="1026794" algn="ctr">
              <a:lnSpc>
                <a:spcPts val="3015"/>
              </a:lnSpc>
              <a:spcBef>
                <a:spcPts val="130"/>
              </a:spcBef>
              <a:tabLst>
                <a:tab pos="372745" algn="l"/>
                <a:tab pos="819785" algn="l"/>
              </a:tabLst>
            </a:pPr>
            <a:r>
              <a:rPr spc="10" dirty="0"/>
              <a:t></a:t>
            </a:r>
            <a:r>
              <a:rPr spc="10" dirty="0">
                <a:latin typeface="Times New Roman"/>
                <a:cs typeface="Times New Roman"/>
              </a:rPr>
              <a:t>	</a:t>
            </a:r>
            <a:r>
              <a:rPr sz="4275" i="1" spc="30" baseline="6822" dirty="0">
                <a:latin typeface="Times New Roman"/>
                <a:cs typeface="Times New Roman"/>
              </a:rPr>
              <a:t>E	</a:t>
            </a:r>
            <a:r>
              <a:rPr sz="2850" spc="10" dirty="0"/>
              <a:t></a:t>
            </a:r>
            <a:endParaRPr sz="2850">
              <a:latin typeface="Times New Roman"/>
              <a:cs typeface="Times New Roman"/>
            </a:endParaRPr>
          </a:p>
          <a:p>
            <a:pPr marL="39370">
              <a:lnSpc>
                <a:spcPts val="2530"/>
              </a:lnSpc>
            </a:pPr>
            <a:r>
              <a:rPr sz="2400" spc="80" dirty="0">
                <a:latin typeface="Times New Roman"/>
                <a:cs typeface="Times New Roman"/>
              </a:rPr>
              <a:t>If </a:t>
            </a:r>
            <a:r>
              <a:rPr sz="2450" spc="-35" dirty="0"/>
              <a:t></a:t>
            </a:r>
            <a:r>
              <a:rPr sz="245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unknown,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you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can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estimate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it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using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50" i="1" spc="155" dirty="0">
                <a:latin typeface="Times New Roman"/>
                <a:cs typeface="Times New Roman"/>
              </a:rPr>
              <a:t>s</a:t>
            </a:r>
            <a:r>
              <a:rPr sz="2450" i="1" spc="65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provided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you</a:t>
            </a:r>
            <a:endParaRPr sz="2400">
              <a:latin typeface="Times New Roman"/>
              <a:cs typeface="Times New Roman"/>
            </a:endParaRPr>
          </a:p>
          <a:p>
            <a:pPr marL="39370">
              <a:lnSpc>
                <a:spcPts val="2875"/>
              </a:lnSpc>
            </a:pPr>
            <a:r>
              <a:rPr sz="2400" spc="180" dirty="0">
                <a:latin typeface="Times New Roman"/>
                <a:cs typeface="Times New Roman"/>
              </a:rPr>
              <a:t>have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preliminary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sample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with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least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30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members.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ts val="2735"/>
              </a:lnSpc>
            </a:pPr>
            <a:r>
              <a:rPr sz="2400" b="1" spc="270" dirty="0">
                <a:latin typeface="Times New Roman"/>
                <a:cs typeface="Times New Roman"/>
              </a:rPr>
              <a:t>Example</a:t>
            </a:r>
            <a:r>
              <a:rPr sz="2400" spc="27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2700" marR="153670">
              <a:lnSpc>
                <a:spcPts val="2590"/>
              </a:lnSpc>
              <a:spcBef>
                <a:spcPts val="180"/>
              </a:spcBef>
              <a:tabLst>
                <a:tab pos="3201670" algn="l"/>
              </a:tabLst>
            </a:pPr>
            <a:r>
              <a:rPr sz="2400" spc="70" dirty="0">
                <a:latin typeface="Times New Roman"/>
                <a:cs typeface="Times New Roman"/>
              </a:rPr>
              <a:t>You </a:t>
            </a:r>
            <a:r>
              <a:rPr sz="2400" spc="229" dirty="0">
                <a:latin typeface="Times New Roman"/>
                <a:cs typeface="Times New Roman"/>
              </a:rPr>
              <a:t>want </a:t>
            </a:r>
            <a:r>
              <a:rPr sz="2400" spc="135" dirty="0">
                <a:latin typeface="Times New Roman"/>
                <a:cs typeface="Times New Roman"/>
              </a:rPr>
              <a:t>to </a:t>
            </a:r>
            <a:r>
              <a:rPr sz="2400" spc="200" dirty="0">
                <a:latin typeface="Times New Roman"/>
                <a:cs typeface="Times New Roman"/>
              </a:rPr>
              <a:t>estimate </a:t>
            </a:r>
            <a:r>
              <a:rPr sz="2400" spc="225" dirty="0">
                <a:latin typeface="Times New Roman"/>
                <a:cs typeface="Times New Roman"/>
              </a:rPr>
              <a:t>the </a:t>
            </a:r>
            <a:r>
              <a:rPr sz="2400" spc="229" dirty="0">
                <a:latin typeface="Times New Roman"/>
                <a:cs typeface="Times New Roman"/>
              </a:rPr>
              <a:t>mean </a:t>
            </a:r>
            <a:r>
              <a:rPr sz="2400" spc="130" dirty="0">
                <a:latin typeface="Times New Roman"/>
                <a:cs typeface="Times New Roman"/>
              </a:rPr>
              <a:t>price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145" dirty="0">
                <a:latin typeface="Times New Roman"/>
                <a:cs typeface="Times New Roman"/>
              </a:rPr>
              <a:t>all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40" dirty="0">
                <a:latin typeface="Times New Roman"/>
                <a:cs typeface="Times New Roman"/>
              </a:rPr>
              <a:t>textbooks </a:t>
            </a:r>
            <a:r>
              <a:rPr sz="2400" spc="175" dirty="0">
                <a:latin typeface="Times New Roman"/>
                <a:cs typeface="Times New Roman"/>
              </a:rPr>
              <a:t>in 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college </a:t>
            </a:r>
            <a:r>
              <a:rPr sz="2400" spc="125" dirty="0">
                <a:latin typeface="Times New Roman"/>
                <a:cs typeface="Times New Roman"/>
              </a:rPr>
              <a:t>bookstore.	</a:t>
            </a:r>
            <a:r>
              <a:rPr sz="2400" spc="135" dirty="0">
                <a:latin typeface="Times New Roman"/>
                <a:cs typeface="Times New Roman"/>
              </a:rPr>
              <a:t>How </a:t>
            </a:r>
            <a:r>
              <a:rPr sz="2400" spc="215" dirty="0">
                <a:latin typeface="Times New Roman"/>
                <a:cs typeface="Times New Roman"/>
              </a:rPr>
              <a:t>many </a:t>
            </a:r>
            <a:r>
              <a:rPr sz="2400" spc="105" dirty="0">
                <a:latin typeface="Times New Roman"/>
                <a:cs typeface="Times New Roman"/>
              </a:rPr>
              <a:t>books </a:t>
            </a:r>
            <a:r>
              <a:rPr sz="2400" spc="240" dirty="0">
                <a:latin typeface="Times New Roman"/>
                <a:cs typeface="Times New Roman"/>
              </a:rPr>
              <a:t>must</a:t>
            </a:r>
            <a:r>
              <a:rPr sz="2400" spc="-31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be </a:t>
            </a:r>
            <a:r>
              <a:rPr sz="2400" spc="145" dirty="0">
                <a:latin typeface="Times New Roman"/>
                <a:cs typeface="Times New Roman"/>
              </a:rPr>
              <a:t>included </a:t>
            </a:r>
            <a:r>
              <a:rPr sz="2400" spc="175" dirty="0">
                <a:latin typeface="Times New Roman"/>
                <a:cs typeface="Times New Roman"/>
              </a:rPr>
              <a:t>in  </a:t>
            </a:r>
            <a:r>
              <a:rPr sz="2400" spc="150" dirty="0">
                <a:latin typeface="Times New Roman"/>
                <a:cs typeface="Times New Roman"/>
              </a:rPr>
              <a:t>your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sample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if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you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want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be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99% </a:t>
            </a:r>
            <a:r>
              <a:rPr sz="2400" spc="130" dirty="0">
                <a:latin typeface="Times New Roman"/>
                <a:cs typeface="Times New Roman"/>
              </a:rPr>
              <a:t>confident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that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560"/>
              </a:lnSpc>
              <a:tabLst>
                <a:tab pos="7271384" algn="l"/>
              </a:tabLst>
            </a:pPr>
            <a:r>
              <a:rPr sz="2400" spc="180" dirty="0">
                <a:latin typeface="Times New Roman"/>
                <a:cs typeface="Times New Roman"/>
              </a:rPr>
              <a:t>s</a:t>
            </a:r>
            <a:r>
              <a:rPr sz="2400" spc="254" dirty="0">
                <a:latin typeface="Times New Roman"/>
                <a:cs typeface="Times New Roman"/>
              </a:rPr>
              <a:t>a</a:t>
            </a:r>
            <a:r>
              <a:rPr sz="2400" spc="260" dirty="0">
                <a:latin typeface="Times New Roman"/>
                <a:cs typeface="Times New Roman"/>
              </a:rPr>
              <a:t>m</a:t>
            </a:r>
            <a:r>
              <a:rPr sz="2400" spc="175" dirty="0">
                <a:latin typeface="Times New Roman"/>
                <a:cs typeface="Times New Roman"/>
              </a:rPr>
              <a:t>p</a:t>
            </a:r>
            <a:r>
              <a:rPr sz="2400" spc="85" dirty="0">
                <a:latin typeface="Times New Roman"/>
                <a:cs typeface="Times New Roman"/>
              </a:rPr>
              <a:t>l</a:t>
            </a:r>
            <a:r>
              <a:rPr sz="2400" spc="130" dirty="0">
                <a:latin typeface="Times New Roman"/>
                <a:cs typeface="Times New Roman"/>
              </a:rPr>
              <a:t>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70" dirty="0">
                <a:latin typeface="Times New Roman"/>
                <a:cs typeface="Times New Roman"/>
              </a:rPr>
              <a:t>m</a:t>
            </a:r>
            <a:r>
              <a:rPr sz="2400" spc="200" dirty="0">
                <a:latin typeface="Times New Roman"/>
                <a:cs typeface="Times New Roman"/>
              </a:rPr>
              <a:t>e</a:t>
            </a:r>
            <a:r>
              <a:rPr sz="2400" spc="195" dirty="0">
                <a:latin typeface="Times New Roman"/>
                <a:cs typeface="Times New Roman"/>
              </a:rPr>
              <a:t>a</a:t>
            </a:r>
            <a:r>
              <a:rPr sz="2400" spc="265" dirty="0">
                <a:latin typeface="Times New Roman"/>
                <a:cs typeface="Times New Roman"/>
              </a:rPr>
              <a:t>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i</a:t>
            </a:r>
            <a:r>
              <a:rPr sz="2400" spc="175" dirty="0">
                <a:latin typeface="Times New Roman"/>
                <a:cs typeface="Times New Roman"/>
              </a:rPr>
              <a:t>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w</a:t>
            </a:r>
            <a:r>
              <a:rPr sz="2400" spc="85" dirty="0">
                <a:latin typeface="Times New Roman"/>
                <a:cs typeface="Times New Roman"/>
              </a:rPr>
              <a:t>i</a:t>
            </a:r>
            <a:r>
              <a:rPr sz="2400" spc="260" dirty="0">
                <a:latin typeface="Times New Roman"/>
                <a:cs typeface="Times New Roman"/>
              </a:rPr>
              <a:t>t</a:t>
            </a:r>
            <a:r>
              <a:rPr sz="2400" spc="270" dirty="0">
                <a:latin typeface="Times New Roman"/>
                <a:cs typeface="Times New Roman"/>
              </a:rPr>
              <a:t>h</a:t>
            </a:r>
            <a:r>
              <a:rPr sz="2400" spc="80" dirty="0">
                <a:latin typeface="Times New Roman"/>
                <a:cs typeface="Times New Roman"/>
              </a:rPr>
              <a:t>i</a:t>
            </a:r>
            <a:r>
              <a:rPr sz="2400" spc="265" dirty="0">
                <a:latin typeface="Times New Roman"/>
                <a:cs typeface="Times New Roman"/>
              </a:rPr>
              <a:t>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$</a:t>
            </a:r>
            <a:r>
              <a:rPr sz="2400" spc="130" dirty="0">
                <a:latin typeface="Times New Roman"/>
                <a:cs typeface="Times New Roman"/>
              </a:rPr>
              <a:t>5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70" dirty="0">
                <a:latin typeface="Times New Roman"/>
                <a:cs typeface="Times New Roman"/>
              </a:rPr>
              <a:t>t</a:t>
            </a:r>
            <a:r>
              <a:rPr sz="2400" spc="254" dirty="0">
                <a:latin typeface="Times New Roman"/>
                <a:cs typeface="Times New Roman"/>
              </a:rPr>
              <a:t>h</a:t>
            </a:r>
            <a:r>
              <a:rPr sz="2400" spc="130" dirty="0">
                <a:latin typeface="Times New Roman"/>
                <a:cs typeface="Times New Roman"/>
              </a:rPr>
              <a:t>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p</a:t>
            </a:r>
            <a:r>
              <a:rPr sz="2400" spc="85" dirty="0">
                <a:latin typeface="Times New Roman"/>
                <a:cs typeface="Times New Roman"/>
              </a:rPr>
              <a:t>op</a:t>
            </a:r>
            <a:r>
              <a:rPr sz="2400" spc="270" dirty="0">
                <a:latin typeface="Times New Roman"/>
                <a:cs typeface="Times New Roman"/>
              </a:rPr>
              <a:t>u</a:t>
            </a:r>
            <a:r>
              <a:rPr sz="2400" spc="80" dirty="0">
                <a:latin typeface="Times New Roman"/>
                <a:cs typeface="Times New Roman"/>
              </a:rPr>
              <a:t>l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260" dirty="0">
                <a:latin typeface="Times New Roman"/>
                <a:cs typeface="Times New Roman"/>
              </a:rPr>
              <a:t>t</a:t>
            </a:r>
            <a:r>
              <a:rPr sz="2400" spc="85" dirty="0">
                <a:latin typeface="Times New Roman"/>
                <a:cs typeface="Times New Roman"/>
              </a:rPr>
              <a:t>i</a:t>
            </a:r>
            <a:r>
              <a:rPr sz="2400" spc="130" dirty="0">
                <a:latin typeface="Times New Roman"/>
                <a:cs typeface="Times New Roman"/>
              </a:rPr>
              <a:t>on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70" dirty="0">
                <a:latin typeface="Times New Roman"/>
                <a:cs typeface="Times New Roman"/>
              </a:rPr>
              <a:t>m</a:t>
            </a:r>
            <a:r>
              <a:rPr sz="2400" spc="200" dirty="0">
                <a:latin typeface="Times New Roman"/>
                <a:cs typeface="Times New Roman"/>
              </a:rPr>
              <a:t>e</a:t>
            </a:r>
            <a:r>
              <a:rPr sz="2400" spc="195" dirty="0">
                <a:latin typeface="Times New Roman"/>
                <a:cs typeface="Times New Roman"/>
              </a:rPr>
              <a:t>a</a:t>
            </a:r>
            <a:r>
              <a:rPr sz="2400" spc="270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?	</a:t>
            </a:r>
            <a:r>
              <a:rPr sz="3600" baseline="-20833" dirty="0">
                <a:solidFill>
                  <a:srgbClr val="E01420"/>
                </a:solidFill>
                <a:latin typeface="Times New Roman"/>
                <a:cs typeface="Times New Roman"/>
              </a:rPr>
              <a:t>C</a:t>
            </a:r>
            <a:r>
              <a:rPr sz="3600" spc="-15" baseline="-20833" dirty="0">
                <a:solidFill>
                  <a:srgbClr val="E01420"/>
                </a:solidFill>
                <a:latin typeface="Times New Roman"/>
                <a:cs typeface="Times New Roman"/>
              </a:rPr>
              <a:t>o</a:t>
            </a:r>
            <a:r>
              <a:rPr sz="3600" spc="7" baseline="-20833" dirty="0">
                <a:solidFill>
                  <a:srgbClr val="E01420"/>
                </a:solidFill>
                <a:latin typeface="Times New Roman"/>
                <a:cs typeface="Times New Roman"/>
              </a:rPr>
              <a:t>n</a:t>
            </a:r>
            <a:r>
              <a:rPr sz="3600" baseline="-20833" dirty="0">
                <a:solidFill>
                  <a:srgbClr val="E01420"/>
                </a:solidFill>
                <a:latin typeface="Times New Roman"/>
                <a:cs typeface="Times New Roman"/>
              </a:rPr>
              <a:t>tinu</a:t>
            </a:r>
            <a:r>
              <a:rPr sz="3600" spc="7" baseline="-20833" dirty="0">
                <a:solidFill>
                  <a:srgbClr val="E01420"/>
                </a:solidFill>
                <a:latin typeface="Times New Roman"/>
                <a:cs typeface="Times New Roman"/>
              </a:rPr>
              <a:t>e</a:t>
            </a:r>
            <a:r>
              <a:rPr sz="3600" baseline="-20833" dirty="0">
                <a:solidFill>
                  <a:srgbClr val="E01420"/>
                </a:solidFill>
                <a:latin typeface="Times New Roman"/>
                <a:cs typeface="Times New Roman"/>
              </a:rPr>
              <a:t>d.</a:t>
            </a:r>
            <a:endParaRPr sz="3600" baseline="-20833">
              <a:latin typeface="Times New Roman"/>
              <a:cs typeface="Times New Roman"/>
            </a:endParaRPr>
          </a:p>
        </p:txBody>
      </p:sp>
      <p:sp>
        <p:nvSpPr>
          <p:cNvPr id="180" name="object 18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81" name="object 18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15</a:t>
            </a:fld>
            <a:endParaRPr dirty="0"/>
          </a:p>
        </p:txBody>
      </p:sp>
      <p:sp>
        <p:nvSpPr>
          <p:cNvPr id="174" name="object 174"/>
          <p:cNvSpPr/>
          <p:nvPr/>
        </p:nvSpPr>
        <p:spPr>
          <a:xfrm>
            <a:off x="289559" y="1308100"/>
            <a:ext cx="8534400" cy="3276600"/>
          </a:xfrm>
          <a:custGeom>
            <a:avLst/>
            <a:gdLst/>
            <a:ahLst/>
            <a:cxnLst/>
            <a:rect l="l" t="t" r="r" b="b"/>
            <a:pathLst>
              <a:path w="8534400" h="3276600">
                <a:moveTo>
                  <a:pt x="0" y="0"/>
                </a:moveTo>
                <a:lnTo>
                  <a:pt x="8534400" y="0"/>
                </a:lnTo>
                <a:lnTo>
                  <a:pt x="85344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solidFill>
            <a:srgbClr val="232884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89559" y="1308100"/>
            <a:ext cx="8534400" cy="3276600"/>
          </a:xfrm>
          <a:custGeom>
            <a:avLst/>
            <a:gdLst/>
            <a:ahLst/>
            <a:cxnLst/>
            <a:rect l="l" t="t" r="r" b="b"/>
            <a:pathLst>
              <a:path w="8534400" h="3276600">
                <a:moveTo>
                  <a:pt x="0" y="0"/>
                </a:moveTo>
                <a:lnTo>
                  <a:pt x="8534400" y="0"/>
                </a:lnTo>
                <a:lnTo>
                  <a:pt x="85344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459740" y="1421808"/>
            <a:ext cx="7233284" cy="113601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just">
              <a:lnSpc>
                <a:spcPts val="2880"/>
              </a:lnSpc>
              <a:spcBef>
                <a:spcPts val="280"/>
              </a:spcBef>
            </a:pPr>
            <a:r>
              <a:rPr sz="2400" spc="140" dirty="0">
                <a:latin typeface="Times New Roman"/>
                <a:cs typeface="Times New Roman"/>
              </a:rPr>
              <a:t>Given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50" i="1" spc="85" dirty="0">
                <a:latin typeface="Times New Roman"/>
                <a:cs typeface="Times New Roman"/>
              </a:rPr>
              <a:t>c</a:t>
            </a:r>
            <a:r>
              <a:rPr sz="2400" spc="85" dirty="0">
                <a:latin typeface="Times New Roman"/>
                <a:cs typeface="Times New Roman"/>
              </a:rPr>
              <a:t>-confidence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level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and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maximum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error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 </a:t>
            </a:r>
            <a:r>
              <a:rPr sz="2400" spc="185" dirty="0">
                <a:latin typeface="Times New Roman"/>
                <a:cs typeface="Times New Roman"/>
              </a:rPr>
              <a:t>estimate,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50" i="1" spc="145" dirty="0">
                <a:latin typeface="Times New Roman"/>
                <a:cs typeface="Times New Roman"/>
              </a:rPr>
              <a:t>E</a:t>
            </a:r>
            <a:r>
              <a:rPr sz="2400" spc="145" dirty="0">
                <a:latin typeface="Times New Roman"/>
                <a:cs typeface="Times New Roman"/>
              </a:rPr>
              <a:t>,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minimum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sample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size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50" i="1" spc="145" dirty="0">
                <a:latin typeface="Times New Roman"/>
                <a:cs typeface="Times New Roman"/>
              </a:rPr>
              <a:t>n</a:t>
            </a:r>
            <a:r>
              <a:rPr sz="2400" spc="145" dirty="0">
                <a:latin typeface="Times New Roman"/>
                <a:cs typeface="Times New Roman"/>
              </a:rPr>
              <a:t>,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needed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to  </a:t>
            </a:r>
            <a:r>
              <a:rPr sz="2400" spc="200" dirty="0">
                <a:latin typeface="Times New Roman"/>
                <a:cs typeface="Times New Roman"/>
              </a:rPr>
              <a:t>estimate </a:t>
            </a:r>
            <a:r>
              <a:rPr sz="2450" spc="15" dirty="0">
                <a:latin typeface="Symbol"/>
                <a:cs typeface="Symbol"/>
              </a:rPr>
              <a:t></a:t>
            </a:r>
            <a:r>
              <a:rPr sz="2400" spc="15" dirty="0">
                <a:latin typeface="Times New Roman"/>
                <a:cs typeface="Times New Roman"/>
              </a:rPr>
              <a:t>,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55" dirty="0">
                <a:latin typeface="Times New Roman"/>
                <a:cs typeface="Times New Roman"/>
              </a:rPr>
              <a:t>population </a:t>
            </a:r>
            <a:r>
              <a:rPr sz="2400" spc="195" dirty="0">
                <a:latin typeface="Times New Roman"/>
                <a:cs typeface="Times New Roman"/>
              </a:rPr>
              <a:t>mean,</a:t>
            </a:r>
            <a:r>
              <a:rPr sz="2400" spc="-2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3738879" y="2706133"/>
            <a:ext cx="110426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275" spc="15" baseline="-3898" dirty="0">
                <a:latin typeface="Symbol"/>
                <a:cs typeface="Symbol"/>
              </a:rPr>
              <a:t></a:t>
            </a:r>
            <a:r>
              <a:rPr sz="4275" spc="15" baseline="-3898" dirty="0">
                <a:latin typeface="Times New Roman"/>
                <a:cs typeface="Times New Roman"/>
              </a:rPr>
              <a:t> </a:t>
            </a:r>
            <a:r>
              <a:rPr sz="2850" i="1" spc="10" dirty="0">
                <a:latin typeface="Times New Roman"/>
                <a:cs typeface="Times New Roman"/>
              </a:rPr>
              <a:t>z </a:t>
            </a:r>
            <a:r>
              <a:rPr sz="2950" spc="-40" dirty="0">
                <a:latin typeface="Symbol"/>
                <a:cs typeface="Symbol"/>
              </a:rPr>
              <a:t></a:t>
            </a:r>
            <a:r>
              <a:rPr sz="2950" spc="220" dirty="0">
                <a:latin typeface="Times New Roman"/>
                <a:cs typeface="Times New Roman"/>
              </a:rPr>
              <a:t> </a:t>
            </a:r>
            <a:r>
              <a:rPr sz="4275" spc="75" baseline="-3898" dirty="0">
                <a:latin typeface="Symbol"/>
                <a:cs typeface="Symbol"/>
              </a:rPr>
              <a:t></a:t>
            </a:r>
            <a:r>
              <a:rPr sz="2475" spc="75" baseline="58922" dirty="0">
                <a:latin typeface="Times New Roman"/>
                <a:cs typeface="Times New Roman"/>
              </a:rPr>
              <a:t>2</a:t>
            </a:r>
            <a:endParaRPr sz="2475" baseline="58922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3196589" y="2952749"/>
            <a:ext cx="1801495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37894" algn="l"/>
                <a:tab pos="1326515" algn="l"/>
                <a:tab pos="1696085" algn="l"/>
              </a:tabLst>
            </a:pPr>
            <a:r>
              <a:rPr sz="2850" i="1" spc="15" dirty="0">
                <a:latin typeface="Times New Roman"/>
                <a:cs typeface="Times New Roman"/>
              </a:rPr>
              <a:t>n</a:t>
            </a:r>
            <a:r>
              <a:rPr sz="2850" i="1" spc="-45" dirty="0">
                <a:latin typeface="Times New Roman"/>
                <a:cs typeface="Times New Roman"/>
              </a:rPr>
              <a:t> </a:t>
            </a:r>
            <a:r>
              <a:rPr sz="2850" spc="15" dirty="0">
                <a:latin typeface="Symbol"/>
                <a:cs typeface="Symbol"/>
              </a:rPr>
              <a:t></a:t>
            </a:r>
            <a:r>
              <a:rPr sz="2850" spc="-140" dirty="0">
                <a:latin typeface="Times New Roman"/>
                <a:cs typeface="Times New Roman"/>
              </a:rPr>
              <a:t> </a:t>
            </a:r>
            <a:r>
              <a:rPr sz="4275" spc="15" baseline="-15594" dirty="0">
                <a:latin typeface="Symbol"/>
                <a:cs typeface="Symbol"/>
              </a:rPr>
              <a:t></a:t>
            </a:r>
            <a:r>
              <a:rPr sz="4275" spc="-405" baseline="-15594" dirty="0">
                <a:latin typeface="Times New Roman"/>
                <a:cs typeface="Times New Roman"/>
              </a:rPr>
              <a:t> </a:t>
            </a:r>
            <a:r>
              <a:rPr sz="2475" u="heavy" spc="7" baseline="3703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75" u="heavy" baseline="3703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75" i="1" u="heavy" spc="15" baseline="3703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2475" i="1" u="heavy" baseline="3703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75" i="1" spc="-52" baseline="37037" dirty="0">
                <a:latin typeface="Times New Roman"/>
                <a:cs typeface="Times New Roman"/>
              </a:rPr>
              <a:t> </a:t>
            </a:r>
            <a:r>
              <a:rPr sz="4275" spc="15" baseline="-15594" dirty="0">
                <a:latin typeface="Symbol"/>
                <a:cs typeface="Symbol"/>
              </a:rPr>
              <a:t></a:t>
            </a:r>
            <a:r>
              <a:rPr sz="4275" baseline="-15594" dirty="0">
                <a:latin typeface="Times New Roman"/>
                <a:cs typeface="Times New Roman"/>
              </a:rPr>
              <a:t>	</a:t>
            </a:r>
            <a:r>
              <a:rPr sz="2850" spc="5" dirty="0">
                <a:latin typeface="Times New Roman"/>
                <a:cs typeface="Times New Roman"/>
              </a:rPr>
              <a:t>.</a:t>
            </a:r>
            <a:endParaRPr sz="2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2712720" y="223520"/>
            <a:ext cx="36709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7765" algn="l"/>
              </a:tabLst>
            </a:pPr>
            <a:r>
              <a:rPr sz="4400" spc="695" dirty="0"/>
              <a:t>S</a:t>
            </a:r>
            <a:r>
              <a:rPr sz="4400" spc="615" dirty="0"/>
              <a:t>a</a:t>
            </a:r>
            <a:r>
              <a:rPr sz="4400" spc="610" dirty="0"/>
              <a:t>m</a:t>
            </a:r>
            <a:r>
              <a:rPr sz="4400" spc="455" dirty="0"/>
              <a:t>p</a:t>
            </a:r>
            <a:r>
              <a:rPr sz="4400" spc="530" dirty="0"/>
              <a:t>l</a:t>
            </a:r>
            <a:r>
              <a:rPr sz="4400" spc="245" dirty="0"/>
              <a:t>e</a:t>
            </a:r>
            <a:r>
              <a:rPr sz="4400" dirty="0"/>
              <a:t>	</a:t>
            </a:r>
            <a:r>
              <a:rPr sz="4400" spc="690" dirty="0"/>
              <a:t>S</a:t>
            </a:r>
            <a:r>
              <a:rPr sz="4400" spc="530" dirty="0"/>
              <a:t>i</a:t>
            </a:r>
            <a:r>
              <a:rPr sz="4400" spc="540" dirty="0"/>
              <a:t>z</a:t>
            </a:r>
            <a:r>
              <a:rPr sz="4400" spc="245" dirty="0"/>
              <a:t>e</a:t>
            </a:r>
            <a:endParaRPr sz="4400"/>
          </a:p>
        </p:txBody>
      </p:sp>
      <p:sp>
        <p:nvSpPr>
          <p:cNvPr id="185" name="object 18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86" name="object 18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16</a:t>
            </a:fld>
            <a:endParaRPr dirty="0"/>
          </a:p>
        </p:txBody>
      </p:sp>
      <p:sp>
        <p:nvSpPr>
          <p:cNvPr id="174" name="object 174"/>
          <p:cNvSpPr txBox="1"/>
          <p:nvPr/>
        </p:nvSpPr>
        <p:spPr>
          <a:xfrm>
            <a:off x="1164589" y="3997766"/>
            <a:ext cx="993775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825" spc="15" baseline="-5446" dirty="0">
                <a:latin typeface="Symbol"/>
                <a:cs typeface="Symbol"/>
              </a:rPr>
              <a:t></a:t>
            </a:r>
            <a:r>
              <a:rPr sz="3825" spc="15" baseline="-5446" dirty="0">
                <a:latin typeface="Times New Roman"/>
                <a:cs typeface="Times New Roman"/>
              </a:rPr>
              <a:t> </a:t>
            </a:r>
            <a:r>
              <a:rPr sz="2550" i="1" spc="10" dirty="0">
                <a:latin typeface="Times New Roman"/>
                <a:cs typeface="Times New Roman"/>
              </a:rPr>
              <a:t>z </a:t>
            </a:r>
            <a:r>
              <a:rPr sz="2650" spc="-40" dirty="0">
                <a:latin typeface="Symbol"/>
                <a:cs typeface="Symbol"/>
              </a:rPr>
              <a:t></a:t>
            </a:r>
            <a:r>
              <a:rPr sz="2650" spc="180" dirty="0">
                <a:latin typeface="Times New Roman"/>
                <a:cs typeface="Times New Roman"/>
              </a:rPr>
              <a:t> </a:t>
            </a:r>
            <a:r>
              <a:rPr sz="3825" spc="75" baseline="-5446" dirty="0">
                <a:latin typeface="Symbol"/>
                <a:cs typeface="Symbol"/>
              </a:rPr>
              <a:t></a:t>
            </a:r>
            <a:r>
              <a:rPr sz="2250" spc="75" baseline="57407" dirty="0">
                <a:latin typeface="Times New Roman"/>
                <a:cs typeface="Times New Roman"/>
              </a:rPr>
              <a:t>2</a:t>
            </a:r>
            <a:endParaRPr sz="2250" baseline="57407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2608579" y="4478020"/>
            <a:ext cx="1687830" cy="0"/>
          </a:xfrm>
          <a:custGeom>
            <a:avLst/>
            <a:gdLst/>
            <a:ahLst/>
            <a:cxnLst/>
            <a:rect l="l" t="t" r="r" b="b"/>
            <a:pathLst>
              <a:path w="1687829">
                <a:moveTo>
                  <a:pt x="0" y="0"/>
                </a:moveTo>
                <a:lnTo>
                  <a:pt x="1687830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3361690" y="4474210"/>
            <a:ext cx="18986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5" dirty="0">
                <a:latin typeface="Times New Roman"/>
                <a:cs typeface="Times New Roman"/>
              </a:rPr>
              <a:t>5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2420620" y="4014470"/>
            <a:ext cx="216471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825" spc="15" baseline="-5446" dirty="0">
                <a:latin typeface="Symbol"/>
                <a:cs typeface="Symbol"/>
              </a:rPr>
              <a:t></a:t>
            </a:r>
            <a:r>
              <a:rPr sz="3825" spc="-179" baseline="-5446" dirty="0">
                <a:latin typeface="Times New Roman"/>
                <a:cs typeface="Times New Roman"/>
              </a:rPr>
              <a:t> </a:t>
            </a:r>
            <a:r>
              <a:rPr sz="2550" spc="10" dirty="0">
                <a:latin typeface="Times New Roman"/>
                <a:cs typeface="Times New Roman"/>
              </a:rPr>
              <a:t>2.575</a:t>
            </a:r>
            <a:r>
              <a:rPr sz="2550" spc="-330" dirty="0">
                <a:latin typeface="Times New Roman"/>
                <a:cs typeface="Times New Roman"/>
              </a:rPr>
              <a:t> </a:t>
            </a:r>
            <a:r>
              <a:rPr sz="2550" spc="5" dirty="0">
                <a:latin typeface="Symbol"/>
                <a:cs typeface="Symbol"/>
              </a:rPr>
              <a:t></a:t>
            </a:r>
            <a:r>
              <a:rPr sz="2550" spc="-235" dirty="0">
                <a:latin typeface="Times New Roman"/>
                <a:cs typeface="Times New Roman"/>
              </a:rPr>
              <a:t> </a:t>
            </a:r>
            <a:r>
              <a:rPr sz="2550" spc="10" dirty="0">
                <a:latin typeface="Times New Roman"/>
                <a:cs typeface="Times New Roman"/>
              </a:rPr>
              <a:t>23.44</a:t>
            </a:r>
            <a:r>
              <a:rPr sz="2550" spc="-185" dirty="0">
                <a:latin typeface="Times New Roman"/>
                <a:cs typeface="Times New Roman"/>
              </a:rPr>
              <a:t> </a:t>
            </a:r>
            <a:r>
              <a:rPr sz="3825" spc="67" baseline="-5446" dirty="0">
                <a:latin typeface="Symbol"/>
                <a:cs typeface="Symbol"/>
              </a:rPr>
              <a:t></a:t>
            </a:r>
            <a:r>
              <a:rPr sz="2250" spc="67" baseline="57407" dirty="0">
                <a:latin typeface="Times New Roman"/>
                <a:cs typeface="Times New Roman"/>
              </a:rPr>
              <a:t>2</a:t>
            </a:r>
            <a:endParaRPr sz="2250" baseline="57407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643890" y="4218940"/>
            <a:ext cx="192849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223645" algn="l"/>
                <a:tab pos="1525905" algn="l"/>
              </a:tabLst>
            </a:pPr>
            <a:r>
              <a:rPr sz="2550" i="1" spc="15" dirty="0">
                <a:latin typeface="Times New Roman"/>
                <a:cs typeface="Times New Roman"/>
              </a:rPr>
              <a:t>n </a:t>
            </a:r>
            <a:r>
              <a:rPr sz="2550" spc="20" dirty="0">
                <a:latin typeface="Symbol"/>
                <a:cs typeface="Symbol"/>
              </a:rPr>
              <a:t></a:t>
            </a:r>
            <a:r>
              <a:rPr sz="2550" spc="90" dirty="0">
                <a:latin typeface="Times New Roman"/>
                <a:cs typeface="Times New Roman"/>
              </a:rPr>
              <a:t> </a:t>
            </a:r>
            <a:r>
              <a:rPr sz="3825" spc="15" baseline="-16339" dirty="0">
                <a:latin typeface="Symbol"/>
                <a:cs typeface="Symbol"/>
              </a:rPr>
              <a:t></a:t>
            </a:r>
            <a:r>
              <a:rPr sz="3825" u="heavy" spc="15" baseline="2178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825" u="heavy" spc="630" baseline="2178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50" i="1" u="heavy" baseline="3703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	</a:t>
            </a:r>
            <a:r>
              <a:rPr sz="3825" spc="15" baseline="-16339" dirty="0">
                <a:latin typeface="Symbol"/>
                <a:cs typeface="Symbol"/>
              </a:rPr>
              <a:t></a:t>
            </a:r>
            <a:r>
              <a:rPr sz="3825" spc="15" baseline="-16339" dirty="0">
                <a:latin typeface="Times New Roman"/>
                <a:cs typeface="Times New Roman"/>
              </a:rPr>
              <a:t>	</a:t>
            </a:r>
            <a:r>
              <a:rPr sz="2550" spc="20" dirty="0">
                <a:latin typeface="Symbol"/>
                <a:cs typeface="Symbol"/>
              </a:rPr>
              <a:t></a:t>
            </a:r>
            <a:r>
              <a:rPr sz="2550" spc="-70" dirty="0">
                <a:latin typeface="Times New Roman"/>
                <a:cs typeface="Times New Roman"/>
              </a:rPr>
              <a:t> </a:t>
            </a:r>
            <a:r>
              <a:rPr sz="3825" spc="15" baseline="-15250" dirty="0">
                <a:latin typeface="Symbol"/>
                <a:cs typeface="Symbol"/>
              </a:rPr>
              <a:t></a:t>
            </a:r>
            <a:endParaRPr sz="3825" baseline="-15250">
              <a:latin typeface="Symbol"/>
              <a:cs typeface="Symbol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4328046" y="4307840"/>
            <a:ext cx="15176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latin typeface="Symbol"/>
                <a:cs typeface="Symbol"/>
              </a:rPr>
              <a:t>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4328046" y="4513579"/>
            <a:ext cx="15176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latin typeface="Symbol"/>
                <a:cs typeface="Symbol"/>
              </a:rPr>
              <a:t>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1164589" y="4518660"/>
            <a:ext cx="2002155" cy="782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935"/>
              </a:lnSpc>
              <a:spcBef>
                <a:spcPts val="130"/>
              </a:spcBef>
              <a:tabLst>
                <a:tab pos="343535" algn="l"/>
                <a:tab pos="747395" algn="l"/>
                <a:tab pos="1268095" algn="l"/>
              </a:tabLst>
            </a:pPr>
            <a:r>
              <a:rPr sz="2550" spc="10" dirty="0">
                <a:latin typeface="Symbol"/>
                <a:cs typeface="Symbol"/>
              </a:rPr>
              <a:t></a:t>
            </a:r>
            <a:r>
              <a:rPr sz="2550" spc="10" dirty="0">
                <a:latin typeface="Times New Roman"/>
                <a:cs typeface="Times New Roman"/>
              </a:rPr>
              <a:t>	</a:t>
            </a:r>
            <a:r>
              <a:rPr sz="3825" i="1" spc="30" baseline="7625" dirty="0">
                <a:latin typeface="Times New Roman"/>
                <a:cs typeface="Times New Roman"/>
              </a:rPr>
              <a:t>E	</a:t>
            </a:r>
            <a:r>
              <a:rPr sz="2550" spc="10" dirty="0">
                <a:latin typeface="Symbol"/>
                <a:cs typeface="Symbol"/>
              </a:rPr>
              <a:t></a:t>
            </a:r>
            <a:r>
              <a:rPr sz="2550" spc="10" dirty="0">
                <a:latin typeface="Times New Roman"/>
                <a:cs typeface="Times New Roman"/>
              </a:rPr>
              <a:t>	</a:t>
            </a:r>
            <a:r>
              <a:rPr sz="3825" spc="15" baseline="1089" dirty="0">
                <a:latin typeface="Symbol"/>
                <a:cs typeface="Symbol"/>
              </a:rPr>
              <a:t></a:t>
            </a:r>
            <a:endParaRPr sz="3825" baseline="1089">
              <a:latin typeface="Symbol"/>
              <a:cs typeface="Symbol"/>
            </a:endParaRPr>
          </a:p>
          <a:p>
            <a:pPr marL="1017269">
              <a:lnSpc>
                <a:spcPts val="2995"/>
              </a:lnSpc>
            </a:pPr>
            <a:r>
              <a:rPr sz="2600" spc="-15" dirty="0">
                <a:latin typeface="Symbol"/>
                <a:cs typeface="Symbol"/>
              </a:rPr>
              <a:t></a:t>
            </a:r>
            <a:r>
              <a:rPr sz="2600" spc="-30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145.7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382270" y="5634990"/>
            <a:ext cx="7593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You </a:t>
            </a:r>
            <a:r>
              <a:rPr sz="2400" spc="160" dirty="0">
                <a:solidFill>
                  <a:srgbClr val="232884"/>
                </a:solidFill>
                <a:latin typeface="Times New Roman"/>
                <a:cs typeface="Times New Roman"/>
              </a:rPr>
              <a:t>should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45" dirty="0">
                <a:solidFill>
                  <a:srgbClr val="232884"/>
                </a:solidFill>
                <a:latin typeface="Times New Roman"/>
                <a:cs typeface="Times New Roman"/>
              </a:rPr>
              <a:t>include</a:t>
            </a:r>
            <a:r>
              <a:rPr sz="2400" spc="6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60" dirty="0">
                <a:solidFill>
                  <a:srgbClr val="232884"/>
                </a:solidFill>
                <a:latin typeface="Times New Roman"/>
                <a:cs typeface="Times New Roman"/>
              </a:rPr>
              <a:t>at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85" dirty="0">
                <a:solidFill>
                  <a:srgbClr val="232884"/>
                </a:solidFill>
                <a:latin typeface="Times New Roman"/>
                <a:cs typeface="Times New Roman"/>
              </a:rPr>
              <a:t>least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146</a:t>
            </a:r>
            <a:r>
              <a:rPr sz="2400" spc="5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05" dirty="0">
                <a:solidFill>
                  <a:srgbClr val="232884"/>
                </a:solidFill>
                <a:latin typeface="Times New Roman"/>
                <a:cs typeface="Times New Roman"/>
              </a:rPr>
              <a:t>books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75" dirty="0">
                <a:solidFill>
                  <a:srgbClr val="232884"/>
                </a:solidFill>
                <a:latin typeface="Times New Roman"/>
                <a:cs typeface="Times New Roman"/>
              </a:rPr>
              <a:t>in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50" dirty="0">
                <a:solidFill>
                  <a:srgbClr val="232884"/>
                </a:solidFill>
                <a:latin typeface="Times New Roman"/>
                <a:cs typeface="Times New Roman"/>
              </a:rPr>
              <a:t>your</a:t>
            </a:r>
            <a:r>
              <a:rPr sz="2400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65" dirty="0">
                <a:solidFill>
                  <a:srgbClr val="232884"/>
                </a:solidFill>
                <a:latin typeface="Times New Roman"/>
                <a:cs typeface="Times New Roman"/>
              </a:rPr>
              <a:t>sample.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3347720" y="4970779"/>
            <a:ext cx="2265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solidFill>
                  <a:srgbClr val="E01420"/>
                </a:solidFill>
                <a:latin typeface="Times New Roman"/>
                <a:cs typeface="Times New Roman"/>
              </a:rPr>
              <a:t>(Always </a:t>
            </a:r>
            <a:r>
              <a:rPr sz="2000" spc="160" dirty="0">
                <a:solidFill>
                  <a:srgbClr val="E01420"/>
                </a:solidFill>
                <a:latin typeface="Times New Roman"/>
                <a:cs typeface="Times New Roman"/>
              </a:rPr>
              <a:t>round</a:t>
            </a:r>
            <a:r>
              <a:rPr sz="2000" spc="-45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000" u="heavy" spc="105" dirty="0">
                <a:solidFill>
                  <a:srgbClr val="E01420"/>
                </a:solidFill>
                <a:uFill>
                  <a:solidFill>
                    <a:srgbClr val="E01420"/>
                  </a:solidFill>
                </a:uFill>
                <a:latin typeface="Times New Roman"/>
                <a:cs typeface="Times New Roman"/>
              </a:rPr>
              <a:t>up</a:t>
            </a:r>
            <a:r>
              <a:rPr sz="2000" spc="105" dirty="0">
                <a:solidFill>
                  <a:srgbClr val="E01420"/>
                </a:solidFill>
                <a:latin typeface="Times New Roman"/>
                <a:cs typeface="Times New Roman"/>
              </a:rPr>
              <a:t>.)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433069" y="1253490"/>
            <a:ext cx="8484235" cy="2505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1305" algn="l"/>
              </a:tabLst>
            </a:pPr>
            <a:r>
              <a:rPr sz="2400" b="1" spc="280" dirty="0">
                <a:latin typeface="Times New Roman"/>
                <a:cs typeface="Times New Roman"/>
              </a:rPr>
              <a:t>Example	</a:t>
            </a:r>
            <a:r>
              <a:rPr sz="2400" b="1" spc="260" dirty="0">
                <a:latin typeface="Times New Roman"/>
                <a:cs typeface="Times New Roman"/>
              </a:rPr>
              <a:t>continued</a:t>
            </a:r>
            <a:r>
              <a:rPr sz="2400" spc="26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tabLst>
                <a:tab pos="3201670" algn="l"/>
              </a:tabLst>
            </a:pPr>
            <a:r>
              <a:rPr sz="2400" spc="70" dirty="0">
                <a:latin typeface="Times New Roman"/>
                <a:cs typeface="Times New Roman"/>
              </a:rPr>
              <a:t>You </a:t>
            </a:r>
            <a:r>
              <a:rPr sz="2400" spc="229" dirty="0">
                <a:latin typeface="Times New Roman"/>
                <a:cs typeface="Times New Roman"/>
              </a:rPr>
              <a:t>want </a:t>
            </a:r>
            <a:r>
              <a:rPr sz="2400" spc="135" dirty="0">
                <a:latin typeface="Times New Roman"/>
                <a:cs typeface="Times New Roman"/>
              </a:rPr>
              <a:t>to </a:t>
            </a:r>
            <a:r>
              <a:rPr sz="2400" spc="200" dirty="0">
                <a:latin typeface="Times New Roman"/>
                <a:cs typeface="Times New Roman"/>
              </a:rPr>
              <a:t>estimate </a:t>
            </a:r>
            <a:r>
              <a:rPr sz="2400" spc="225" dirty="0">
                <a:latin typeface="Times New Roman"/>
                <a:cs typeface="Times New Roman"/>
              </a:rPr>
              <a:t>the </a:t>
            </a:r>
            <a:r>
              <a:rPr sz="2400" spc="229" dirty="0">
                <a:latin typeface="Times New Roman"/>
                <a:cs typeface="Times New Roman"/>
              </a:rPr>
              <a:t>mean </a:t>
            </a:r>
            <a:r>
              <a:rPr sz="2400" spc="130" dirty="0">
                <a:latin typeface="Times New Roman"/>
                <a:cs typeface="Times New Roman"/>
              </a:rPr>
              <a:t>price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145" dirty="0">
                <a:latin typeface="Times New Roman"/>
                <a:cs typeface="Times New Roman"/>
              </a:rPr>
              <a:t>all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40" dirty="0">
                <a:latin typeface="Times New Roman"/>
                <a:cs typeface="Times New Roman"/>
              </a:rPr>
              <a:t>textbooks </a:t>
            </a:r>
            <a:r>
              <a:rPr sz="2400" spc="175" dirty="0">
                <a:latin typeface="Times New Roman"/>
                <a:cs typeface="Times New Roman"/>
              </a:rPr>
              <a:t>in 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college </a:t>
            </a:r>
            <a:r>
              <a:rPr sz="2400" spc="125" dirty="0">
                <a:latin typeface="Times New Roman"/>
                <a:cs typeface="Times New Roman"/>
              </a:rPr>
              <a:t>bookstore.	</a:t>
            </a:r>
            <a:r>
              <a:rPr sz="2400" spc="135" dirty="0">
                <a:latin typeface="Times New Roman"/>
                <a:cs typeface="Times New Roman"/>
              </a:rPr>
              <a:t>How </a:t>
            </a:r>
            <a:r>
              <a:rPr sz="2400" spc="215" dirty="0">
                <a:latin typeface="Times New Roman"/>
                <a:cs typeface="Times New Roman"/>
              </a:rPr>
              <a:t>many </a:t>
            </a:r>
            <a:r>
              <a:rPr sz="2400" spc="105" dirty="0">
                <a:latin typeface="Times New Roman"/>
                <a:cs typeface="Times New Roman"/>
              </a:rPr>
              <a:t>books </a:t>
            </a:r>
            <a:r>
              <a:rPr sz="2400" spc="240" dirty="0">
                <a:latin typeface="Times New Roman"/>
                <a:cs typeface="Times New Roman"/>
              </a:rPr>
              <a:t>must</a:t>
            </a:r>
            <a:r>
              <a:rPr sz="2400" spc="-31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be </a:t>
            </a:r>
            <a:r>
              <a:rPr sz="2400" spc="145" dirty="0">
                <a:latin typeface="Times New Roman"/>
                <a:cs typeface="Times New Roman"/>
              </a:rPr>
              <a:t>included </a:t>
            </a:r>
            <a:r>
              <a:rPr sz="2400" spc="175" dirty="0">
                <a:latin typeface="Times New Roman"/>
                <a:cs typeface="Times New Roman"/>
              </a:rPr>
              <a:t>in  </a:t>
            </a:r>
            <a:r>
              <a:rPr sz="2400" spc="150" dirty="0">
                <a:latin typeface="Times New Roman"/>
                <a:cs typeface="Times New Roman"/>
              </a:rPr>
              <a:t>your </a:t>
            </a:r>
            <a:r>
              <a:rPr sz="2400" spc="185" dirty="0">
                <a:latin typeface="Times New Roman"/>
                <a:cs typeface="Times New Roman"/>
              </a:rPr>
              <a:t>sample </a:t>
            </a:r>
            <a:r>
              <a:rPr sz="2400" spc="40" dirty="0">
                <a:latin typeface="Times New Roman"/>
                <a:cs typeface="Times New Roman"/>
              </a:rPr>
              <a:t>if </a:t>
            </a:r>
            <a:r>
              <a:rPr sz="2400" spc="114" dirty="0">
                <a:latin typeface="Times New Roman"/>
                <a:cs typeface="Times New Roman"/>
              </a:rPr>
              <a:t>you </a:t>
            </a:r>
            <a:r>
              <a:rPr sz="2400" spc="229" dirty="0">
                <a:latin typeface="Times New Roman"/>
                <a:cs typeface="Times New Roman"/>
              </a:rPr>
              <a:t>want </a:t>
            </a:r>
            <a:r>
              <a:rPr sz="2400" spc="130" dirty="0">
                <a:latin typeface="Times New Roman"/>
                <a:cs typeface="Times New Roman"/>
              </a:rPr>
              <a:t>to </a:t>
            </a:r>
            <a:r>
              <a:rPr sz="2400" spc="125" dirty="0">
                <a:latin typeface="Times New Roman"/>
                <a:cs typeface="Times New Roman"/>
              </a:rPr>
              <a:t>be </a:t>
            </a:r>
            <a:r>
              <a:rPr sz="2400" spc="80" dirty="0">
                <a:latin typeface="Times New Roman"/>
                <a:cs typeface="Times New Roman"/>
              </a:rPr>
              <a:t>99% </a:t>
            </a:r>
            <a:r>
              <a:rPr sz="2400" spc="130" dirty="0">
                <a:latin typeface="Times New Roman"/>
                <a:cs typeface="Times New Roman"/>
              </a:rPr>
              <a:t>confident </a:t>
            </a:r>
            <a:r>
              <a:rPr sz="2400" spc="265" dirty="0">
                <a:latin typeface="Times New Roman"/>
                <a:cs typeface="Times New Roman"/>
              </a:rPr>
              <a:t>that </a:t>
            </a:r>
            <a:r>
              <a:rPr sz="2400" spc="220" dirty="0">
                <a:latin typeface="Times New Roman"/>
                <a:cs typeface="Times New Roman"/>
              </a:rPr>
              <a:t>the  </a:t>
            </a:r>
            <a:r>
              <a:rPr sz="2400" spc="180" dirty="0">
                <a:latin typeface="Times New Roman"/>
                <a:cs typeface="Times New Roman"/>
              </a:rPr>
              <a:t>sample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mean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within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$5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population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mean?</a:t>
            </a:r>
            <a:endParaRPr sz="2400">
              <a:latin typeface="Times New Roman"/>
              <a:cs typeface="Times New Roman"/>
            </a:endParaRPr>
          </a:p>
          <a:p>
            <a:pPr marL="513715">
              <a:lnSpc>
                <a:spcPct val="100000"/>
              </a:lnSpc>
              <a:spcBef>
                <a:spcPts val="2120"/>
              </a:spcBef>
              <a:tabLst>
                <a:tab pos="2266315" algn="l"/>
                <a:tab pos="4544695" algn="l"/>
              </a:tabLst>
            </a:pPr>
            <a:r>
              <a:rPr sz="2500" i="1" strike="sngStrike" spc="15" dirty="0">
                <a:latin typeface="Times New Roman"/>
                <a:cs typeface="Times New Roman"/>
              </a:rPr>
              <a:t>x</a:t>
            </a:r>
            <a:r>
              <a:rPr sz="2500" i="1" strike="noStrike" spc="-30" dirty="0">
                <a:latin typeface="Times New Roman"/>
                <a:cs typeface="Times New Roman"/>
              </a:rPr>
              <a:t> </a:t>
            </a:r>
            <a:r>
              <a:rPr sz="2500" strike="noStrike" spc="125" dirty="0">
                <a:latin typeface="Times New Roman"/>
                <a:cs typeface="Times New Roman"/>
              </a:rPr>
              <a:t>=</a:t>
            </a:r>
            <a:r>
              <a:rPr sz="2500" strike="noStrike" spc="-285" dirty="0">
                <a:latin typeface="Times New Roman"/>
                <a:cs typeface="Times New Roman"/>
              </a:rPr>
              <a:t> </a:t>
            </a:r>
            <a:r>
              <a:rPr sz="2500" strike="noStrike" spc="240" dirty="0">
                <a:latin typeface="Times New Roman"/>
                <a:cs typeface="Times New Roman"/>
              </a:rPr>
              <a:t>74.22	</a:t>
            </a:r>
            <a:r>
              <a:rPr sz="3675" strike="noStrike" spc="-52" baseline="1133" dirty="0">
                <a:latin typeface="Symbol"/>
                <a:cs typeface="Symbol"/>
              </a:rPr>
              <a:t></a:t>
            </a:r>
            <a:r>
              <a:rPr sz="3675" strike="noStrike" spc="-52" baseline="1133" dirty="0">
                <a:latin typeface="Times New Roman"/>
                <a:cs typeface="Times New Roman"/>
              </a:rPr>
              <a:t> </a:t>
            </a:r>
            <a:r>
              <a:rPr sz="3675" strike="noStrike" spc="-44" baseline="1133" dirty="0">
                <a:latin typeface="Symbol"/>
                <a:cs typeface="Symbol"/>
              </a:rPr>
              <a:t></a:t>
            </a:r>
            <a:r>
              <a:rPr sz="3675" strike="noStrike" spc="-44" baseline="1133" dirty="0">
                <a:latin typeface="Times New Roman"/>
                <a:cs typeface="Times New Roman"/>
              </a:rPr>
              <a:t> </a:t>
            </a:r>
            <a:r>
              <a:rPr sz="3675" i="1" strike="noStrike" spc="232" baseline="1133" dirty="0">
                <a:latin typeface="Times New Roman"/>
                <a:cs typeface="Times New Roman"/>
              </a:rPr>
              <a:t>s</a:t>
            </a:r>
            <a:r>
              <a:rPr sz="3675" i="1" strike="noStrike" spc="390" baseline="1133" dirty="0">
                <a:latin typeface="Times New Roman"/>
                <a:cs typeface="Times New Roman"/>
              </a:rPr>
              <a:t> </a:t>
            </a:r>
            <a:r>
              <a:rPr sz="3675" i="1" strike="noStrike" spc="-300" baseline="1133" dirty="0">
                <a:latin typeface="Times New Roman"/>
                <a:cs typeface="Times New Roman"/>
              </a:rPr>
              <a:t>=</a:t>
            </a:r>
            <a:r>
              <a:rPr sz="3675" i="1" strike="noStrike" spc="97" baseline="1133" dirty="0">
                <a:latin typeface="Times New Roman"/>
                <a:cs typeface="Times New Roman"/>
              </a:rPr>
              <a:t> </a:t>
            </a:r>
            <a:r>
              <a:rPr sz="3600" strike="noStrike" spc="172" baseline="1157" dirty="0">
                <a:latin typeface="Times New Roman"/>
                <a:cs typeface="Times New Roman"/>
              </a:rPr>
              <a:t>23.44	</a:t>
            </a:r>
            <a:r>
              <a:rPr sz="3675" i="1" strike="noStrike" spc="142" baseline="2267" dirty="0">
                <a:latin typeface="Times New Roman"/>
                <a:cs typeface="Times New Roman"/>
              </a:rPr>
              <a:t>z</a:t>
            </a:r>
            <a:r>
              <a:rPr sz="2100" i="1" strike="noStrike" spc="142" baseline="-19841" dirty="0">
                <a:latin typeface="Times New Roman"/>
                <a:cs typeface="Times New Roman"/>
              </a:rPr>
              <a:t>c </a:t>
            </a:r>
            <a:r>
              <a:rPr sz="3600" strike="noStrike" spc="150" baseline="2314" dirty="0">
                <a:latin typeface="Times New Roman"/>
                <a:cs typeface="Times New Roman"/>
              </a:rPr>
              <a:t>=</a:t>
            </a:r>
            <a:r>
              <a:rPr sz="3600" strike="noStrike" spc="-15" baseline="2314" dirty="0">
                <a:latin typeface="Times New Roman"/>
                <a:cs typeface="Times New Roman"/>
              </a:rPr>
              <a:t> </a:t>
            </a:r>
            <a:r>
              <a:rPr sz="3600" strike="noStrike" spc="172" baseline="2314" dirty="0">
                <a:latin typeface="Times New Roman"/>
                <a:cs typeface="Times New Roman"/>
              </a:rPr>
              <a:t>2.575</a:t>
            </a:r>
            <a:endParaRPr sz="3600" baseline="2314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229350"/>
            <a:ext cx="9144000" cy="95250"/>
          </a:xfrm>
          <a:custGeom>
            <a:avLst/>
            <a:gdLst/>
            <a:ahLst/>
            <a:cxnLst/>
            <a:rect l="l" t="t" r="r" b="b"/>
            <a:pathLst>
              <a:path w="9144000" h="95250">
                <a:moveTo>
                  <a:pt x="9144000" y="0"/>
                </a:moveTo>
                <a:lnTo>
                  <a:pt x="0" y="0"/>
                </a:lnTo>
                <a:lnTo>
                  <a:pt x="0" y="95250"/>
                </a:lnTo>
                <a:lnTo>
                  <a:pt x="9144000" y="952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9D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3233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3252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3290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32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3328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3366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7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340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3442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6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347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125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350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02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3544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3582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F24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362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365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E23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3696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3734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D22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3773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D21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381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0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3842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3874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1F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3912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3950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B1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3988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A1E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4027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A1D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406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4103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C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4141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C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417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81B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4204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4242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4553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0738">
            <a:solidFill>
              <a:srgbClr val="161A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299261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999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202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206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32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210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328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213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2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2171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227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2203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227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241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6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31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126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35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38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025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24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02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2457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2495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2533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4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2571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F23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2603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263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F23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2673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3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271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2749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E22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278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2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282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28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D21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288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D2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2927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2965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3003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C20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3041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1F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30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310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B1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3143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3181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A1E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3257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A1D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3295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A1D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333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336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91D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339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C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3435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3473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81C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3511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81B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354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3581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71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3613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365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3727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3765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3797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3829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8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386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518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390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3943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517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398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4019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405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4089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416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412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316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4197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5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423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5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427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4305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214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433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437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4413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113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4451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3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489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3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51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012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64820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E0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6487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E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64947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C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6501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4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6508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4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6516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5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6523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3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6530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1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6537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E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65449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A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655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8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65665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51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65735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31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65811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1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6588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F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6595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C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66027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A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66103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6173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6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624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3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6319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110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638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F10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6459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D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6535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A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660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8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675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6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675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3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682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6890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F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6696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D0E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6703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A0E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67106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8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6718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67252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4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6732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1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67398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F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67475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D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6754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B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67614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80C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6769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60C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67760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4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67830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2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67906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F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6797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D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68046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B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68122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68192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6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6826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40A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68338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20A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684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0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D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6855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25338" y="0"/>
            <a:ext cx="9194676" cy="2246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477519"/>
            <a:ext cx="9144000" cy="2540"/>
          </a:xfrm>
          <a:custGeom>
            <a:avLst/>
            <a:gdLst/>
            <a:ahLst/>
            <a:cxnLst/>
            <a:rect l="l" t="t" r="r" b="b"/>
            <a:pathLst>
              <a:path w="9144000" h="2540">
                <a:moveTo>
                  <a:pt x="0" y="0"/>
                </a:moveTo>
                <a:lnTo>
                  <a:pt x="9144000" y="2539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0" y="6443979"/>
            <a:ext cx="9144000" cy="1345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0" y="64516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10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0" y="6193851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152400" y="1828800"/>
            <a:ext cx="89916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9670">
              <a:lnSpc>
                <a:spcPct val="100000"/>
              </a:lnSpc>
              <a:spcBef>
                <a:spcPts val="100"/>
              </a:spcBef>
            </a:pPr>
            <a:r>
              <a:rPr sz="3200" b="1" spc="615" smtClean="0">
                <a:latin typeface="Times New Roman"/>
                <a:cs typeface="Times New Roman"/>
              </a:rPr>
              <a:t>Confidence</a:t>
            </a:r>
            <a:r>
              <a:rPr lang="en-US" sz="3200" b="1" spc="615" dirty="0" smtClean="0">
                <a:latin typeface="Times New Roman"/>
                <a:cs typeface="Times New Roman"/>
              </a:rPr>
              <a:t> </a:t>
            </a:r>
            <a:r>
              <a:rPr sz="3200" b="1" spc="610" smtClean="0">
                <a:latin typeface="Times New Roman"/>
                <a:cs typeface="Times New Roman"/>
              </a:rPr>
              <a:t>I</a:t>
            </a:r>
            <a:r>
              <a:rPr sz="3200" b="1" spc="815" smtClean="0">
                <a:latin typeface="Times New Roman"/>
                <a:cs typeface="Times New Roman"/>
              </a:rPr>
              <a:t>n</a:t>
            </a:r>
            <a:r>
              <a:rPr sz="3200" b="1" spc="850" smtClean="0">
                <a:latin typeface="Times New Roman"/>
                <a:cs typeface="Times New Roman"/>
              </a:rPr>
              <a:t>t</a:t>
            </a:r>
            <a:r>
              <a:rPr sz="3200" b="1" spc="830" smtClean="0">
                <a:latin typeface="Times New Roman"/>
                <a:cs typeface="Times New Roman"/>
              </a:rPr>
              <a:t>e</a:t>
            </a:r>
            <a:r>
              <a:rPr sz="3200" b="1" spc="500" smtClean="0">
                <a:latin typeface="Times New Roman"/>
                <a:cs typeface="Times New Roman"/>
              </a:rPr>
              <a:t>r</a:t>
            </a:r>
            <a:r>
              <a:rPr sz="3200" b="1" spc="725" smtClean="0">
                <a:latin typeface="Times New Roman"/>
                <a:cs typeface="Times New Roman"/>
              </a:rPr>
              <a:t>v</a:t>
            </a:r>
            <a:r>
              <a:rPr sz="3200" b="1" spc="835" smtClean="0">
                <a:latin typeface="Times New Roman"/>
                <a:cs typeface="Times New Roman"/>
              </a:rPr>
              <a:t>a</a:t>
            </a:r>
            <a:r>
              <a:rPr sz="3200" b="1" spc="715" smtClean="0">
                <a:latin typeface="Times New Roman"/>
                <a:cs typeface="Times New Roman"/>
              </a:rPr>
              <a:t>l</a:t>
            </a:r>
            <a:r>
              <a:rPr sz="3200" b="1" spc="440" smtClean="0">
                <a:latin typeface="Times New Roman"/>
                <a:cs typeface="Times New Roman"/>
              </a:rPr>
              <a:t>s</a:t>
            </a:r>
            <a:r>
              <a:rPr lang="en-US" sz="3200" b="1" spc="440" dirty="0" smtClean="0">
                <a:latin typeface="Times New Roman"/>
                <a:cs typeface="Times New Roman"/>
              </a:rPr>
              <a:t> </a:t>
            </a:r>
            <a:r>
              <a:rPr sz="3200" b="1" spc="509" smtClean="0">
                <a:latin typeface="Times New Roman"/>
                <a:cs typeface="Times New Roman"/>
              </a:rPr>
              <a:t>f</a:t>
            </a:r>
            <a:r>
              <a:rPr sz="3200" b="1" spc="495" smtClean="0">
                <a:latin typeface="Times New Roman"/>
                <a:cs typeface="Times New Roman"/>
              </a:rPr>
              <a:t>o</a:t>
            </a:r>
            <a:r>
              <a:rPr sz="3200" b="1" smtClean="0">
                <a:latin typeface="Times New Roman"/>
                <a:cs typeface="Times New Roman"/>
              </a:rPr>
              <a:t>r</a:t>
            </a:r>
            <a:r>
              <a:rPr sz="3200" b="1">
                <a:latin typeface="Times New Roman"/>
                <a:cs typeface="Times New Roman"/>
              </a:rPr>
              <a:t>	</a:t>
            </a:r>
            <a:r>
              <a:rPr lang="en-US" sz="3200" b="1" dirty="0" smtClean="0">
                <a:latin typeface="Times New Roman"/>
                <a:cs typeface="Times New Roman"/>
              </a:rPr>
              <a:t> </a:t>
            </a:r>
            <a:r>
              <a:rPr sz="3200" b="1" spc="835" smtClean="0">
                <a:latin typeface="Times New Roman"/>
                <a:cs typeface="Times New Roman"/>
              </a:rPr>
              <a:t>t</a:t>
            </a:r>
            <a:r>
              <a:rPr sz="3200" b="1" spc="830" smtClean="0">
                <a:latin typeface="Times New Roman"/>
                <a:cs typeface="Times New Roman"/>
              </a:rPr>
              <a:t>h</a:t>
            </a:r>
            <a:r>
              <a:rPr sz="3200" b="1" spc="235" smtClean="0">
                <a:latin typeface="Times New Roman"/>
                <a:cs typeface="Times New Roman"/>
              </a:rPr>
              <a:t>e  </a:t>
            </a:r>
            <a:r>
              <a:rPr sz="3200" b="1" spc="620" smtClean="0">
                <a:latin typeface="Times New Roman"/>
                <a:cs typeface="Times New Roman"/>
              </a:rPr>
              <a:t>Mean</a:t>
            </a:r>
            <a:r>
              <a:rPr lang="en-US" sz="3200" b="1" spc="620" dirty="0" smtClean="0">
                <a:latin typeface="Times New Roman"/>
                <a:cs typeface="Times New Roman"/>
              </a:rPr>
              <a:t> </a:t>
            </a:r>
            <a:r>
              <a:rPr sz="3200" b="1" spc="675" smtClean="0">
                <a:latin typeface="Times New Roman"/>
                <a:cs typeface="Times New Roman"/>
              </a:rPr>
              <a:t>(Small </a:t>
            </a:r>
            <a:r>
              <a:rPr sz="3200" b="1" spc="715" dirty="0">
                <a:latin typeface="Times New Roman"/>
                <a:cs typeface="Times New Roman"/>
              </a:rPr>
              <a:t>Samples)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1927860" y="219944"/>
            <a:ext cx="5244465" cy="688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84605" algn="l"/>
              </a:tabLst>
            </a:pPr>
            <a:r>
              <a:rPr spc="385" dirty="0"/>
              <a:t>The	</a:t>
            </a:r>
            <a:r>
              <a:rPr sz="4350" i="1" spc="459" dirty="0">
                <a:latin typeface="Times New Roman"/>
                <a:cs typeface="Times New Roman"/>
              </a:rPr>
              <a:t>t</a:t>
            </a:r>
            <a:r>
              <a:rPr spc="459" dirty="0"/>
              <a:t>-Distribution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187" name="object 18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88" name="object 18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18</a:t>
            </a:fld>
            <a:endParaRPr dirty="0"/>
          </a:p>
        </p:txBody>
      </p:sp>
      <p:sp>
        <p:nvSpPr>
          <p:cNvPr id="174" name="object 174"/>
          <p:cNvSpPr/>
          <p:nvPr/>
        </p:nvSpPr>
        <p:spPr>
          <a:xfrm>
            <a:off x="182879" y="3048000"/>
            <a:ext cx="8779510" cy="3352800"/>
          </a:xfrm>
          <a:custGeom>
            <a:avLst/>
            <a:gdLst/>
            <a:ahLst/>
            <a:cxnLst/>
            <a:rect l="l" t="t" r="r" b="b"/>
            <a:pathLst>
              <a:path w="8779510" h="3352800">
                <a:moveTo>
                  <a:pt x="0" y="0"/>
                </a:moveTo>
                <a:lnTo>
                  <a:pt x="8779510" y="0"/>
                </a:lnTo>
                <a:lnTo>
                  <a:pt x="877951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solidFill>
            <a:srgbClr val="232884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82879" y="3048000"/>
            <a:ext cx="8779510" cy="3352800"/>
          </a:xfrm>
          <a:custGeom>
            <a:avLst/>
            <a:gdLst/>
            <a:ahLst/>
            <a:cxnLst/>
            <a:rect l="l" t="t" r="r" b="b"/>
            <a:pathLst>
              <a:path w="8779510" h="3352800">
                <a:moveTo>
                  <a:pt x="0" y="0"/>
                </a:moveTo>
                <a:lnTo>
                  <a:pt x="8779510" y="0"/>
                </a:lnTo>
                <a:lnTo>
                  <a:pt x="877951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245109" y="3461271"/>
            <a:ext cx="8064500" cy="231775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65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145" dirty="0">
                <a:latin typeface="Times New Roman"/>
                <a:cs typeface="Times New Roman"/>
              </a:rPr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50" i="1" spc="140" dirty="0">
                <a:latin typeface="Times New Roman"/>
                <a:cs typeface="Times New Roman"/>
              </a:rPr>
              <a:t>t</a:t>
            </a:r>
            <a:r>
              <a:rPr sz="2000" spc="140" dirty="0">
                <a:latin typeface="Times New Roman"/>
                <a:cs typeface="Times New Roman"/>
              </a:rPr>
              <a:t>-distribution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is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bell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65" dirty="0">
                <a:latin typeface="Times New Roman"/>
                <a:cs typeface="Times New Roman"/>
              </a:rPr>
              <a:t>shaped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95" dirty="0">
                <a:latin typeface="Times New Roman"/>
                <a:cs typeface="Times New Roman"/>
              </a:rPr>
              <a:t>and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symmetric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60" dirty="0">
                <a:latin typeface="Times New Roman"/>
                <a:cs typeface="Times New Roman"/>
              </a:rPr>
              <a:t>about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80" dirty="0">
                <a:latin typeface="Times New Roman"/>
                <a:cs typeface="Times New Roman"/>
              </a:rPr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65" dirty="0">
                <a:latin typeface="Times New Roman"/>
                <a:cs typeface="Times New Roman"/>
              </a:rPr>
              <a:t>mean.</a:t>
            </a:r>
            <a:endParaRPr sz="2000">
              <a:latin typeface="Times New Roman"/>
              <a:cs typeface="Times New Roman"/>
            </a:endParaRPr>
          </a:p>
          <a:p>
            <a:pPr marL="469900" marR="38100" indent="-457200">
              <a:lnSpc>
                <a:spcPts val="2400"/>
              </a:lnSpc>
              <a:spcBef>
                <a:spcPts val="700"/>
              </a:spcBef>
              <a:buChar char="•"/>
              <a:tabLst>
                <a:tab pos="469265" algn="l"/>
                <a:tab pos="469900" algn="l"/>
                <a:tab pos="2491105" algn="l"/>
                <a:tab pos="4170045" algn="l"/>
                <a:tab pos="5404485" algn="l"/>
              </a:tabLst>
            </a:pPr>
            <a:r>
              <a:rPr sz="2000" spc="145" dirty="0">
                <a:latin typeface="Times New Roman"/>
                <a:cs typeface="Times New Roman"/>
              </a:rPr>
              <a:t>The </a:t>
            </a:r>
            <a:r>
              <a:rPr sz="2050" i="1" spc="140" dirty="0">
                <a:latin typeface="Times New Roman"/>
                <a:cs typeface="Times New Roman"/>
              </a:rPr>
              <a:t>t</a:t>
            </a:r>
            <a:r>
              <a:rPr sz="2000" spc="140" dirty="0">
                <a:latin typeface="Times New Roman"/>
                <a:cs typeface="Times New Roman"/>
              </a:rPr>
              <a:t>-distribution </a:t>
            </a:r>
            <a:r>
              <a:rPr sz="2000" spc="114" dirty="0">
                <a:latin typeface="Times New Roman"/>
                <a:cs typeface="Times New Roman"/>
              </a:rPr>
              <a:t>is </a:t>
            </a:r>
            <a:r>
              <a:rPr sz="2000" spc="220" dirty="0">
                <a:latin typeface="Times New Roman"/>
                <a:cs typeface="Times New Roman"/>
              </a:rPr>
              <a:t>a </a:t>
            </a:r>
            <a:r>
              <a:rPr sz="2000" spc="110" dirty="0">
                <a:latin typeface="Times New Roman"/>
                <a:cs typeface="Times New Roman"/>
              </a:rPr>
              <a:t>family </a:t>
            </a:r>
            <a:r>
              <a:rPr sz="2000" spc="5" dirty="0">
                <a:latin typeface="Times New Roman"/>
                <a:cs typeface="Times New Roman"/>
              </a:rPr>
              <a:t>of </a:t>
            </a:r>
            <a:r>
              <a:rPr sz="2000" spc="114" dirty="0">
                <a:latin typeface="Times New Roman"/>
                <a:cs typeface="Times New Roman"/>
              </a:rPr>
              <a:t>curves, </a:t>
            </a:r>
            <a:r>
              <a:rPr sz="2000" spc="140" dirty="0">
                <a:latin typeface="Times New Roman"/>
                <a:cs typeface="Times New Roman"/>
              </a:rPr>
              <a:t>each </a:t>
            </a:r>
            <a:r>
              <a:rPr sz="2000" spc="160" dirty="0">
                <a:latin typeface="Times New Roman"/>
                <a:cs typeface="Times New Roman"/>
              </a:rPr>
              <a:t>determined </a:t>
            </a:r>
            <a:r>
              <a:rPr sz="2000" spc="95" dirty="0">
                <a:latin typeface="Times New Roman"/>
                <a:cs typeface="Times New Roman"/>
              </a:rPr>
              <a:t>by </a:t>
            </a:r>
            <a:r>
              <a:rPr sz="2000" spc="220" dirty="0">
                <a:latin typeface="Times New Roman"/>
                <a:cs typeface="Times New Roman"/>
              </a:rPr>
              <a:t>a  </a:t>
            </a:r>
            <a:r>
              <a:rPr sz="2000" spc="190" dirty="0">
                <a:latin typeface="Times New Roman"/>
                <a:cs typeface="Times New Roman"/>
              </a:rPr>
              <a:t>parameter </a:t>
            </a:r>
            <a:r>
              <a:rPr sz="2000" spc="105" dirty="0">
                <a:latin typeface="Times New Roman"/>
                <a:cs typeface="Times New Roman"/>
              </a:rPr>
              <a:t>called </a:t>
            </a:r>
            <a:r>
              <a:rPr sz="2000" spc="180" dirty="0">
                <a:latin typeface="Times New Roman"/>
                <a:cs typeface="Times New Roman"/>
              </a:rPr>
              <a:t>the </a:t>
            </a:r>
            <a:r>
              <a:rPr sz="2000" spc="135" dirty="0">
                <a:latin typeface="Times New Roman"/>
                <a:cs typeface="Times New Roman"/>
              </a:rPr>
              <a:t>degrees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freedom.	</a:t>
            </a:r>
            <a:r>
              <a:rPr sz="2000" spc="145" dirty="0">
                <a:latin typeface="Times New Roman"/>
                <a:cs typeface="Times New Roman"/>
              </a:rPr>
              <a:t>The </a:t>
            </a:r>
            <a:r>
              <a:rPr sz="2000" b="1" spc="229" dirty="0">
                <a:solidFill>
                  <a:srgbClr val="232884"/>
                </a:solidFill>
                <a:latin typeface="Times New Roman"/>
                <a:cs typeface="Times New Roman"/>
              </a:rPr>
              <a:t>degrees </a:t>
            </a:r>
            <a:r>
              <a:rPr sz="2000" b="1" spc="85" dirty="0">
                <a:solidFill>
                  <a:srgbClr val="232884"/>
                </a:solidFill>
                <a:latin typeface="Times New Roman"/>
                <a:cs typeface="Times New Roman"/>
              </a:rPr>
              <a:t>of  </a:t>
            </a:r>
            <a:r>
              <a:rPr sz="2000" b="1" spc="200" dirty="0">
                <a:solidFill>
                  <a:srgbClr val="232884"/>
                </a:solidFill>
                <a:latin typeface="Times New Roman"/>
                <a:cs typeface="Times New Roman"/>
              </a:rPr>
              <a:t>freedom </a:t>
            </a:r>
            <a:r>
              <a:rPr sz="2000" spc="180" dirty="0">
                <a:latin typeface="Times New Roman"/>
                <a:cs typeface="Times New Roman"/>
              </a:rPr>
              <a:t>are </a:t>
            </a:r>
            <a:r>
              <a:rPr sz="2000" spc="185" dirty="0">
                <a:latin typeface="Times New Roman"/>
                <a:cs typeface="Times New Roman"/>
              </a:rPr>
              <a:t>the </a:t>
            </a:r>
            <a:r>
              <a:rPr sz="2000" spc="180" dirty="0">
                <a:latin typeface="Times New Roman"/>
                <a:cs typeface="Times New Roman"/>
              </a:rPr>
              <a:t>number </a:t>
            </a:r>
            <a:r>
              <a:rPr sz="2000" spc="5" dirty="0">
                <a:latin typeface="Times New Roman"/>
                <a:cs typeface="Times New Roman"/>
              </a:rPr>
              <a:t>of </a:t>
            </a:r>
            <a:r>
              <a:rPr sz="2000" spc="110" dirty="0">
                <a:latin typeface="Times New Roman"/>
                <a:cs typeface="Times New Roman"/>
              </a:rPr>
              <a:t>free </a:t>
            </a:r>
            <a:r>
              <a:rPr sz="2000" spc="80" dirty="0">
                <a:latin typeface="Times New Roman"/>
                <a:cs typeface="Times New Roman"/>
              </a:rPr>
              <a:t>choices </a:t>
            </a:r>
            <a:r>
              <a:rPr sz="2000" spc="105" dirty="0">
                <a:latin typeface="Times New Roman"/>
                <a:cs typeface="Times New Roman"/>
              </a:rPr>
              <a:t>left </a:t>
            </a:r>
            <a:r>
              <a:rPr sz="2000" spc="155" dirty="0">
                <a:latin typeface="Times New Roman"/>
                <a:cs typeface="Times New Roman"/>
              </a:rPr>
              <a:t>after </a:t>
            </a:r>
            <a:r>
              <a:rPr sz="2000" spc="220" dirty="0">
                <a:latin typeface="Times New Roman"/>
                <a:cs typeface="Times New Roman"/>
              </a:rPr>
              <a:t>a </a:t>
            </a:r>
            <a:r>
              <a:rPr sz="2000" spc="155" dirty="0">
                <a:latin typeface="Times New Roman"/>
                <a:cs typeface="Times New Roman"/>
              </a:rPr>
              <a:t>sample  </a:t>
            </a:r>
            <a:r>
              <a:rPr sz="2000" spc="145" dirty="0">
                <a:latin typeface="Times New Roman"/>
                <a:cs typeface="Times New Roman"/>
              </a:rPr>
              <a:t>statistic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such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180" dirty="0">
                <a:latin typeface="Times New Roman"/>
                <a:cs typeface="Times New Roman"/>
              </a:rPr>
              <a:t>as	</a:t>
            </a:r>
            <a:r>
              <a:rPr sz="2000" spc="114" dirty="0">
                <a:latin typeface="Times New Roman"/>
                <a:cs typeface="Times New Roman"/>
              </a:rPr>
              <a:t>is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calculated.	</a:t>
            </a:r>
            <a:r>
              <a:rPr sz="2000" spc="160" dirty="0">
                <a:latin typeface="Times New Roman"/>
                <a:cs typeface="Times New Roman"/>
              </a:rPr>
              <a:t>When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you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55" dirty="0">
                <a:latin typeface="Times New Roman"/>
                <a:cs typeface="Times New Roman"/>
              </a:rPr>
              <a:t>use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50" i="1" spc="140" dirty="0">
                <a:latin typeface="Times New Roman"/>
                <a:cs typeface="Times New Roman"/>
              </a:rPr>
              <a:t>t</a:t>
            </a:r>
            <a:r>
              <a:rPr sz="2000" spc="140" dirty="0">
                <a:latin typeface="Times New Roman"/>
                <a:cs typeface="Times New Roman"/>
              </a:rPr>
              <a:t>-distribution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to  </a:t>
            </a:r>
            <a:r>
              <a:rPr sz="2000" spc="165" dirty="0">
                <a:latin typeface="Times New Roman"/>
                <a:cs typeface="Times New Roman"/>
              </a:rPr>
              <a:t>estimate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population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65" dirty="0">
                <a:latin typeface="Times New Roman"/>
                <a:cs typeface="Times New Roman"/>
              </a:rPr>
              <a:t>mean,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degrees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freedom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are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equal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to  one </a:t>
            </a:r>
            <a:r>
              <a:rPr sz="2000" spc="120" dirty="0">
                <a:latin typeface="Times New Roman"/>
                <a:cs typeface="Times New Roman"/>
              </a:rPr>
              <a:t>less </a:t>
            </a:r>
            <a:r>
              <a:rPr sz="2000" spc="225" dirty="0">
                <a:latin typeface="Times New Roman"/>
                <a:cs typeface="Times New Roman"/>
              </a:rPr>
              <a:t>than</a:t>
            </a:r>
            <a:r>
              <a:rPr sz="2000" spc="-310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 </a:t>
            </a:r>
            <a:r>
              <a:rPr sz="2000" spc="150" dirty="0">
                <a:latin typeface="Times New Roman"/>
                <a:cs typeface="Times New Roman"/>
              </a:rPr>
              <a:t>sample </a:t>
            </a:r>
            <a:r>
              <a:rPr sz="2000" spc="90" dirty="0">
                <a:latin typeface="Times New Roman"/>
                <a:cs typeface="Times New Roman"/>
              </a:rPr>
              <a:t>size.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702309" y="5822880"/>
            <a:ext cx="3948429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678305" algn="l"/>
              </a:tabLst>
            </a:pPr>
            <a:r>
              <a:rPr sz="2000" spc="60" dirty="0">
                <a:latin typeface="Times New Roman"/>
                <a:cs typeface="Times New Roman"/>
              </a:rPr>
              <a:t>d.f. </a:t>
            </a:r>
            <a:r>
              <a:rPr sz="2000" spc="80" dirty="0">
                <a:latin typeface="Times New Roman"/>
                <a:cs typeface="Times New Roman"/>
              </a:rPr>
              <a:t>= </a:t>
            </a:r>
            <a:r>
              <a:rPr sz="2050" i="1" spc="195" dirty="0">
                <a:latin typeface="Times New Roman"/>
                <a:cs typeface="Times New Roman"/>
              </a:rPr>
              <a:t>n</a:t>
            </a:r>
            <a:r>
              <a:rPr sz="2050" i="1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–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1	</a:t>
            </a:r>
            <a:r>
              <a:rPr sz="2000" spc="130" dirty="0">
                <a:solidFill>
                  <a:srgbClr val="E01420"/>
                </a:solidFill>
                <a:latin typeface="Times New Roman"/>
                <a:cs typeface="Times New Roman"/>
              </a:rPr>
              <a:t>Degrees </a:t>
            </a:r>
            <a:r>
              <a:rPr sz="2000" spc="5" dirty="0">
                <a:solidFill>
                  <a:srgbClr val="E01420"/>
                </a:solidFill>
                <a:latin typeface="Times New Roman"/>
                <a:cs typeface="Times New Roman"/>
              </a:rPr>
              <a:t>of</a:t>
            </a:r>
            <a:r>
              <a:rPr sz="2000" spc="-80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000" spc="114" dirty="0">
                <a:solidFill>
                  <a:srgbClr val="E01420"/>
                </a:solidFill>
                <a:latin typeface="Times New Roman"/>
                <a:cs typeface="Times New Roman"/>
              </a:rPr>
              <a:t>freedom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1184910" y="2790189"/>
            <a:ext cx="26670" cy="13970"/>
          </a:xfrm>
          <a:custGeom>
            <a:avLst/>
            <a:gdLst/>
            <a:ahLst/>
            <a:cxnLst/>
            <a:rect l="l" t="t" r="r" b="b"/>
            <a:pathLst>
              <a:path w="26669" h="13969">
                <a:moveTo>
                  <a:pt x="0" y="13970"/>
                </a:moveTo>
                <a:lnTo>
                  <a:pt x="266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211580" y="2790189"/>
            <a:ext cx="62230" cy="100330"/>
          </a:xfrm>
          <a:custGeom>
            <a:avLst/>
            <a:gdLst/>
            <a:ahLst/>
            <a:cxnLst/>
            <a:rect l="l" t="t" r="r" b="b"/>
            <a:pathLst>
              <a:path w="62230" h="100330">
                <a:moveTo>
                  <a:pt x="0" y="0"/>
                </a:moveTo>
                <a:lnTo>
                  <a:pt x="62229" y="10033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273810" y="2625089"/>
            <a:ext cx="68580" cy="265430"/>
          </a:xfrm>
          <a:custGeom>
            <a:avLst/>
            <a:gdLst/>
            <a:ahLst/>
            <a:cxnLst/>
            <a:rect l="l" t="t" r="r" b="b"/>
            <a:pathLst>
              <a:path w="68580" h="265430">
                <a:moveTo>
                  <a:pt x="0" y="265430"/>
                </a:moveTo>
                <a:lnTo>
                  <a:pt x="685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342389" y="2625089"/>
            <a:ext cx="175260" cy="0"/>
          </a:xfrm>
          <a:custGeom>
            <a:avLst/>
            <a:gdLst/>
            <a:ahLst/>
            <a:cxnLst/>
            <a:rect l="l" t="t" r="r" b="b"/>
            <a:pathLst>
              <a:path w="175259">
                <a:moveTo>
                  <a:pt x="0" y="0"/>
                </a:moveTo>
                <a:lnTo>
                  <a:pt x="1752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182369" y="2618739"/>
            <a:ext cx="335280" cy="271780"/>
          </a:xfrm>
          <a:custGeom>
            <a:avLst/>
            <a:gdLst/>
            <a:ahLst/>
            <a:cxnLst/>
            <a:rect l="l" t="t" r="r" b="b"/>
            <a:pathLst>
              <a:path w="335280" h="271780">
                <a:moveTo>
                  <a:pt x="47869" y="180339"/>
                </a:moveTo>
                <a:lnTo>
                  <a:pt x="22860" y="180339"/>
                </a:lnTo>
                <a:lnTo>
                  <a:pt x="85090" y="271780"/>
                </a:lnTo>
                <a:lnTo>
                  <a:pt x="99060" y="271780"/>
                </a:lnTo>
                <a:lnTo>
                  <a:pt x="105858" y="245110"/>
                </a:lnTo>
                <a:lnTo>
                  <a:pt x="92710" y="245110"/>
                </a:lnTo>
                <a:lnTo>
                  <a:pt x="47869" y="180339"/>
                </a:lnTo>
                <a:close/>
              </a:path>
              <a:path w="335280" h="271780">
                <a:moveTo>
                  <a:pt x="335280" y="0"/>
                </a:moveTo>
                <a:lnTo>
                  <a:pt x="154940" y="0"/>
                </a:lnTo>
                <a:lnTo>
                  <a:pt x="92710" y="245110"/>
                </a:lnTo>
                <a:lnTo>
                  <a:pt x="105858" y="245110"/>
                </a:lnTo>
                <a:lnTo>
                  <a:pt x="165100" y="12700"/>
                </a:lnTo>
                <a:lnTo>
                  <a:pt x="335280" y="12700"/>
                </a:lnTo>
                <a:lnTo>
                  <a:pt x="335280" y="0"/>
                </a:lnTo>
                <a:close/>
              </a:path>
              <a:path w="335280" h="271780">
                <a:moveTo>
                  <a:pt x="35560" y="162560"/>
                </a:moveTo>
                <a:lnTo>
                  <a:pt x="0" y="181610"/>
                </a:lnTo>
                <a:lnTo>
                  <a:pt x="5080" y="189230"/>
                </a:lnTo>
                <a:lnTo>
                  <a:pt x="22860" y="180339"/>
                </a:lnTo>
                <a:lnTo>
                  <a:pt x="47869" y="180339"/>
                </a:lnTo>
                <a:lnTo>
                  <a:pt x="35560" y="162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172210" y="2602229"/>
            <a:ext cx="356870" cy="0"/>
          </a:xfrm>
          <a:custGeom>
            <a:avLst/>
            <a:gdLst/>
            <a:ahLst/>
            <a:cxnLst/>
            <a:rect l="l" t="t" r="r" b="b"/>
            <a:pathLst>
              <a:path w="356869">
                <a:moveTo>
                  <a:pt x="0" y="0"/>
                </a:moveTo>
                <a:lnTo>
                  <a:pt x="3568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 txBox="1"/>
          <p:nvPr/>
        </p:nvSpPr>
        <p:spPr>
          <a:xfrm>
            <a:off x="7545069" y="6041390"/>
            <a:ext cx="1329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14" dirty="0">
                <a:latin typeface="Times New Roman"/>
                <a:cs typeface="Times New Roman"/>
              </a:rPr>
              <a:t>C</a:t>
            </a:r>
            <a:r>
              <a:rPr sz="2000" spc="10" dirty="0">
                <a:latin typeface="Times New Roman"/>
                <a:cs typeface="Times New Roman"/>
              </a:rPr>
              <a:t>o</a:t>
            </a:r>
            <a:r>
              <a:rPr sz="2000" spc="225" dirty="0">
                <a:latin typeface="Times New Roman"/>
                <a:cs typeface="Times New Roman"/>
              </a:rPr>
              <a:t>n</a:t>
            </a:r>
            <a:r>
              <a:rPr sz="2000" spc="220" dirty="0">
                <a:latin typeface="Times New Roman"/>
                <a:cs typeface="Times New Roman"/>
              </a:rPr>
              <a:t>t</a:t>
            </a:r>
            <a:r>
              <a:rPr sz="2000" spc="70" dirty="0">
                <a:latin typeface="Times New Roman"/>
                <a:cs typeface="Times New Roman"/>
              </a:rPr>
              <a:t>i</a:t>
            </a:r>
            <a:r>
              <a:rPr sz="2000" spc="215" dirty="0">
                <a:latin typeface="Times New Roman"/>
                <a:cs typeface="Times New Roman"/>
              </a:rPr>
              <a:t>n</a:t>
            </a:r>
            <a:r>
              <a:rPr sz="2000" spc="225" dirty="0">
                <a:latin typeface="Times New Roman"/>
                <a:cs typeface="Times New Roman"/>
              </a:rPr>
              <a:t>u</a:t>
            </a:r>
            <a:r>
              <a:rPr sz="2000" spc="120" dirty="0">
                <a:latin typeface="Times New Roman"/>
                <a:cs typeface="Times New Roman"/>
              </a:rPr>
              <a:t>e</a:t>
            </a:r>
            <a:r>
              <a:rPr sz="2000" spc="145" dirty="0">
                <a:latin typeface="Times New Roman"/>
                <a:cs typeface="Times New Roman"/>
              </a:rPr>
              <a:t>d</a:t>
            </a:r>
            <a:r>
              <a:rPr sz="2000" spc="55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260350" y="1256334"/>
            <a:ext cx="8115934" cy="2188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">
              <a:lnSpc>
                <a:spcPts val="2670"/>
              </a:lnSpc>
              <a:spcBef>
                <a:spcPts val="125"/>
              </a:spcBef>
            </a:pPr>
            <a:r>
              <a:rPr sz="2200" spc="170" dirty="0">
                <a:latin typeface="Times New Roman"/>
                <a:cs typeface="Times New Roman"/>
              </a:rPr>
              <a:t>When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245" dirty="0">
                <a:latin typeface="Times New Roman"/>
                <a:cs typeface="Times New Roman"/>
              </a:rPr>
              <a:t>a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65" dirty="0">
                <a:latin typeface="Times New Roman"/>
                <a:cs typeface="Times New Roman"/>
              </a:rPr>
              <a:t>sample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size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20" dirty="0">
                <a:latin typeface="Times New Roman"/>
                <a:cs typeface="Times New Roman"/>
              </a:rPr>
              <a:t>is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30" dirty="0">
                <a:latin typeface="Times New Roman"/>
                <a:cs typeface="Times New Roman"/>
              </a:rPr>
              <a:t>less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240" dirty="0">
                <a:latin typeface="Times New Roman"/>
                <a:cs typeface="Times New Roman"/>
              </a:rPr>
              <a:t>than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00" dirty="0">
                <a:latin typeface="Times New Roman"/>
                <a:cs typeface="Times New Roman"/>
              </a:rPr>
              <a:t>30,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215" dirty="0">
                <a:latin typeface="Times New Roman"/>
                <a:cs typeface="Times New Roman"/>
              </a:rPr>
              <a:t>and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the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85" dirty="0">
                <a:latin typeface="Times New Roman"/>
                <a:cs typeface="Times New Roman"/>
              </a:rPr>
              <a:t>random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50" dirty="0">
                <a:latin typeface="Times New Roman"/>
                <a:cs typeface="Times New Roman"/>
              </a:rPr>
              <a:t>variable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50" i="1" spc="180" dirty="0">
                <a:latin typeface="Times New Roman"/>
                <a:cs typeface="Times New Roman"/>
              </a:rPr>
              <a:t>x</a:t>
            </a:r>
            <a:endParaRPr sz="2250">
              <a:latin typeface="Times New Roman"/>
              <a:cs typeface="Times New Roman"/>
            </a:endParaRPr>
          </a:p>
          <a:p>
            <a:pPr marL="35560">
              <a:lnSpc>
                <a:spcPts val="2665"/>
              </a:lnSpc>
            </a:pPr>
            <a:r>
              <a:rPr sz="2200" spc="120" dirty="0">
                <a:latin typeface="Times New Roman"/>
                <a:cs typeface="Times New Roman"/>
              </a:rPr>
              <a:t>is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50" dirty="0">
                <a:latin typeface="Times New Roman"/>
                <a:cs typeface="Times New Roman"/>
              </a:rPr>
              <a:t>approximately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50" dirty="0">
                <a:latin typeface="Times New Roman"/>
                <a:cs typeface="Times New Roman"/>
              </a:rPr>
              <a:t>normally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distributed,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65" dirty="0">
                <a:latin typeface="Times New Roman"/>
                <a:cs typeface="Times New Roman"/>
              </a:rPr>
              <a:t>it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45" dirty="0">
                <a:latin typeface="Times New Roman"/>
                <a:cs typeface="Times New Roman"/>
              </a:rPr>
              <a:t>follow </a:t>
            </a:r>
            <a:r>
              <a:rPr sz="2200" spc="245" dirty="0">
                <a:latin typeface="Times New Roman"/>
                <a:cs typeface="Times New Roman"/>
              </a:rPr>
              <a:t>a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50" b="1" i="1" spc="200" dirty="0">
                <a:solidFill>
                  <a:srgbClr val="232884"/>
                </a:solidFill>
                <a:latin typeface="Times New Roman"/>
                <a:cs typeface="Times New Roman"/>
              </a:rPr>
              <a:t>t</a:t>
            </a:r>
            <a:r>
              <a:rPr sz="2200" b="1" spc="200" dirty="0">
                <a:solidFill>
                  <a:srgbClr val="232884"/>
                </a:solidFill>
                <a:latin typeface="Times New Roman"/>
                <a:cs typeface="Times New Roman"/>
              </a:rPr>
              <a:t>-</a:t>
            </a:r>
            <a:endParaRPr sz="2200">
              <a:latin typeface="Times New Roman"/>
              <a:cs typeface="Times New Roman"/>
            </a:endParaRPr>
          </a:p>
          <a:p>
            <a:pPr marL="35560">
              <a:lnSpc>
                <a:spcPts val="2565"/>
              </a:lnSpc>
            </a:pPr>
            <a:r>
              <a:rPr sz="2200" b="1" spc="5" dirty="0">
                <a:solidFill>
                  <a:srgbClr val="232884"/>
                </a:solidFill>
                <a:latin typeface="Times New Roman"/>
                <a:cs typeface="Times New Roman"/>
              </a:rPr>
              <a:t>dis</a:t>
            </a:r>
            <a:r>
              <a:rPr sz="3150" i="1" spc="7" baseline="-31746" dirty="0">
                <a:latin typeface="Times New Roman"/>
                <a:cs typeface="Times New Roman"/>
              </a:rPr>
              <a:t>t</a:t>
            </a:r>
            <a:r>
              <a:rPr sz="3150" i="1" spc="-472" baseline="-31746" dirty="0">
                <a:latin typeface="Times New Roman"/>
                <a:cs typeface="Times New Roman"/>
              </a:rPr>
              <a:t> </a:t>
            </a:r>
            <a:r>
              <a:rPr sz="2200" b="1" spc="-140" dirty="0">
                <a:solidFill>
                  <a:srgbClr val="232884"/>
                </a:solidFill>
                <a:latin typeface="Times New Roman"/>
                <a:cs typeface="Times New Roman"/>
              </a:rPr>
              <a:t>t</a:t>
            </a:r>
            <a:r>
              <a:rPr sz="3075" spc="-209" baseline="-32520" dirty="0">
                <a:latin typeface="Symbol"/>
                <a:cs typeface="Symbol"/>
              </a:rPr>
              <a:t></a:t>
            </a:r>
            <a:r>
              <a:rPr sz="2200" b="1" spc="-140" dirty="0">
                <a:solidFill>
                  <a:srgbClr val="232884"/>
                </a:solidFill>
                <a:latin typeface="Times New Roman"/>
                <a:cs typeface="Times New Roman"/>
              </a:rPr>
              <a:t>ri</a:t>
            </a:r>
            <a:r>
              <a:rPr sz="3150" i="1" u="sng" spc="-209" baseline="-3968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2200" b="1" u="sng" strike="sngStrike" spc="-140" dirty="0">
                <a:solidFill>
                  <a:srgbClr val="232884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</a:t>
            </a:r>
            <a:r>
              <a:rPr sz="3150" i="1" u="sng" strike="sngStrike" spc="-209" baseline="-3968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μ</a:t>
            </a:r>
            <a:r>
              <a:rPr sz="3075" u="sng" strike="noStrike" spc="-209" baseline="-406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2200" b="1" u="sng" strike="noStrike" spc="-140" dirty="0">
                <a:solidFill>
                  <a:srgbClr val="232884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uti</a:t>
            </a:r>
            <a:r>
              <a:rPr sz="2200" b="1" strike="noStrike" spc="-140" dirty="0">
                <a:solidFill>
                  <a:srgbClr val="232884"/>
                </a:solidFill>
                <a:latin typeface="Times New Roman"/>
                <a:cs typeface="Times New Roman"/>
              </a:rPr>
              <a:t>on</a:t>
            </a:r>
            <a:r>
              <a:rPr sz="2200" strike="noStrike" spc="-140" dirty="0"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  <a:p>
            <a:pPr marL="1011555">
              <a:lnSpc>
                <a:spcPts val="2450"/>
              </a:lnSpc>
            </a:pPr>
            <a:r>
              <a:rPr sz="2100" i="1" spc="120" dirty="0">
                <a:latin typeface="Times New Roman"/>
                <a:cs typeface="Times New Roman"/>
              </a:rPr>
              <a:t>s</a:t>
            </a:r>
            <a:endParaRPr sz="2100">
              <a:latin typeface="Times New Roman"/>
              <a:cs typeface="Times New Roman"/>
            </a:endParaRPr>
          </a:p>
          <a:p>
            <a:pPr marL="1084580">
              <a:lnSpc>
                <a:spcPct val="100000"/>
              </a:lnSpc>
              <a:spcBef>
                <a:spcPts val="200"/>
              </a:spcBef>
            </a:pPr>
            <a:r>
              <a:rPr sz="2100" i="1" spc="190" dirty="0">
                <a:latin typeface="Times New Roman"/>
                <a:cs typeface="Times New Roman"/>
              </a:rPr>
              <a:t>n</a:t>
            </a: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200" b="1" spc="235" dirty="0">
                <a:latin typeface="Times New Roman"/>
                <a:cs typeface="Times New Roman"/>
              </a:rPr>
              <a:t>Properties </a:t>
            </a:r>
            <a:r>
              <a:rPr sz="2200" b="1" spc="90" dirty="0">
                <a:latin typeface="Times New Roman"/>
                <a:cs typeface="Times New Roman"/>
              </a:rPr>
              <a:t>of </a:t>
            </a:r>
            <a:r>
              <a:rPr sz="2200" b="1" spc="235" dirty="0">
                <a:latin typeface="Times New Roman"/>
                <a:cs typeface="Times New Roman"/>
              </a:rPr>
              <a:t>the</a:t>
            </a:r>
            <a:r>
              <a:rPr sz="2200" b="1" spc="305" dirty="0">
                <a:latin typeface="Times New Roman"/>
                <a:cs typeface="Times New Roman"/>
              </a:rPr>
              <a:t> </a:t>
            </a:r>
            <a:r>
              <a:rPr sz="2250" b="1" i="1" spc="245" dirty="0">
                <a:latin typeface="Times New Roman"/>
                <a:cs typeface="Times New Roman"/>
              </a:rPr>
              <a:t>t</a:t>
            </a:r>
            <a:r>
              <a:rPr sz="2200" b="1" spc="245" dirty="0">
                <a:latin typeface="Times New Roman"/>
                <a:cs typeface="Times New Roman"/>
              </a:rPr>
              <a:t>-distribution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8455659" y="4483100"/>
            <a:ext cx="161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trike="sngStrike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1927860" y="219944"/>
            <a:ext cx="5244465" cy="688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84605" algn="l"/>
              </a:tabLst>
            </a:pPr>
            <a:r>
              <a:rPr spc="385" dirty="0"/>
              <a:t>The	</a:t>
            </a:r>
            <a:r>
              <a:rPr sz="4350" i="1" spc="459" dirty="0">
                <a:latin typeface="Times New Roman"/>
                <a:cs typeface="Times New Roman"/>
              </a:rPr>
              <a:t>t</a:t>
            </a:r>
            <a:r>
              <a:rPr spc="459" dirty="0"/>
              <a:t>-Distribution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196" name="object 19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97" name="object 19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19</a:t>
            </a:fld>
            <a:endParaRPr dirty="0"/>
          </a:p>
        </p:txBody>
      </p:sp>
      <p:sp>
        <p:nvSpPr>
          <p:cNvPr id="174" name="object 174"/>
          <p:cNvSpPr/>
          <p:nvPr/>
        </p:nvSpPr>
        <p:spPr>
          <a:xfrm>
            <a:off x="304800" y="1219200"/>
            <a:ext cx="8778240" cy="5257800"/>
          </a:xfrm>
          <a:custGeom>
            <a:avLst/>
            <a:gdLst/>
            <a:ahLst/>
            <a:cxnLst/>
            <a:rect l="l" t="t" r="r" b="b"/>
            <a:pathLst>
              <a:path w="8778240" h="5257800">
                <a:moveTo>
                  <a:pt x="0" y="0"/>
                </a:moveTo>
                <a:lnTo>
                  <a:pt x="8778240" y="0"/>
                </a:lnTo>
                <a:lnTo>
                  <a:pt x="8778240" y="5257800"/>
                </a:lnTo>
                <a:lnTo>
                  <a:pt x="0" y="5257800"/>
                </a:lnTo>
                <a:lnTo>
                  <a:pt x="0" y="0"/>
                </a:lnTo>
                <a:close/>
              </a:path>
            </a:pathLst>
          </a:custGeom>
          <a:solidFill>
            <a:srgbClr val="232884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04800" y="1219200"/>
            <a:ext cx="8778240" cy="5257800"/>
          </a:xfrm>
          <a:custGeom>
            <a:avLst/>
            <a:gdLst/>
            <a:ahLst/>
            <a:cxnLst/>
            <a:rect l="l" t="t" r="r" b="b"/>
            <a:pathLst>
              <a:path w="8778240" h="5257800">
                <a:moveTo>
                  <a:pt x="0" y="0"/>
                </a:moveTo>
                <a:lnTo>
                  <a:pt x="8778240" y="0"/>
                </a:lnTo>
                <a:lnTo>
                  <a:pt x="8778240" y="5257800"/>
                </a:lnTo>
                <a:lnTo>
                  <a:pt x="0" y="525780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382270" y="1327672"/>
            <a:ext cx="8586470" cy="178816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65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145" dirty="0">
                <a:latin typeface="Times New Roman"/>
                <a:cs typeface="Times New Roman"/>
              </a:rPr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45" dirty="0">
                <a:latin typeface="Times New Roman"/>
                <a:cs typeface="Times New Roman"/>
              </a:rPr>
              <a:t>total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95" dirty="0">
                <a:latin typeface="Times New Roman"/>
                <a:cs typeface="Times New Roman"/>
              </a:rPr>
              <a:t>area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under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Times New Roman"/>
                <a:cs typeface="Times New Roman"/>
              </a:rPr>
              <a:t>a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50" i="1" spc="114" dirty="0">
                <a:latin typeface="Times New Roman"/>
                <a:cs typeface="Times New Roman"/>
              </a:rPr>
              <a:t>t</a:t>
            </a:r>
            <a:r>
              <a:rPr sz="2000" spc="114" dirty="0">
                <a:latin typeface="Times New Roman"/>
                <a:cs typeface="Times New Roman"/>
              </a:rPr>
              <a:t>-curve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is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1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or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75" dirty="0">
                <a:latin typeface="Times New Roman"/>
                <a:cs typeface="Times New Roman"/>
              </a:rPr>
              <a:t>100%.</a:t>
            </a:r>
            <a:endParaRPr sz="2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70"/>
              </a:spcBef>
              <a:buChar char="•"/>
              <a:tabLst>
                <a:tab pos="469265" algn="l"/>
                <a:tab pos="469900" algn="l"/>
              </a:tabLst>
            </a:pPr>
            <a:r>
              <a:rPr sz="2000" spc="145" dirty="0">
                <a:latin typeface="Times New Roman"/>
                <a:cs typeface="Times New Roman"/>
              </a:rPr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65" dirty="0">
                <a:latin typeface="Times New Roman"/>
                <a:cs typeface="Times New Roman"/>
              </a:rPr>
              <a:t>mean,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median,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95" dirty="0">
                <a:latin typeface="Times New Roman"/>
                <a:cs typeface="Times New Roman"/>
              </a:rPr>
              <a:t>and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mode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of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50" i="1" spc="140" dirty="0">
                <a:latin typeface="Times New Roman"/>
                <a:cs typeface="Times New Roman"/>
              </a:rPr>
              <a:t>t</a:t>
            </a:r>
            <a:r>
              <a:rPr sz="2000" spc="140" dirty="0">
                <a:latin typeface="Times New Roman"/>
                <a:cs typeface="Times New Roman"/>
              </a:rPr>
              <a:t>-distribution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are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equal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to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90" dirty="0">
                <a:latin typeface="Times New Roman"/>
                <a:cs typeface="Times New Roman"/>
              </a:rPr>
              <a:t>zero.</a:t>
            </a:r>
            <a:endParaRPr sz="2000">
              <a:latin typeface="Times New Roman"/>
              <a:cs typeface="Times New Roman"/>
            </a:endParaRPr>
          </a:p>
          <a:p>
            <a:pPr marL="469900" marR="5080" indent="-457200">
              <a:lnSpc>
                <a:spcPts val="2400"/>
              </a:lnSpc>
              <a:spcBef>
                <a:spcPts val="690"/>
              </a:spcBef>
              <a:buChar char="•"/>
              <a:tabLst>
                <a:tab pos="469265" algn="l"/>
                <a:tab pos="469900" algn="l"/>
                <a:tab pos="2991485" algn="l"/>
              </a:tabLst>
            </a:pPr>
            <a:r>
              <a:rPr sz="2000" spc="75" dirty="0">
                <a:latin typeface="Times New Roman"/>
                <a:cs typeface="Times New Roman"/>
              </a:rPr>
              <a:t>As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80" dirty="0">
                <a:latin typeface="Times New Roman"/>
                <a:cs typeface="Times New Roman"/>
              </a:rPr>
              <a:t>the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degrees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of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20" dirty="0">
                <a:latin typeface="Times New Roman"/>
                <a:cs typeface="Times New Roman"/>
              </a:rPr>
              <a:t>freedom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30" dirty="0">
                <a:latin typeface="Times New Roman"/>
                <a:cs typeface="Times New Roman"/>
              </a:rPr>
              <a:t>increase,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50" i="1" spc="140" dirty="0">
                <a:latin typeface="Times New Roman"/>
                <a:cs typeface="Times New Roman"/>
              </a:rPr>
              <a:t>t</a:t>
            </a:r>
            <a:r>
              <a:rPr sz="2000" spc="140" dirty="0">
                <a:latin typeface="Times New Roman"/>
                <a:cs typeface="Times New Roman"/>
              </a:rPr>
              <a:t>-distribution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145" dirty="0">
                <a:latin typeface="Times New Roman"/>
                <a:cs typeface="Times New Roman"/>
              </a:rPr>
              <a:t>approaches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Times New Roman"/>
                <a:cs typeface="Times New Roman"/>
              </a:rPr>
              <a:t>the  </a:t>
            </a:r>
            <a:r>
              <a:rPr sz="2000" spc="160" dirty="0">
                <a:latin typeface="Times New Roman"/>
                <a:cs typeface="Times New Roman"/>
              </a:rPr>
              <a:t>normal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Times New Roman"/>
                <a:cs typeface="Times New Roman"/>
              </a:rPr>
              <a:t>distribution.	</a:t>
            </a:r>
            <a:r>
              <a:rPr sz="2000" spc="110" dirty="0">
                <a:latin typeface="Times New Roman"/>
                <a:cs typeface="Times New Roman"/>
              </a:rPr>
              <a:t>After 30 </a:t>
            </a:r>
            <a:r>
              <a:rPr sz="2000" spc="60" dirty="0">
                <a:latin typeface="Times New Roman"/>
                <a:cs typeface="Times New Roman"/>
              </a:rPr>
              <a:t>d.f., </a:t>
            </a:r>
            <a:r>
              <a:rPr sz="2000" spc="180" dirty="0">
                <a:latin typeface="Times New Roman"/>
                <a:cs typeface="Times New Roman"/>
              </a:rPr>
              <a:t>the </a:t>
            </a:r>
            <a:r>
              <a:rPr sz="2050" i="1" spc="140" dirty="0">
                <a:latin typeface="Times New Roman"/>
                <a:cs typeface="Times New Roman"/>
              </a:rPr>
              <a:t>t</a:t>
            </a:r>
            <a:r>
              <a:rPr sz="2000" spc="140" dirty="0">
                <a:latin typeface="Times New Roman"/>
                <a:cs typeface="Times New Roman"/>
              </a:rPr>
              <a:t>-distribution </a:t>
            </a:r>
            <a:r>
              <a:rPr sz="2000" spc="110" dirty="0">
                <a:latin typeface="Times New Roman"/>
                <a:cs typeface="Times New Roman"/>
              </a:rPr>
              <a:t>is </a:t>
            </a:r>
            <a:r>
              <a:rPr sz="2000" spc="120" dirty="0">
                <a:latin typeface="Times New Roman"/>
                <a:cs typeface="Times New Roman"/>
              </a:rPr>
              <a:t>very </a:t>
            </a:r>
            <a:r>
              <a:rPr sz="2000" spc="65" dirty="0">
                <a:latin typeface="Times New Roman"/>
                <a:cs typeface="Times New Roman"/>
              </a:rPr>
              <a:t>close </a:t>
            </a:r>
            <a:r>
              <a:rPr sz="2000" spc="105" dirty="0">
                <a:latin typeface="Times New Roman"/>
                <a:cs typeface="Times New Roman"/>
              </a:rPr>
              <a:t>to  </a:t>
            </a:r>
            <a:r>
              <a:rPr sz="2000" spc="180" dirty="0">
                <a:latin typeface="Times New Roman"/>
                <a:cs typeface="Times New Roman"/>
              </a:rPr>
              <a:t>the </a:t>
            </a:r>
            <a:r>
              <a:rPr sz="2000" spc="190" dirty="0">
                <a:latin typeface="Times New Roman"/>
                <a:cs typeface="Times New Roman"/>
              </a:rPr>
              <a:t>standard </a:t>
            </a:r>
            <a:r>
              <a:rPr sz="2000" spc="160" dirty="0">
                <a:latin typeface="Times New Roman"/>
                <a:cs typeface="Times New Roman"/>
              </a:rPr>
              <a:t>normal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50" i="1" spc="130" dirty="0">
                <a:latin typeface="Times New Roman"/>
                <a:cs typeface="Times New Roman"/>
              </a:rPr>
              <a:t>z</a:t>
            </a:r>
            <a:r>
              <a:rPr sz="2000" spc="130" dirty="0">
                <a:latin typeface="Times New Roman"/>
                <a:cs typeface="Times New Roman"/>
              </a:rPr>
              <a:t>-distribution.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1797050" y="3849370"/>
            <a:ext cx="3765550" cy="1576070"/>
          </a:xfrm>
          <a:custGeom>
            <a:avLst/>
            <a:gdLst/>
            <a:ahLst/>
            <a:cxnLst/>
            <a:rect l="l" t="t" r="r" b="b"/>
            <a:pathLst>
              <a:path w="3765550" h="1576070">
                <a:moveTo>
                  <a:pt x="0" y="1576069"/>
                </a:moveTo>
                <a:lnTo>
                  <a:pt x="31583" y="1571505"/>
                </a:lnTo>
                <a:lnTo>
                  <a:pt x="74076" y="1565513"/>
                </a:lnTo>
                <a:lnTo>
                  <a:pt x="124814" y="1558210"/>
                </a:lnTo>
                <a:lnTo>
                  <a:pt x="181133" y="1549717"/>
                </a:lnTo>
                <a:lnTo>
                  <a:pt x="240369" y="1540152"/>
                </a:lnTo>
                <a:lnTo>
                  <a:pt x="299858" y="1529635"/>
                </a:lnTo>
                <a:lnTo>
                  <a:pt x="356936" y="1518284"/>
                </a:lnTo>
                <a:lnTo>
                  <a:pt x="408939" y="1506219"/>
                </a:lnTo>
                <a:lnTo>
                  <a:pt x="457160" y="1494398"/>
                </a:lnTo>
                <a:lnTo>
                  <a:pt x="504666" y="1482367"/>
                </a:lnTo>
                <a:lnTo>
                  <a:pt x="551457" y="1469563"/>
                </a:lnTo>
                <a:lnTo>
                  <a:pt x="597534" y="1455420"/>
                </a:lnTo>
                <a:lnTo>
                  <a:pt x="642897" y="1439371"/>
                </a:lnTo>
                <a:lnTo>
                  <a:pt x="687546" y="1420852"/>
                </a:lnTo>
                <a:lnTo>
                  <a:pt x="731480" y="1399296"/>
                </a:lnTo>
                <a:lnTo>
                  <a:pt x="774700" y="1374139"/>
                </a:lnTo>
                <a:lnTo>
                  <a:pt x="815151" y="1347543"/>
                </a:lnTo>
                <a:lnTo>
                  <a:pt x="856544" y="1317340"/>
                </a:lnTo>
                <a:lnTo>
                  <a:pt x="898313" y="1284252"/>
                </a:lnTo>
                <a:lnTo>
                  <a:pt x="939894" y="1249000"/>
                </a:lnTo>
                <a:lnTo>
                  <a:pt x="980722" y="1212306"/>
                </a:lnTo>
                <a:lnTo>
                  <a:pt x="1020233" y="1174891"/>
                </a:lnTo>
                <a:lnTo>
                  <a:pt x="1057862" y="1137475"/>
                </a:lnTo>
                <a:lnTo>
                  <a:pt x="1093046" y="1100781"/>
                </a:lnTo>
                <a:lnTo>
                  <a:pt x="1125220" y="1065529"/>
                </a:lnTo>
                <a:lnTo>
                  <a:pt x="1161368" y="1021709"/>
                </a:lnTo>
                <a:lnTo>
                  <a:pt x="1193118" y="978244"/>
                </a:lnTo>
                <a:lnTo>
                  <a:pt x="1221358" y="934868"/>
                </a:lnTo>
                <a:lnTo>
                  <a:pt x="1246977" y="891314"/>
                </a:lnTo>
                <a:lnTo>
                  <a:pt x="1270862" y="847315"/>
                </a:lnTo>
                <a:lnTo>
                  <a:pt x="1293904" y="802606"/>
                </a:lnTo>
                <a:lnTo>
                  <a:pt x="1316989" y="756919"/>
                </a:lnTo>
                <a:lnTo>
                  <a:pt x="1340401" y="708874"/>
                </a:lnTo>
                <a:lnTo>
                  <a:pt x="1362769" y="658230"/>
                </a:lnTo>
                <a:lnTo>
                  <a:pt x="1384137" y="606430"/>
                </a:lnTo>
                <a:lnTo>
                  <a:pt x="1404549" y="554919"/>
                </a:lnTo>
                <a:lnTo>
                  <a:pt x="1424051" y="505141"/>
                </a:lnTo>
                <a:lnTo>
                  <a:pt x="1442686" y="458540"/>
                </a:lnTo>
                <a:lnTo>
                  <a:pt x="1460500" y="416559"/>
                </a:lnTo>
                <a:lnTo>
                  <a:pt x="1487150" y="354587"/>
                </a:lnTo>
                <a:lnTo>
                  <a:pt x="1508918" y="301783"/>
                </a:lnTo>
                <a:lnTo>
                  <a:pt x="1529972" y="254932"/>
                </a:lnTo>
                <a:lnTo>
                  <a:pt x="1554479" y="210819"/>
                </a:lnTo>
                <a:lnTo>
                  <a:pt x="1582499" y="167243"/>
                </a:lnTo>
                <a:lnTo>
                  <a:pt x="1611947" y="126999"/>
                </a:lnTo>
                <a:lnTo>
                  <a:pt x="1643776" y="91519"/>
                </a:lnTo>
                <a:lnTo>
                  <a:pt x="1678939" y="62229"/>
                </a:lnTo>
                <a:lnTo>
                  <a:pt x="1720532" y="37683"/>
                </a:lnTo>
                <a:lnTo>
                  <a:pt x="1766887" y="18256"/>
                </a:lnTo>
                <a:lnTo>
                  <a:pt x="1814671" y="5258"/>
                </a:lnTo>
                <a:lnTo>
                  <a:pt x="1860550" y="0"/>
                </a:lnTo>
                <a:lnTo>
                  <a:pt x="1904107" y="3353"/>
                </a:lnTo>
                <a:lnTo>
                  <a:pt x="1948021" y="14446"/>
                </a:lnTo>
                <a:lnTo>
                  <a:pt x="1990744" y="31968"/>
                </a:lnTo>
                <a:lnTo>
                  <a:pt x="2030729" y="54609"/>
                </a:lnTo>
                <a:lnTo>
                  <a:pt x="2065992" y="79355"/>
                </a:lnTo>
                <a:lnTo>
                  <a:pt x="2098516" y="108743"/>
                </a:lnTo>
                <a:lnTo>
                  <a:pt x="2129849" y="146942"/>
                </a:lnTo>
                <a:lnTo>
                  <a:pt x="2161540" y="198119"/>
                </a:lnTo>
                <a:lnTo>
                  <a:pt x="2181052" y="237423"/>
                </a:lnTo>
                <a:lnTo>
                  <a:pt x="2201165" y="284724"/>
                </a:lnTo>
                <a:lnTo>
                  <a:pt x="2221389" y="336979"/>
                </a:lnTo>
                <a:lnTo>
                  <a:pt x="2241235" y="391145"/>
                </a:lnTo>
                <a:lnTo>
                  <a:pt x="2260214" y="444177"/>
                </a:lnTo>
                <a:lnTo>
                  <a:pt x="2277839" y="493033"/>
                </a:lnTo>
                <a:lnTo>
                  <a:pt x="2293620" y="534669"/>
                </a:lnTo>
                <a:lnTo>
                  <a:pt x="2314455" y="587117"/>
                </a:lnTo>
                <a:lnTo>
                  <a:pt x="2329815" y="625633"/>
                </a:lnTo>
                <a:lnTo>
                  <a:pt x="2346126" y="663436"/>
                </a:lnTo>
                <a:lnTo>
                  <a:pt x="2369820" y="713739"/>
                </a:lnTo>
                <a:lnTo>
                  <a:pt x="2387618" y="751229"/>
                </a:lnTo>
                <a:lnTo>
                  <a:pt x="2408016" y="793916"/>
                </a:lnTo>
                <a:lnTo>
                  <a:pt x="2430502" y="840003"/>
                </a:lnTo>
                <a:lnTo>
                  <a:pt x="2454565" y="887689"/>
                </a:lnTo>
                <a:lnTo>
                  <a:pt x="2479695" y="935175"/>
                </a:lnTo>
                <a:lnTo>
                  <a:pt x="2505380" y="980662"/>
                </a:lnTo>
                <a:lnTo>
                  <a:pt x="2531110" y="1022349"/>
                </a:lnTo>
                <a:lnTo>
                  <a:pt x="2561778" y="1067011"/>
                </a:lnTo>
                <a:lnTo>
                  <a:pt x="2593151" y="1109556"/>
                </a:lnTo>
                <a:lnTo>
                  <a:pt x="2625725" y="1149984"/>
                </a:lnTo>
                <a:lnTo>
                  <a:pt x="2659991" y="1188296"/>
                </a:lnTo>
                <a:lnTo>
                  <a:pt x="2696445" y="1224491"/>
                </a:lnTo>
                <a:lnTo>
                  <a:pt x="2735579" y="1258569"/>
                </a:lnTo>
                <a:lnTo>
                  <a:pt x="2778054" y="1291154"/>
                </a:lnTo>
                <a:lnTo>
                  <a:pt x="2824338" y="1321552"/>
                </a:lnTo>
                <a:lnTo>
                  <a:pt x="2872740" y="1349692"/>
                </a:lnTo>
                <a:lnTo>
                  <a:pt x="2921564" y="1375504"/>
                </a:lnTo>
                <a:lnTo>
                  <a:pt x="2969118" y="1398916"/>
                </a:lnTo>
                <a:lnTo>
                  <a:pt x="3013710" y="1419859"/>
                </a:lnTo>
                <a:lnTo>
                  <a:pt x="3059226" y="1441216"/>
                </a:lnTo>
                <a:lnTo>
                  <a:pt x="3097428" y="1457817"/>
                </a:lnTo>
                <a:lnTo>
                  <a:pt x="3136239" y="1471615"/>
                </a:lnTo>
                <a:lnTo>
                  <a:pt x="3183585" y="1484558"/>
                </a:lnTo>
                <a:lnTo>
                  <a:pt x="3247390" y="1498599"/>
                </a:lnTo>
                <a:lnTo>
                  <a:pt x="3289536" y="1505971"/>
                </a:lnTo>
                <a:lnTo>
                  <a:pt x="3339195" y="1513525"/>
                </a:lnTo>
                <a:lnTo>
                  <a:pt x="3394356" y="1521139"/>
                </a:lnTo>
                <a:lnTo>
                  <a:pt x="3453008" y="1528693"/>
                </a:lnTo>
                <a:lnTo>
                  <a:pt x="3513137" y="1536064"/>
                </a:lnTo>
                <a:lnTo>
                  <a:pt x="3572733" y="1543131"/>
                </a:lnTo>
                <a:lnTo>
                  <a:pt x="3629784" y="1549770"/>
                </a:lnTo>
                <a:lnTo>
                  <a:pt x="3682278" y="1555861"/>
                </a:lnTo>
                <a:lnTo>
                  <a:pt x="3728204" y="1561282"/>
                </a:lnTo>
                <a:lnTo>
                  <a:pt x="3765550" y="1565909"/>
                </a:lnTo>
              </a:path>
            </a:pathLst>
          </a:custGeom>
          <a:ln w="283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676400" y="5419090"/>
            <a:ext cx="128269" cy="1282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511800" y="5419090"/>
            <a:ext cx="127000" cy="1282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779270" y="5483225"/>
            <a:ext cx="3757929" cy="0"/>
          </a:xfrm>
          <a:custGeom>
            <a:avLst/>
            <a:gdLst/>
            <a:ahLst/>
            <a:cxnLst/>
            <a:rect l="l" t="t" r="r" b="b"/>
            <a:pathLst>
              <a:path w="3757929">
                <a:moveTo>
                  <a:pt x="0" y="0"/>
                </a:moveTo>
                <a:lnTo>
                  <a:pt x="3757929" y="0"/>
                </a:lnTo>
              </a:path>
            </a:pathLst>
          </a:custGeom>
          <a:ln w="292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657600" y="3901440"/>
            <a:ext cx="0" cy="114300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2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657600" y="4102100"/>
            <a:ext cx="0" cy="114300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2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3657600" y="4301490"/>
            <a:ext cx="0" cy="114300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2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657600" y="4500879"/>
            <a:ext cx="0" cy="114300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2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657600" y="4701540"/>
            <a:ext cx="0" cy="114300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2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657600" y="4900929"/>
            <a:ext cx="0" cy="114300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2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3657600" y="5100320"/>
            <a:ext cx="0" cy="114300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4299"/>
                </a:lnTo>
              </a:path>
            </a:pathLst>
          </a:custGeom>
          <a:ln w="2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3657600" y="5300979"/>
            <a:ext cx="0" cy="114300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2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 txBox="1"/>
          <p:nvPr/>
        </p:nvSpPr>
        <p:spPr>
          <a:xfrm>
            <a:off x="5679440" y="5307782"/>
            <a:ext cx="10477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i="1" spc="160" dirty="0">
                <a:latin typeface="Times New Roman"/>
                <a:cs typeface="Times New Roman"/>
              </a:rPr>
              <a:t>t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2468879" y="5656579"/>
            <a:ext cx="15849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204" dirty="0">
                <a:latin typeface="Times New Roman"/>
                <a:cs typeface="Times New Roman"/>
              </a:rPr>
              <a:t>Standard</a:t>
            </a:r>
            <a:r>
              <a:rPr sz="2700" spc="307" baseline="30864" dirty="0">
                <a:latin typeface="Times New Roman"/>
                <a:cs typeface="Times New Roman"/>
              </a:rPr>
              <a:t>0  </a:t>
            </a:r>
            <a:r>
              <a:rPr sz="2000" spc="160" dirty="0">
                <a:latin typeface="Times New Roman"/>
                <a:cs typeface="Times New Roman"/>
              </a:rPr>
              <a:t>normal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curve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4953000" y="3886200"/>
            <a:ext cx="3886200" cy="1008380"/>
          </a:xfrm>
          <a:custGeom>
            <a:avLst/>
            <a:gdLst/>
            <a:ahLst/>
            <a:cxnLst/>
            <a:rect l="l" t="t" r="r" b="b"/>
            <a:pathLst>
              <a:path w="3886200" h="1008379">
                <a:moveTo>
                  <a:pt x="1941829" y="1008380"/>
                </a:moveTo>
                <a:lnTo>
                  <a:pt x="0" y="1008380"/>
                </a:lnTo>
                <a:lnTo>
                  <a:pt x="0" y="0"/>
                </a:lnTo>
                <a:lnTo>
                  <a:pt x="3886200" y="0"/>
                </a:lnTo>
                <a:lnTo>
                  <a:pt x="3886200" y="1008380"/>
                </a:lnTo>
                <a:lnTo>
                  <a:pt x="1941829" y="100838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 txBox="1"/>
          <p:nvPr/>
        </p:nvSpPr>
        <p:spPr>
          <a:xfrm>
            <a:off x="5029200" y="3911530"/>
            <a:ext cx="3594100" cy="9493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0"/>
              </a:spcBef>
            </a:pPr>
            <a:r>
              <a:rPr sz="2000" spc="145" dirty="0">
                <a:latin typeface="Times New Roman"/>
                <a:cs typeface="Times New Roman"/>
              </a:rPr>
              <a:t>The tails </a:t>
            </a:r>
            <a:r>
              <a:rPr sz="2000" spc="150" dirty="0">
                <a:latin typeface="Times New Roman"/>
                <a:cs typeface="Times New Roman"/>
              </a:rPr>
              <a:t>in </a:t>
            </a:r>
            <a:r>
              <a:rPr sz="2000" spc="180" dirty="0">
                <a:latin typeface="Times New Roman"/>
                <a:cs typeface="Times New Roman"/>
              </a:rPr>
              <a:t>the </a:t>
            </a:r>
            <a:r>
              <a:rPr sz="2050" i="1" spc="140" dirty="0">
                <a:latin typeface="Times New Roman"/>
                <a:cs typeface="Times New Roman"/>
              </a:rPr>
              <a:t>t</a:t>
            </a:r>
            <a:r>
              <a:rPr sz="2000" spc="140" dirty="0">
                <a:latin typeface="Times New Roman"/>
                <a:cs typeface="Times New Roman"/>
              </a:rPr>
              <a:t>-distribution  </a:t>
            </a:r>
            <a:r>
              <a:rPr sz="2000" spc="180" dirty="0">
                <a:latin typeface="Times New Roman"/>
                <a:cs typeface="Times New Roman"/>
              </a:rPr>
              <a:t>are </a:t>
            </a:r>
            <a:r>
              <a:rPr sz="2000" spc="90" dirty="0">
                <a:latin typeface="Times New Roman"/>
                <a:cs typeface="Times New Roman"/>
              </a:rPr>
              <a:t>“thicker” </a:t>
            </a:r>
            <a:r>
              <a:rPr sz="2000" spc="220" dirty="0">
                <a:latin typeface="Times New Roman"/>
                <a:cs typeface="Times New Roman"/>
              </a:rPr>
              <a:t>than</a:t>
            </a:r>
            <a:r>
              <a:rPr sz="2000" spc="-315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those </a:t>
            </a:r>
            <a:r>
              <a:rPr sz="2000" spc="145" dirty="0">
                <a:latin typeface="Times New Roman"/>
                <a:cs typeface="Times New Roman"/>
              </a:rPr>
              <a:t>in </a:t>
            </a:r>
            <a:r>
              <a:rPr sz="2000" spc="185" dirty="0">
                <a:latin typeface="Times New Roman"/>
                <a:cs typeface="Times New Roman"/>
              </a:rPr>
              <a:t>the  </a:t>
            </a:r>
            <a:r>
              <a:rPr sz="2000" spc="190" dirty="0">
                <a:latin typeface="Times New Roman"/>
                <a:cs typeface="Times New Roman"/>
              </a:rPr>
              <a:t>standard </a:t>
            </a:r>
            <a:r>
              <a:rPr sz="2000" spc="160" dirty="0">
                <a:latin typeface="Times New Roman"/>
                <a:cs typeface="Times New Roman"/>
              </a:rPr>
              <a:t>normal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140" dirty="0">
                <a:latin typeface="Times New Roman"/>
                <a:cs typeface="Times New Roman"/>
              </a:rPr>
              <a:t>distribution.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1828800" y="4038600"/>
            <a:ext cx="3657600" cy="1244600"/>
          </a:xfrm>
          <a:custGeom>
            <a:avLst/>
            <a:gdLst/>
            <a:ahLst/>
            <a:cxnLst/>
            <a:rect l="l" t="t" r="r" b="b"/>
            <a:pathLst>
              <a:path w="3657600" h="1244600">
                <a:moveTo>
                  <a:pt x="0" y="1244600"/>
                </a:moveTo>
                <a:lnTo>
                  <a:pt x="30829" y="1241159"/>
                </a:lnTo>
                <a:lnTo>
                  <a:pt x="72092" y="1236602"/>
                </a:lnTo>
                <a:lnTo>
                  <a:pt x="121242" y="1231004"/>
                </a:lnTo>
                <a:lnTo>
                  <a:pt x="175736" y="1224438"/>
                </a:lnTo>
                <a:lnTo>
                  <a:pt x="233027" y="1216979"/>
                </a:lnTo>
                <a:lnTo>
                  <a:pt x="290572" y="1208702"/>
                </a:lnTo>
                <a:lnTo>
                  <a:pt x="345824" y="1199681"/>
                </a:lnTo>
                <a:lnTo>
                  <a:pt x="396239" y="1189989"/>
                </a:lnTo>
                <a:lnTo>
                  <a:pt x="450127" y="1179152"/>
                </a:lnTo>
                <a:lnTo>
                  <a:pt x="502949" y="1167981"/>
                </a:lnTo>
                <a:lnTo>
                  <a:pt x="554727" y="1155833"/>
                </a:lnTo>
                <a:lnTo>
                  <a:pt x="605482" y="1142063"/>
                </a:lnTo>
                <a:lnTo>
                  <a:pt x="655238" y="1126027"/>
                </a:lnTo>
                <a:lnTo>
                  <a:pt x="704016" y="1107080"/>
                </a:lnTo>
                <a:lnTo>
                  <a:pt x="751839" y="1084580"/>
                </a:lnTo>
                <a:lnTo>
                  <a:pt x="796051" y="1061030"/>
                </a:lnTo>
                <a:lnTo>
                  <a:pt x="841454" y="1033819"/>
                </a:lnTo>
                <a:lnTo>
                  <a:pt x="887214" y="1003810"/>
                </a:lnTo>
                <a:lnTo>
                  <a:pt x="932497" y="971867"/>
                </a:lnTo>
                <a:lnTo>
                  <a:pt x="976471" y="938852"/>
                </a:lnTo>
                <a:lnTo>
                  <a:pt x="1018301" y="905629"/>
                </a:lnTo>
                <a:lnTo>
                  <a:pt x="1057155" y="873060"/>
                </a:lnTo>
                <a:lnTo>
                  <a:pt x="1092200" y="842010"/>
                </a:lnTo>
                <a:lnTo>
                  <a:pt x="1132751" y="801634"/>
                </a:lnTo>
                <a:lnTo>
                  <a:pt x="1167694" y="761576"/>
                </a:lnTo>
                <a:lnTo>
                  <a:pt x="1198403" y="721518"/>
                </a:lnTo>
                <a:lnTo>
                  <a:pt x="1226255" y="681143"/>
                </a:lnTo>
                <a:lnTo>
                  <a:pt x="1252625" y="640132"/>
                </a:lnTo>
                <a:lnTo>
                  <a:pt x="1278889" y="598169"/>
                </a:lnTo>
                <a:lnTo>
                  <a:pt x="1305465" y="553802"/>
                </a:lnTo>
                <a:lnTo>
                  <a:pt x="1330630" y="506965"/>
                </a:lnTo>
                <a:lnTo>
                  <a:pt x="1354455" y="459422"/>
                </a:lnTo>
                <a:lnTo>
                  <a:pt x="1377009" y="412938"/>
                </a:lnTo>
                <a:lnTo>
                  <a:pt x="1398364" y="369276"/>
                </a:lnTo>
                <a:lnTo>
                  <a:pt x="1418589" y="330200"/>
                </a:lnTo>
                <a:lnTo>
                  <a:pt x="1444486" y="280669"/>
                </a:lnTo>
                <a:lnTo>
                  <a:pt x="1465738" y="238759"/>
                </a:lnTo>
                <a:lnTo>
                  <a:pt x="1486277" y="201612"/>
                </a:lnTo>
                <a:lnTo>
                  <a:pt x="1510029" y="166369"/>
                </a:lnTo>
                <a:lnTo>
                  <a:pt x="1537096" y="132754"/>
                </a:lnTo>
                <a:lnTo>
                  <a:pt x="1565592" y="101282"/>
                </a:lnTo>
                <a:lnTo>
                  <a:pt x="1596469" y="73144"/>
                </a:lnTo>
                <a:lnTo>
                  <a:pt x="1630679" y="49530"/>
                </a:lnTo>
                <a:lnTo>
                  <a:pt x="1671121" y="30182"/>
                </a:lnTo>
                <a:lnTo>
                  <a:pt x="1716087" y="14763"/>
                </a:lnTo>
                <a:lnTo>
                  <a:pt x="1762482" y="4345"/>
                </a:lnTo>
                <a:lnTo>
                  <a:pt x="1807210" y="0"/>
                </a:lnTo>
                <a:lnTo>
                  <a:pt x="1849616" y="3175"/>
                </a:lnTo>
                <a:lnTo>
                  <a:pt x="1892141" y="12064"/>
                </a:lnTo>
                <a:lnTo>
                  <a:pt x="1933475" y="25717"/>
                </a:lnTo>
                <a:lnTo>
                  <a:pt x="1972310" y="43180"/>
                </a:lnTo>
                <a:lnTo>
                  <a:pt x="2006619" y="63539"/>
                </a:lnTo>
                <a:lnTo>
                  <a:pt x="2038191" y="86995"/>
                </a:lnTo>
                <a:lnTo>
                  <a:pt x="2068572" y="117117"/>
                </a:lnTo>
                <a:lnTo>
                  <a:pt x="2099310" y="157480"/>
                </a:lnTo>
                <a:lnTo>
                  <a:pt x="2121511" y="194427"/>
                </a:lnTo>
                <a:lnTo>
                  <a:pt x="2144418" y="239277"/>
                </a:lnTo>
                <a:lnTo>
                  <a:pt x="2167254" y="288290"/>
                </a:lnTo>
                <a:lnTo>
                  <a:pt x="2189244" y="337725"/>
                </a:lnTo>
                <a:lnTo>
                  <a:pt x="2209611" y="383845"/>
                </a:lnTo>
                <a:lnTo>
                  <a:pt x="2227579" y="422910"/>
                </a:lnTo>
                <a:lnTo>
                  <a:pt x="2247661" y="464403"/>
                </a:lnTo>
                <a:lnTo>
                  <a:pt x="2278300" y="524529"/>
                </a:lnTo>
                <a:lnTo>
                  <a:pt x="2301240" y="563880"/>
                </a:lnTo>
                <a:lnTo>
                  <a:pt x="2322077" y="599404"/>
                </a:lnTo>
                <a:lnTo>
                  <a:pt x="2346019" y="639797"/>
                </a:lnTo>
                <a:lnTo>
                  <a:pt x="2372360" y="682942"/>
                </a:lnTo>
                <a:lnTo>
                  <a:pt x="2400394" y="726722"/>
                </a:lnTo>
                <a:lnTo>
                  <a:pt x="2429415" y="769020"/>
                </a:lnTo>
                <a:lnTo>
                  <a:pt x="2458720" y="807719"/>
                </a:lnTo>
                <a:lnTo>
                  <a:pt x="2494198" y="849447"/>
                </a:lnTo>
                <a:lnTo>
                  <a:pt x="2531018" y="889162"/>
                </a:lnTo>
                <a:lnTo>
                  <a:pt x="2569911" y="926683"/>
                </a:lnTo>
                <a:lnTo>
                  <a:pt x="2611607" y="961826"/>
                </a:lnTo>
                <a:lnTo>
                  <a:pt x="2656840" y="994410"/>
                </a:lnTo>
                <a:lnTo>
                  <a:pt x="2698044" y="1019692"/>
                </a:lnTo>
                <a:lnTo>
                  <a:pt x="2743058" y="1043422"/>
                </a:lnTo>
                <a:lnTo>
                  <a:pt x="2790190" y="1065530"/>
                </a:lnTo>
                <a:lnTo>
                  <a:pt x="2837744" y="1085944"/>
                </a:lnTo>
                <a:lnTo>
                  <a:pt x="2884028" y="1104594"/>
                </a:lnTo>
                <a:lnTo>
                  <a:pt x="2927350" y="1121410"/>
                </a:lnTo>
                <a:lnTo>
                  <a:pt x="2971474" y="1138123"/>
                </a:lnTo>
                <a:lnTo>
                  <a:pt x="3008467" y="1151178"/>
                </a:lnTo>
                <a:lnTo>
                  <a:pt x="3046130" y="1162100"/>
                </a:lnTo>
                <a:lnTo>
                  <a:pt x="3092267" y="1172413"/>
                </a:lnTo>
                <a:lnTo>
                  <a:pt x="3154679" y="1183639"/>
                </a:lnTo>
                <a:lnTo>
                  <a:pt x="3195576" y="1189454"/>
                </a:lnTo>
                <a:lnTo>
                  <a:pt x="3243803" y="1195405"/>
                </a:lnTo>
                <a:lnTo>
                  <a:pt x="3297394" y="1201402"/>
                </a:lnTo>
                <a:lnTo>
                  <a:pt x="3354384" y="1207353"/>
                </a:lnTo>
                <a:lnTo>
                  <a:pt x="3412807" y="1213167"/>
                </a:lnTo>
                <a:lnTo>
                  <a:pt x="3470696" y="1218752"/>
                </a:lnTo>
                <a:lnTo>
                  <a:pt x="3526086" y="1224018"/>
                </a:lnTo>
                <a:lnTo>
                  <a:pt x="3577010" y="1228872"/>
                </a:lnTo>
                <a:lnTo>
                  <a:pt x="3621504" y="1233223"/>
                </a:lnTo>
                <a:lnTo>
                  <a:pt x="3657600" y="1236980"/>
                </a:lnTo>
              </a:path>
            </a:pathLst>
          </a:custGeom>
          <a:ln w="28393">
            <a:solidFill>
              <a:srgbClr val="E0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 txBox="1"/>
          <p:nvPr/>
        </p:nvSpPr>
        <p:spPr>
          <a:xfrm>
            <a:off x="914400" y="4679950"/>
            <a:ext cx="989965" cy="79248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720"/>
              </a:spcBef>
            </a:pPr>
            <a:r>
              <a:rPr sz="2000" spc="60" dirty="0">
                <a:solidFill>
                  <a:srgbClr val="FAE035"/>
                </a:solidFill>
                <a:latin typeface="Times New Roman"/>
                <a:cs typeface="Times New Roman"/>
              </a:rPr>
              <a:t>d.f. </a:t>
            </a:r>
            <a:r>
              <a:rPr sz="2000" spc="80" dirty="0">
                <a:solidFill>
                  <a:srgbClr val="FAE035"/>
                </a:solidFill>
                <a:latin typeface="Times New Roman"/>
                <a:cs typeface="Times New Roman"/>
              </a:rPr>
              <a:t>=</a:t>
            </a:r>
            <a:r>
              <a:rPr sz="2000" spc="-45" dirty="0">
                <a:solidFill>
                  <a:srgbClr val="FAE035"/>
                </a:solidFill>
                <a:latin typeface="Times New Roman"/>
                <a:cs typeface="Times New Roman"/>
              </a:rPr>
              <a:t> </a:t>
            </a:r>
            <a:r>
              <a:rPr sz="2000" spc="110" dirty="0">
                <a:solidFill>
                  <a:srgbClr val="FAE035"/>
                </a:solidFill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000" spc="60" dirty="0">
                <a:solidFill>
                  <a:srgbClr val="E01420"/>
                </a:solidFill>
                <a:latin typeface="Times New Roman"/>
                <a:cs typeface="Times New Roman"/>
              </a:rPr>
              <a:t>d.f. </a:t>
            </a:r>
            <a:r>
              <a:rPr sz="2000" spc="80" dirty="0">
                <a:solidFill>
                  <a:srgbClr val="E01420"/>
                </a:solidFill>
                <a:latin typeface="Times New Roman"/>
                <a:cs typeface="Times New Roman"/>
              </a:rPr>
              <a:t>=</a:t>
            </a:r>
            <a:r>
              <a:rPr sz="2000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000" spc="110" dirty="0">
                <a:solidFill>
                  <a:srgbClr val="E01420"/>
                </a:solidFill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1752600" y="4207509"/>
            <a:ext cx="3841750" cy="897890"/>
          </a:xfrm>
          <a:custGeom>
            <a:avLst/>
            <a:gdLst/>
            <a:ahLst/>
            <a:cxnLst/>
            <a:rect l="l" t="t" r="r" b="b"/>
            <a:pathLst>
              <a:path w="3841750" h="897889">
                <a:moveTo>
                  <a:pt x="0" y="897889"/>
                </a:moveTo>
                <a:lnTo>
                  <a:pt x="75445" y="892274"/>
                </a:lnTo>
                <a:lnTo>
                  <a:pt x="127114" y="888223"/>
                </a:lnTo>
                <a:lnTo>
                  <a:pt x="184467" y="883443"/>
                </a:lnTo>
                <a:lnTo>
                  <a:pt x="244797" y="878009"/>
                </a:lnTo>
                <a:lnTo>
                  <a:pt x="305395" y="871993"/>
                </a:lnTo>
                <a:lnTo>
                  <a:pt x="363552" y="865472"/>
                </a:lnTo>
                <a:lnTo>
                  <a:pt x="416560" y="858519"/>
                </a:lnTo>
                <a:lnTo>
                  <a:pt x="466149" y="851859"/>
                </a:lnTo>
                <a:lnTo>
                  <a:pt x="514905" y="845006"/>
                </a:lnTo>
                <a:lnTo>
                  <a:pt x="562828" y="837646"/>
                </a:lnTo>
                <a:lnTo>
                  <a:pt x="609917" y="829468"/>
                </a:lnTo>
                <a:lnTo>
                  <a:pt x="656173" y="820159"/>
                </a:lnTo>
                <a:lnTo>
                  <a:pt x="701595" y="809406"/>
                </a:lnTo>
                <a:lnTo>
                  <a:pt x="746184" y="796897"/>
                </a:lnTo>
                <a:lnTo>
                  <a:pt x="789939" y="782319"/>
                </a:lnTo>
                <a:lnTo>
                  <a:pt x="836530" y="765517"/>
                </a:lnTo>
                <a:lnTo>
                  <a:pt x="884297" y="746005"/>
                </a:lnTo>
                <a:lnTo>
                  <a:pt x="932390" y="724410"/>
                </a:lnTo>
                <a:lnTo>
                  <a:pt x="979963" y="701357"/>
                </a:lnTo>
                <a:lnTo>
                  <a:pt x="1026167" y="677470"/>
                </a:lnTo>
                <a:lnTo>
                  <a:pt x="1070153" y="653375"/>
                </a:lnTo>
                <a:lnTo>
                  <a:pt x="1111073" y="629696"/>
                </a:lnTo>
                <a:lnTo>
                  <a:pt x="1148080" y="607059"/>
                </a:lnTo>
                <a:lnTo>
                  <a:pt x="1198168" y="572251"/>
                </a:lnTo>
                <a:lnTo>
                  <a:pt x="1240332" y="537687"/>
                </a:lnTo>
                <a:lnTo>
                  <a:pt x="1277010" y="503001"/>
                </a:lnTo>
                <a:lnTo>
                  <a:pt x="1310639" y="467827"/>
                </a:lnTo>
                <a:lnTo>
                  <a:pt x="1343660" y="431800"/>
                </a:lnTo>
                <a:lnTo>
                  <a:pt x="1376893" y="392694"/>
                </a:lnTo>
                <a:lnTo>
                  <a:pt x="1408054" y="351515"/>
                </a:lnTo>
                <a:lnTo>
                  <a:pt x="1437203" y="310459"/>
                </a:lnTo>
                <a:lnTo>
                  <a:pt x="1464401" y="271719"/>
                </a:lnTo>
                <a:lnTo>
                  <a:pt x="1489710" y="237489"/>
                </a:lnTo>
                <a:lnTo>
                  <a:pt x="1516757" y="201910"/>
                </a:lnTo>
                <a:lnTo>
                  <a:pt x="1539398" y="171926"/>
                </a:lnTo>
                <a:lnTo>
                  <a:pt x="1561326" y="145514"/>
                </a:lnTo>
                <a:lnTo>
                  <a:pt x="1614289" y="95746"/>
                </a:lnTo>
                <a:lnTo>
                  <a:pt x="1676598" y="52605"/>
                </a:lnTo>
                <a:lnTo>
                  <a:pt x="1713229" y="35559"/>
                </a:lnTo>
                <a:lnTo>
                  <a:pt x="1755219" y="21609"/>
                </a:lnTo>
                <a:lnTo>
                  <a:pt x="1802447" y="10636"/>
                </a:lnTo>
                <a:lnTo>
                  <a:pt x="1851104" y="3234"/>
                </a:lnTo>
                <a:lnTo>
                  <a:pt x="1897379" y="0"/>
                </a:lnTo>
                <a:lnTo>
                  <a:pt x="1942425" y="2282"/>
                </a:lnTo>
                <a:lnTo>
                  <a:pt x="1987232" y="8731"/>
                </a:lnTo>
                <a:lnTo>
                  <a:pt x="2030610" y="18752"/>
                </a:lnTo>
                <a:lnTo>
                  <a:pt x="2071370" y="31750"/>
                </a:lnTo>
                <a:lnTo>
                  <a:pt x="2107406" y="45700"/>
                </a:lnTo>
                <a:lnTo>
                  <a:pt x="2172811" y="84077"/>
                </a:lnTo>
                <a:lnTo>
                  <a:pt x="2205990" y="113029"/>
                </a:lnTo>
                <a:lnTo>
                  <a:pt x="2233645" y="145775"/>
                </a:lnTo>
                <a:lnTo>
                  <a:pt x="2262337" y="186019"/>
                </a:lnTo>
                <a:lnTo>
                  <a:pt x="2290663" y="229067"/>
                </a:lnTo>
                <a:lnTo>
                  <a:pt x="2317221" y="270225"/>
                </a:lnTo>
                <a:lnTo>
                  <a:pt x="2340610" y="304800"/>
                </a:lnTo>
                <a:lnTo>
                  <a:pt x="2376805" y="356552"/>
                </a:lnTo>
                <a:lnTo>
                  <a:pt x="2416810" y="406400"/>
                </a:lnTo>
                <a:lnTo>
                  <a:pt x="2443734" y="437316"/>
                </a:lnTo>
                <a:lnTo>
                  <a:pt x="2474925" y="473293"/>
                </a:lnTo>
                <a:lnTo>
                  <a:pt x="2509164" y="511464"/>
                </a:lnTo>
                <a:lnTo>
                  <a:pt x="2545232" y="548965"/>
                </a:lnTo>
                <a:lnTo>
                  <a:pt x="2581910" y="582929"/>
                </a:lnTo>
                <a:lnTo>
                  <a:pt x="2619542" y="613267"/>
                </a:lnTo>
                <a:lnTo>
                  <a:pt x="2658333" y="641837"/>
                </a:lnTo>
                <a:lnTo>
                  <a:pt x="2699136" y="668700"/>
                </a:lnTo>
                <a:lnTo>
                  <a:pt x="2742803" y="693917"/>
                </a:lnTo>
                <a:lnTo>
                  <a:pt x="2790190" y="717550"/>
                </a:lnTo>
                <a:lnTo>
                  <a:pt x="2833928" y="735964"/>
                </a:lnTo>
                <a:lnTo>
                  <a:pt x="2881441" y="753109"/>
                </a:lnTo>
                <a:lnTo>
                  <a:pt x="2931001" y="768984"/>
                </a:lnTo>
                <a:lnTo>
                  <a:pt x="2980878" y="783589"/>
                </a:lnTo>
                <a:lnTo>
                  <a:pt x="3029343" y="796925"/>
                </a:lnTo>
                <a:lnTo>
                  <a:pt x="3074670" y="808989"/>
                </a:lnTo>
                <a:lnTo>
                  <a:pt x="3120837" y="821049"/>
                </a:lnTo>
                <a:lnTo>
                  <a:pt x="3159627" y="830488"/>
                </a:lnTo>
                <a:lnTo>
                  <a:pt x="3199211" y="838342"/>
                </a:lnTo>
                <a:lnTo>
                  <a:pt x="3247755" y="845647"/>
                </a:lnTo>
                <a:lnTo>
                  <a:pt x="3313429" y="853439"/>
                </a:lnTo>
                <a:lnTo>
                  <a:pt x="3356409" y="857697"/>
                </a:lnTo>
                <a:lnTo>
                  <a:pt x="3407023" y="862045"/>
                </a:lnTo>
                <a:lnTo>
                  <a:pt x="3463231" y="866424"/>
                </a:lnTo>
                <a:lnTo>
                  <a:pt x="3522990" y="870772"/>
                </a:lnTo>
                <a:lnTo>
                  <a:pt x="3584257" y="875029"/>
                </a:lnTo>
                <a:lnTo>
                  <a:pt x="3644991" y="879134"/>
                </a:lnTo>
                <a:lnTo>
                  <a:pt x="3703149" y="883025"/>
                </a:lnTo>
                <a:lnTo>
                  <a:pt x="3756690" y="886642"/>
                </a:lnTo>
                <a:lnTo>
                  <a:pt x="3803571" y="889924"/>
                </a:lnTo>
                <a:lnTo>
                  <a:pt x="3841750" y="892809"/>
                </a:lnTo>
              </a:path>
            </a:pathLst>
          </a:custGeom>
          <a:ln w="28393">
            <a:solidFill>
              <a:srgbClr val="FAE0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6229350"/>
            <a:ext cx="9144000" cy="95250"/>
          </a:xfrm>
          <a:custGeom>
            <a:avLst/>
            <a:gdLst/>
            <a:ahLst/>
            <a:cxnLst/>
            <a:rect l="l" t="t" r="r" b="b"/>
            <a:pathLst>
              <a:path w="9144000" h="95250">
                <a:moveTo>
                  <a:pt x="9144000" y="0"/>
                </a:moveTo>
                <a:lnTo>
                  <a:pt x="0" y="0"/>
                </a:lnTo>
                <a:lnTo>
                  <a:pt x="0" y="95250"/>
                </a:lnTo>
                <a:lnTo>
                  <a:pt x="9144000" y="952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9D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3233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3252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3290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32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3328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3366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7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340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3442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6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347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125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350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02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3544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3582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F24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362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365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E23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3696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3734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D22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3773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D21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381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0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3842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3874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1F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3912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3950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B1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3988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A1E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4027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A1D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406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4103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C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4141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C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417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81B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4204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4242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4553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0738">
            <a:solidFill>
              <a:srgbClr val="161A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299261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999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202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206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32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210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328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213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2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2171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227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2203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227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241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6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31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126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35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38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025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24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02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2457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2495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2533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4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2571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F23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2603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263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F23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2673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3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271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2749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E22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278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2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282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28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D21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288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D2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2927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2965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3003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C20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3041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1F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30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310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B1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3143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3181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A1E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3257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A1D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3295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A1D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333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336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91D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339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C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3435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7305" y="6902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81C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3511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81B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354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3581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71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365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3727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3797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3829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8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386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518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390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3943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517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398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4019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4089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416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412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316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4197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5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423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5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427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4305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214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433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437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4413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113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4451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3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51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012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64820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E0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6487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E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64947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C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6501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4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6508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4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6516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5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6523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3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6530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1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6537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E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65449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A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655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8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65665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51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65735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31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65811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1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6588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F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6595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C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66027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A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66103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6173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6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624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3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6319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110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638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F10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6459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D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6535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A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660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8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675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6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675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3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682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6890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F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6696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D0E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6703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A0E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67106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8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6718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67252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4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6732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1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67398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F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67475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D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6754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B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67614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80C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6769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60C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67760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4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67830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2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67906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F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6797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D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68046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B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68122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68192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6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6826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40A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68338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20A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684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0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D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6855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477519"/>
            <a:ext cx="9144000" cy="2540"/>
          </a:xfrm>
          <a:custGeom>
            <a:avLst/>
            <a:gdLst/>
            <a:ahLst/>
            <a:cxnLst/>
            <a:rect l="l" t="t" r="r" b="b"/>
            <a:pathLst>
              <a:path w="9144000" h="2540">
                <a:moveTo>
                  <a:pt x="0" y="0"/>
                </a:moveTo>
                <a:lnTo>
                  <a:pt x="9144000" y="2539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0" y="6443979"/>
            <a:ext cx="9144000" cy="134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0" y="64516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10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0" y="6193851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0" y="2057400"/>
            <a:ext cx="9144000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9670">
              <a:lnSpc>
                <a:spcPct val="100000"/>
              </a:lnSpc>
              <a:spcBef>
                <a:spcPts val="100"/>
              </a:spcBef>
            </a:pPr>
            <a:r>
              <a:rPr sz="3200" b="1" spc="615" smtClean="0">
                <a:latin typeface="Times New Roman"/>
                <a:cs typeface="Times New Roman"/>
              </a:rPr>
              <a:t>Confidence</a:t>
            </a:r>
            <a:r>
              <a:rPr lang="en-US" sz="3200" b="1" spc="615" dirty="0" smtClean="0">
                <a:latin typeface="Times New Roman"/>
                <a:cs typeface="Times New Roman"/>
              </a:rPr>
              <a:t> </a:t>
            </a:r>
            <a:r>
              <a:rPr sz="3200" b="1" spc="610" smtClean="0">
                <a:latin typeface="Times New Roman"/>
                <a:cs typeface="Times New Roman"/>
              </a:rPr>
              <a:t>I</a:t>
            </a:r>
            <a:r>
              <a:rPr sz="3200" b="1" spc="815" smtClean="0">
                <a:latin typeface="Times New Roman"/>
                <a:cs typeface="Times New Roman"/>
              </a:rPr>
              <a:t>n</a:t>
            </a:r>
            <a:r>
              <a:rPr sz="3200" b="1" spc="850" smtClean="0">
                <a:latin typeface="Times New Roman"/>
                <a:cs typeface="Times New Roman"/>
              </a:rPr>
              <a:t>t</a:t>
            </a:r>
            <a:r>
              <a:rPr sz="3200" b="1" spc="830" smtClean="0">
                <a:latin typeface="Times New Roman"/>
                <a:cs typeface="Times New Roman"/>
              </a:rPr>
              <a:t>e</a:t>
            </a:r>
            <a:r>
              <a:rPr sz="3200" b="1" spc="500" smtClean="0">
                <a:latin typeface="Times New Roman"/>
                <a:cs typeface="Times New Roman"/>
              </a:rPr>
              <a:t>r</a:t>
            </a:r>
            <a:r>
              <a:rPr sz="3200" b="1" spc="725" smtClean="0">
                <a:latin typeface="Times New Roman"/>
                <a:cs typeface="Times New Roman"/>
              </a:rPr>
              <a:t>v</a:t>
            </a:r>
            <a:r>
              <a:rPr sz="3200" b="1" spc="835" smtClean="0">
                <a:latin typeface="Times New Roman"/>
                <a:cs typeface="Times New Roman"/>
              </a:rPr>
              <a:t>a</a:t>
            </a:r>
            <a:r>
              <a:rPr sz="3200" b="1" spc="715" smtClean="0">
                <a:latin typeface="Times New Roman"/>
                <a:cs typeface="Times New Roman"/>
              </a:rPr>
              <a:t>l</a:t>
            </a:r>
            <a:r>
              <a:rPr sz="3200" b="1" spc="440" smtClean="0">
                <a:latin typeface="Times New Roman"/>
                <a:cs typeface="Times New Roman"/>
              </a:rPr>
              <a:t>s</a:t>
            </a:r>
            <a:r>
              <a:rPr lang="en-US" sz="3200" b="1" spc="440" dirty="0" smtClean="0">
                <a:latin typeface="Times New Roman"/>
                <a:cs typeface="Times New Roman"/>
              </a:rPr>
              <a:t> </a:t>
            </a:r>
          </a:p>
          <a:p>
            <a:pPr marL="1169670">
              <a:lnSpc>
                <a:spcPct val="100000"/>
              </a:lnSpc>
              <a:spcBef>
                <a:spcPts val="100"/>
              </a:spcBef>
            </a:pPr>
            <a:r>
              <a:rPr lang="en-US" sz="3200" b="1" spc="440" dirty="0" smtClean="0">
                <a:latin typeface="Times New Roman"/>
                <a:cs typeface="Times New Roman"/>
              </a:rPr>
              <a:t>f</a:t>
            </a:r>
            <a:r>
              <a:rPr sz="3200" b="1" spc="495" smtClean="0">
                <a:latin typeface="Times New Roman"/>
                <a:cs typeface="Times New Roman"/>
              </a:rPr>
              <a:t>o</a:t>
            </a:r>
            <a:r>
              <a:rPr sz="3200" b="1" smtClean="0">
                <a:latin typeface="Times New Roman"/>
                <a:cs typeface="Times New Roman"/>
              </a:rPr>
              <a:t>r</a:t>
            </a:r>
            <a:r>
              <a:rPr lang="en-US" sz="3200" b="1" dirty="0">
                <a:latin typeface="Times New Roman"/>
                <a:cs typeface="Times New Roman"/>
              </a:rPr>
              <a:t> </a:t>
            </a:r>
            <a:r>
              <a:rPr lang="en-US" sz="3200" b="1" dirty="0" smtClean="0">
                <a:latin typeface="Times New Roman"/>
                <a:cs typeface="Times New Roman"/>
              </a:rPr>
              <a:t>  </a:t>
            </a:r>
            <a:r>
              <a:rPr sz="3200" b="1" spc="835" smtClean="0">
                <a:latin typeface="Times New Roman"/>
                <a:cs typeface="Times New Roman"/>
              </a:rPr>
              <a:t>t</a:t>
            </a:r>
            <a:r>
              <a:rPr sz="3200" b="1" spc="830" smtClean="0">
                <a:latin typeface="Times New Roman"/>
                <a:cs typeface="Times New Roman"/>
              </a:rPr>
              <a:t>h</a:t>
            </a:r>
            <a:r>
              <a:rPr sz="3200" b="1" spc="235" smtClean="0">
                <a:latin typeface="Times New Roman"/>
                <a:cs typeface="Times New Roman"/>
              </a:rPr>
              <a:t>e  </a:t>
            </a:r>
            <a:r>
              <a:rPr sz="3200" b="1" spc="625" smtClean="0">
                <a:latin typeface="Times New Roman"/>
                <a:cs typeface="Times New Roman"/>
              </a:rPr>
              <a:t>Mean</a:t>
            </a:r>
            <a:r>
              <a:rPr lang="en-US" sz="3200" b="1" spc="625" dirty="0">
                <a:latin typeface="Times New Roman"/>
                <a:cs typeface="Times New Roman"/>
              </a:rPr>
              <a:t> </a:t>
            </a:r>
            <a:r>
              <a:rPr sz="3200" b="1" spc="570" smtClean="0">
                <a:latin typeface="Times New Roman"/>
                <a:cs typeface="Times New Roman"/>
              </a:rPr>
              <a:t>(Large</a:t>
            </a:r>
            <a:r>
              <a:rPr lang="en-US" sz="3200" b="1" spc="570" dirty="0" smtClean="0">
                <a:latin typeface="Times New Roman"/>
                <a:cs typeface="Times New Roman"/>
              </a:rPr>
              <a:t> </a:t>
            </a:r>
            <a:r>
              <a:rPr sz="3200" b="1" spc="715" smtClean="0">
                <a:latin typeface="Times New Roman"/>
                <a:cs typeface="Times New Roman"/>
              </a:rPr>
              <a:t>Samples</a:t>
            </a:r>
            <a:r>
              <a:rPr sz="3200" b="1" spc="715" dirty="0"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1645920" y="203809"/>
            <a:ext cx="5805805" cy="720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553335" algn="l"/>
                <a:tab pos="4812665" algn="l"/>
                <a:tab pos="5574665" algn="l"/>
              </a:tabLst>
            </a:pPr>
            <a:r>
              <a:rPr sz="4400" spc="370" dirty="0"/>
              <a:t>C</a:t>
            </a:r>
            <a:r>
              <a:rPr sz="4400" spc="375" dirty="0"/>
              <a:t>r</a:t>
            </a:r>
            <a:r>
              <a:rPr sz="4400" spc="530" dirty="0"/>
              <a:t>i</a:t>
            </a:r>
            <a:r>
              <a:rPr sz="4400" spc="620" dirty="0"/>
              <a:t>t</a:t>
            </a:r>
            <a:r>
              <a:rPr sz="4400" spc="530" dirty="0"/>
              <a:t>i</a:t>
            </a:r>
            <a:r>
              <a:rPr sz="4400" spc="375" dirty="0"/>
              <a:t>c</a:t>
            </a:r>
            <a:r>
              <a:rPr sz="4400" spc="615" dirty="0"/>
              <a:t>a</a:t>
            </a:r>
            <a:r>
              <a:rPr sz="4400" spc="160" dirty="0"/>
              <a:t>l</a:t>
            </a:r>
            <a:r>
              <a:rPr sz="4400" dirty="0"/>
              <a:t>	</a:t>
            </a:r>
            <a:r>
              <a:rPr sz="4400" spc="370" dirty="0"/>
              <a:t>V</a:t>
            </a:r>
            <a:r>
              <a:rPr sz="4400" spc="615" dirty="0"/>
              <a:t>a</a:t>
            </a:r>
            <a:r>
              <a:rPr sz="4400" spc="540" dirty="0"/>
              <a:t>l</a:t>
            </a:r>
            <a:r>
              <a:rPr sz="4400" spc="610" dirty="0"/>
              <a:t>u</a:t>
            </a:r>
            <a:r>
              <a:rPr sz="4400" spc="620" dirty="0"/>
              <a:t>e</a:t>
            </a:r>
            <a:r>
              <a:rPr sz="4400" spc="320" dirty="0"/>
              <a:t>s</a:t>
            </a:r>
            <a:r>
              <a:rPr sz="4400" dirty="0"/>
              <a:t>	</a:t>
            </a:r>
            <a:r>
              <a:rPr sz="4400" spc="365" dirty="0"/>
              <a:t>o</a:t>
            </a:r>
            <a:r>
              <a:rPr sz="4400" dirty="0"/>
              <a:t>f	</a:t>
            </a:r>
            <a:r>
              <a:rPr sz="4550" i="1" spc="445" dirty="0">
                <a:latin typeface="Times New Roman"/>
                <a:cs typeface="Times New Roman"/>
              </a:rPr>
              <a:t>t</a:t>
            </a:r>
            <a:endParaRPr sz="4550">
              <a:latin typeface="Times New Roman"/>
              <a:cs typeface="Times New Roman"/>
            </a:endParaRPr>
          </a:p>
        </p:txBody>
      </p:sp>
      <p:sp>
        <p:nvSpPr>
          <p:cNvPr id="185" name="object 18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86" name="object 18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20</a:t>
            </a:fld>
            <a:endParaRPr dirty="0"/>
          </a:p>
        </p:txBody>
      </p:sp>
      <p:sp>
        <p:nvSpPr>
          <p:cNvPr id="174" name="object 174"/>
          <p:cNvSpPr txBox="1"/>
          <p:nvPr/>
        </p:nvSpPr>
        <p:spPr>
          <a:xfrm>
            <a:off x="365759" y="1211579"/>
            <a:ext cx="7788275" cy="1558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5"/>
              </a:lnSpc>
              <a:spcBef>
                <a:spcPts val="100"/>
              </a:spcBef>
            </a:pPr>
            <a:r>
              <a:rPr sz="2400" b="1" spc="270" dirty="0">
                <a:latin typeface="Times New Roman"/>
                <a:cs typeface="Times New Roman"/>
              </a:rPr>
              <a:t>Example</a:t>
            </a:r>
            <a:r>
              <a:rPr sz="2400" spc="27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915"/>
              </a:lnSpc>
            </a:pPr>
            <a:r>
              <a:rPr sz="2400" spc="195" dirty="0">
                <a:latin typeface="Times New Roman"/>
                <a:cs typeface="Times New Roman"/>
              </a:rPr>
              <a:t>Find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30" dirty="0">
                <a:latin typeface="Times New Roman"/>
                <a:cs typeface="Times New Roman"/>
              </a:rPr>
              <a:t>critical </a:t>
            </a:r>
            <a:r>
              <a:rPr sz="2400" spc="165" dirty="0">
                <a:latin typeface="Times New Roman"/>
                <a:cs typeface="Times New Roman"/>
              </a:rPr>
              <a:t>value </a:t>
            </a:r>
            <a:r>
              <a:rPr sz="2450" i="1" spc="120" dirty="0">
                <a:latin typeface="Times New Roman"/>
                <a:cs typeface="Times New Roman"/>
              </a:rPr>
              <a:t>t</a:t>
            </a:r>
            <a:r>
              <a:rPr sz="2100" i="1" spc="179" baseline="-23809" dirty="0">
                <a:latin typeface="Times New Roman"/>
                <a:cs typeface="Times New Roman"/>
              </a:rPr>
              <a:t>c </a:t>
            </a:r>
            <a:r>
              <a:rPr sz="2400" spc="85" dirty="0">
                <a:latin typeface="Times New Roman"/>
                <a:cs typeface="Times New Roman"/>
              </a:rPr>
              <a:t>for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-35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95% </a:t>
            </a:r>
            <a:r>
              <a:rPr sz="2400" spc="105" dirty="0">
                <a:latin typeface="Times New Roman"/>
                <a:cs typeface="Times New Roman"/>
              </a:rPr>
              <a:t>confidence </a:t>
            </a:r>
            <a:r>
              <a:rPr sz="2400" spc="200" dirty="0">
                <a:latin typeface="Times New Roman"/>
                <a:cs typeface="Times New Roman"/>
              </a:rPr>
              <a:t>when </a:t>
            </a:r>
            <a:r>
              <a:rPr sz="2400" spc="225" dirty="0"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 spc="180" dirty="0">
                <a:latin typeface="Times New Roman"/>
                <a:cs typeface="Times New Roman"/>
              </a:rPr>
              <a:t>sample </a:t>
            </a:r>
            <a:r>
              <a:rPr sz="2400" spc="120" dirty="0">
                <a:latin typeface="Times New Roman"/>
                <a:cs typeface="Times New Roman"/>
              </a:rPr>
              <a:t>size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5.</a:t>
            </a:r>
            <a:endParaRPr sz="2400">
              <a:latin typeface="Times New Roman"/>
              <a:cs typeface="Times New Roman"/>
            </a:endParaRPr>
          </a:p>
          <a:p>
            <a:pPr marL="716280">
              <a:lnSpc>
                <a:spcPct val="100000"/>
              </a:lnSpc>
              <a:spcBef>
                <a:spcPts val="810"/>
              </a:spcBef>
            </a:pPr>
            <a:r>
              <a:rPr sz="1800" spc="100" dirty="0">
                <a:latin typeface="Times New Roman"/>
                <a:cs typeface="Times New Roman"/>
              </a:rPr>
              <a:t>Appendix </a:t>
            </a:r>
            <a:r>
              <a:rPr sz="1800" spc="40" dirty="0">
                <a:latin typeface="Times New Roman"/>
                <a:cs typeface="Times New Roman"/>
              </a:rPr>
              <a:t>B: </a:t>
            </a:r>
            <a:r>
              <a:rPr sz="1800" spc="110" dirty="0">
                <a:latin typeface="Times New Roman"/>
                <a:cs typeface="Times New Roman"/>
              </a:rPr>
              <a:t>Table </a:t>
            </a:r>
            <a:r>
              <a:rPr sz="1800" spc="45" dirty="0">
                <a:latin typeface="Times New Roman"/>
                <a:cs typeface="Times New Roman"/>
              </a:rPr>
              <a:t>5: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50" i="1" spc="114" dirty="0">
                <a:latin typeface="Times New Roman"/>
                <a:cs typeface="Times New Roman"/>
              </a:rPr>
              <a:t>t</a:t>
            </a:r>
            <a:r>
              <a:rPr sz="1800" spc="114" dirty="0">
                <a:latin typeface="Times New Roman"/>
                <a:cs typeface="Times New Roman"/>
              </a:rPr>
              <a:t>-Distribution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175" name="object 175"/>
          <p:cNvGraphicFramePr>
            <a:graphicFrameLocks noGrp="1"/>
          </p:cNvGraphicFramePr>
          <p:nvPr/>
        </p:nvGraphicFramePr>
        <p:xfrm>
          <a:off x="1052603" y="2863623"/>
          <a:ext cx="7086600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1752600"/>
                <a:gridCol w="914400"/>
                <a:gridCol w="914400"/>
                <a:gridCol w="914400"/>
                <a:gridCol w="990600"/>
                <a:gridCol w="990600"/>
              </a:tblGrid>
              <a:tr h="6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 marR="105410" indent="219710">
                        <a:lnSpc>
                          <a:spcPct val="100000"/>
                        </a:lnSpc>
                      </a:pPr>
                      <a:r>
                        <a:rPr sz="2000" b="1" spc="210" dirty="0">
                          <a:latin typeface="Times New Roman"/>
                          <a:cs typeface="Times New Roman"/>
                        </a:rPr>
                        <a:t>Level </a:t>
                      </a:r>
                      <a:r>
                        <a:rPr sz="2000" b="1" spc="85" dirty="0">
                          <a:latin typeface="Times New Roman"/>
                          <a:cs typeface="Times New Roman"/>
                        </a:rPr>
                        <a:t>of  </a:t>
                      </a:r>
                      <a:r>
                        <a:rPr sz="2000" b="1" spc="170" dirty="0">
                          <a:latin typeface="Times New Roman"/>
                          <a:cs typeface="Times New Roman"/>
                        </a:rPr>
                        <a:t>co</a:t>
                      </a:r>
                      <a:r>
                        <a:rPr sz="2000" b="1" spc="16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b="1" spc="170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2000" b="1" spc="18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000" b="1" spc="170" dirty="0">
                          <a:latin typeface="Times New Roman"/>
                          <a:cs typeface="Times New Roman"/>
                        </a:rPr>
                        <a:t>de</a:t>
                      </a:r>
                      <a:r>
                        <a:rPr sz="2000" b="1" spc="16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b="1" spc="17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000" b="1" spc="18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,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181610">
                        <a:lnSpc>
                          <a:spcPts val="2300"/>
                        </a:lnSpc>
                      </a:pPr>
                      <a:r>
                        <a:rPr sz="2000" b="1" spc="220" dirty="0">
                          <a:latin typeface="Times New Roman"/>
                          <a:cs typeface="Times New Roman"/>
                        </a:rPr>
                        <a:t>0.50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181610">
                        <a:lnSpc>
                          <a:spcPts val="2300"/>
                        </a:lnSpc>
                      </a:pPr>
                      <a:r>
                        <a:rPr sz="2000" b="1" spc="220" dirty="0">
                          <a:latin typeface="Times New Roman"/>
                          <a:cs typeface="Times New Roman"/>
                        </a:rPr>
                        <a:t>0.80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181610">
                        <a:lnSpc>
                          <a:spcPts val="2300"/>
                        </a:lnSpc>
                      </a:pPr>
                      <a:r>
                        <a:rPr sz="2000" b="1" spc="220" dirty="0">
                          <a:latin typeface="Times New Roman"/>
                          <a:cs typeface="Times New Roman"/>
                        </a:rPr>
                        <a:t>0.90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219710">
                        <a:lnSpc>
                          <a:spcPts val="2300"/>
                        </a:lnSpc>
                      </a:pPr>
                      <a:r>
                        <a:rPr sz="2000" b="1" spc="220" dirty="0">
                          <a:latin typeface="Times New Roman"/>
                          <a:cs typeface="Times New Roman"/>
                        </a:rPr>
                        <a:t>0.95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218440">
                        <a:lnSpc>
                          <a:spcPts val="2300"/>
                        </a:lnSpc>
                      </a:pPr>
                      <a:r>
                        <a:rPr sz="2000" b="1" spc="220" dirty="0">
                          <a:latin typeface="Times New Roman"/>
                          <a:cs typeface="Times New Roman"/>
                        </a:rPr>
                        <a:t>0.98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ts val="2300"/>
                        </a:lnSpc>
                      </a:pPr>
                      <a:r>
                        <a:rPr sz="2000" b="1" spc="185" dirty="0">
                          <a:latin typeface="Times New Roman"/>
                          <a:cs typeface="Times New Roman"/>
                        </a:rPr>
                        <a:t>One </a:t>
                      </a:r>
                      <a:r>
                        <a:rPr sz="2000" b="1" spc="3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50" b="1" i="1" spc="3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000" b="1" spc="30" dirty="0">
                          <a:latin typeface="Times New Roman"/>
                          <a:cs typeface="Times New Roman"/>
                        </a:rPr>
                        <a:t>ail,</a:t>
                      </a:r>
                      <a:r>
                        <a:rPr sz="2000" b="1" spc="5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Symbol"/>
                          <a:cs typeface="Symbol"/>
                        </a:rPr>
                        <a:t></a:t>
                      </a:r>
                      <a:endParaRPr sz="2000">
                        <a:latin typeface="Symbol"/>
                        <a:cs typeface="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ts val="2300"/>
                        </a:lnSpc>
                      </a:pPr>
                      <a:r>
                        <a:rPr sz="2000" b="1" spc="220" dirty="0">
                          <a:latin typeface="Times New Roman"/>
                          <a:cs typeface="Times New Roman"/>
                        </a:rPr>
                        <a:t>0.25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ts val="2300"/>
                        </a:lnSpc>
                      </a:pPr>
                      <a:r>
                        <a:rPr sz="2000" b="1" spc="220" dirty="0">
                          <a:latin typeface="Times New Roman"/>
                          <a:cs typeface="Times New Roman"/>
                        </a:rPr>
                        <a:t>0.10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ts val="2300"/>
                        </a:lnSpc>
                      </a:pPr>
                      <a:r>
                        <a:rPr sz="2000" b="1" spc="220" dirty="0">
                          <a:latin typeface="Times New Roman"/>
                          <a:cs typeface="Times New Roman"/>
                        </a:rPr>
                        <a:t>0.05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ts val="2300"/>
                        </a:lnSpc>
                      </a:pPr>
                      <a:r>
                        <a:rPr sz="2000" b="1" spc="229" dirty="0">
                          <a:latin typeface="Times New Roman"/>
                          <a:cs typeface="Times New Roman"/>
                        </a:rPr>
                        <a:t>0.025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2300"/>
                        </a:lnSpc>
                      </a:pPr>
                      <a:r>
                        <a:rPr sz="2000" b="1" spc="220" dirty="0">
                          <a:latin typeface="Times New Roman"/>
                          <a:cs typeface="Times New Roman"/>
                        </a:rPr>
                        <a:t>0.01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5715" algn="ctr">
                        <a:lnSpc>
                          <a:spcPts val="2300"/>
                        </a:lnSpc>
                      </a:pPr>
                      <a:r>
                        <a:rPr sz="2000" b="1" spc="140" dirty="0">
                          <a:latin typeface="Times New Roman"/>
                          <a:cs typeface="Times New Roman"/>
                        </a:rPr>
                        <a:t>d.f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ts val="2300"/>
                        </a:lnSpc>
                      </a:pPr>
                      <a:r>
                        <a:rPr sz="2000" b="1" spc="145" dirty="0">
                          <a:latin typeface="Times New Roman"/>
                          <a:cs typeface="Times New Roman"/>
                        </a:rPr>
                        <a:t>Two</a:t>
                      </a:r>
                      <a:r>
                        <a:rPr sz="2000" b="1" spc="3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235" dirty="0">
                          <a:latin typeface="Times New Roman"/>
                          <a:cs typeface="Times New Roman"/>
                        </a:rPr>
                        <a:t>tails,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ts val="2300"/>
                        </a:lnSpc>
                      </a:pPr>
                      <a:r>
                        <a:rPr sz="2000" b="1" spc="220" dirty="0">
                          <a:latin typeface="Times New Roman"/>
                          <a:cs typeface="Times New Roman"/>
                        </a:rPr>
                        <a:t>0.50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ts val="2300"/>
                        </a:lnSpc>
                      </a:pPr>
                      <a:r>
                        <a:rPr sz="2000" b="1" spc="220" dirty="0">
                          <a:latin typeface="Times New Roman"/>
                          <a:cs typeface="Times New Roman"/>
                        </a:rPr>
                        <a:t>0.20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ts val="2300"/>
                        </a:lnSpc>
                      </a:pPr>
                      <a:r>
                        <a:rPr sz="2000" b="1" spc="220" dirty="0">
                          <a:latin typeface="Times New Roman"/>
                          <a:cs typeface="Times New Roman"/>
                        </a:rPr>
                        <a:t>0.10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9710">
                        <a:lnSpc>
                          <a:spcPts val="2300"/>
                        </a:lnSpc>
                      </a:pPr>
                      <a:r>
                        <a:rPr sz="2000" b="1" spc="220" dirty="0">
                          <a:latin typeface="Times New Roman"/>
                          <a:cs typeface="Times New Roman"/>
                        </a:rPr>
                        <a:t>0.05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2300"/>
                        </a:lnSpc>
                      </a:pPr>
                      <a:r>
                        <a:rPr sz="2000" b="1" spc="220" dirty="0">
                          <a:latin typeface="Times New Roman"/>
                          <a:cs typeface="Times New Roman"/>
                        </a:rPr>
                        <a:t>0.02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R="10160" algn="ctr">
                        <a:lnSpc>
                          <a:spcPts val="2300"/>
                        </a:lnSpc>
                      </a:pPr>
                      <a:r>
                        <a:rPr sz="2000" spc="-37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000" b="1" spc="-375" dirty="0">
                          <a:latin typeface="Times New Roman"/>
                          <a:cs typeface="Times New Roman"/>
                        </a:rPr>
                        <a:t>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2300"/>
                        </a:lnSpc>
                      </a:pPr>
                      <a:r>
                        <a:rPr sz="2000" dirty="0">
                          <a:latin typeface="Symbol"/>
                          <a:cs typeface="Symbol"/>
                        </a:rPr>
                        <a:t></a:t>
                      </a:r>
                      <a:endParaRPr sz="2000">
                        <a:latin typeface="Symbol"/>
                        <a:cs typeface="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00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2300"/>
                        </a:lnSpc>
                      </a:pPr>
                      <a:r>
                        <a:rPr sz="2000" spc="100" dirty="0">
                          <a:latin typeface="Times New Roman"/>
                          <a:cs typeface="Times New Roman"/>
                        </a:rPr>
                        <a:t>3.078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2300"/>
                        </a:lnSpc>
                      </a:pPr>
                      <a:r>
                        <a:rPr sz="2000" spc="100" dirty="0">
                          <a:latin typeface="Times New Roman"/>
                          <a:cs typeface="Times New Roman"/>
                        </a:rPr>
                        <a:t>6.314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ts val="2300"/>
                        </a:lnSpc>
                      </a:pPr>
                      <a:r>
                        <a:rPr sz="2000" spc="100" dirty="0">
                          <a:latin typeface="Times New Roman"/>
                          <a:cs typeface="Times New Roman"/>
                        </a:rPr>
                        <a:t>12.706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0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27305" algn="ctr">
                        <a:lnSpc>
                          <a:spcPts val="23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2300"/>
                        </a:lnSpc>
                      </a:pPr>
                      <a:r>
                        <a:rPr sz="2000" spc="100" dirty="0">
                          <a:latin typeface="Times New Roman"/>
                          <a:cs typeface="Times New Roman"/>
                        </a:rPr>
                        <a:t>1.886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2300"/>
                        </a:lnSpc>
                      </a:pPr>
                      <a:r>
                        <a:rPr sz="2000" spc="100" dirty="0">
                          <a:latin typeface="Times New Roman"/>
                          <a:cs typeface="Times New Roman"/>
                        </a:rPr>
                        <a:t>2.920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30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96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84">
                        <a:alpha val="50000"/>
                      </a:srgb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27305" algn="ctr">
                        <a:lnSpc>
                          <a:spcPts val="23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2300"/>
                        </a:lnSpc>
                      </a:pPr>
                      <a:r>
                        <a:rPr sz="2000" spc="100" dirty="0">
                          <a:latin typeface="Times New Roman"/>
                          <a:cs typeface="Times New Roman"/>
                        </a:rPr>
                        <a:t>1.638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2300"/>
                        </a:lnSpc>
                      </a:pPr>
                      <a:r>
                        <a:rPr sz="2000" spc="100" dirty="0">
                          <a:latin typeface="Times New Roman"/>
                          <a:cs typeface="Times New Roman"/>
                        </a:rPr>
                        <a:t>2.353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18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54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27305" algn="ctr">
                        <a:lnSpc>
                          <a:spcPts val="23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2300"/>
                        </a:lnSpc>
                      </a:pPr>
                      <a:r>
                        <a:rPr sz="2000" spc="100" dirty="0">
                          <a:latin typeface="Times New Roman"/>
                          <a:cs typeface="Times New Roman"/>
                        </a:rPr>
                        <a:t>1.533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2300"/>
                        </a:lnSpc>
                      </a:pPr>
                      <a:r>
                        <a:rPr sz="2000" spc="100" dirty="0">
                          <a:latin typeface="Times New Roman"/>
                          <a:cs typeface="Times New Roman"/>
                        </a:rPr>
                        <a:t>2.132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77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74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84">
                        <a:alpha val="50000"/>
                      </a:srgb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27305" algn="ctr">
                        <a:lnSpc>
                          <a:spcPts val="23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2300"/>
                        </a:lnSpc>
                      </a:pPr>
                      <a:r>
                        <a:rPr sz="2000" spc="100" dirty="0">
                          <a:latin typeface="Times New Roman"/>
                          <a:cs typeface="Times New Roman"/>
                        </a:rPr>
                        <a:t>1.476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2300"/>
                        </a:lnSpc>
                      </a:pPr>
                      <a:r>
                        <a:rPr sz="2000" spc="100" dirty="0">
                          <a:latin typeface="Times New Roman"/>
                          <a:cs typeface="Times New Roman"/>
                        </a:rPr>
                        <a:t>2.015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57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36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6" name="object 176"/>
          <p:cNvSpPr txBox="1"/>
          <p:nvPr/>
        </p:nvSpPr>
        <p:spPr>
          <a:xfrm>
            <a:off x="7468869" y="6111240"/>
            <a:ext cx="1329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14" dirty="0">
                <a:latin typeface="Times New Roman"/>
                <a:cs typeface="Times New Roman"/>
              </a:rPr>
              <a:t>C</a:t>
            </a:r>
            <a:r>
              <a:rPr sz="2000" spc="10" dirty="0">
                <a:latin typeface="Times New Roman"/>
                <a:cs typeface="Times New Roman"/>
              </a:rPr>
              <a:t>o</a:t>
            </a:r>
            <a:r>
              <a:rPr sz="2000" spc="280" dirty="0">
                <a:latin typeface="Times New Roman"/>
                <a:cs typeface="Times New Roman"/>
              </a:rPr>
              <a:t>n</a:t>
            </a:r>
            <a:r>
              <a:rPr sz="2000" spc="155" dirty="0">
                <a:latin typeface="Times New Roman"/>
                <a:cs typeface="Times New Roman"/>
              </a:rPr>
              <a:t>t</a:t>
            </a:r>
            <a:r>
              <a:rPr sz="2000" spc="80" dirty="0">
                <a:latin typeface="Times New Roman"/>
                <a:cs typeface="Times New Roman"/>
              </a:rPr>
              <a:t>i</a:t>
            </a:r>
            <a:r>
              <a:rPr sz="2000" spc="215" dirty="0">
                <a:latin typeface="Times New Roman"/>
                <a:cs typeface="Times New Roman"/>
              </a:rPr>
              <a:t>n</a:t>
            </a:r>
            <a:r>
              <a:rPr sz="2000" spc="225" dirty="0">
                <a:latin typeface="Times New Roman"/>
                <a:cs typeface="Times New Roman"/>
              </a:rPr>
              <a:t>u</a:t>
            </a:r>
            <a:r>
              <a:rPr sz="2000" spc="120" dirty="0">
                <a:latin typeface="Times New Roman"/>
                <a:cs typeface="Times New Roman"/>
              </a:rPr>
              <a:t>e</a:t>
            </a:r>
            <a:r>
              <a:rPr sz="2000" spc="145" dirty="0">
                <a:latin typeface="Times New Roman"/>
                <a:cs typeface="Times New Roman"/>
              </a:rPr>
              <a:t>d</a:t>
            </a:r>
            <a:r>
              <a:rPr sz="2000" spc="55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534669" y="5655988"/>
            <a:ext cx="3081020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80" dirty="0">
                <a:latin typeface="Times New Roman"/>
                <a:cs typeface="Times New Roman"/>
              </a:rPr>
              <a:t>d.f.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50" i="1" spc="240" dirty="0">
                <a:latin typeface="Times New Roman"/>
                <a:cs typeface="Times New Roman"/>
              </a:rPr>
              <a:t>n</a:t>
            </a:r>
            <a:r>
              <a:rPr sz="2450" i="1" spc="5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–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1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5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–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1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534669" y="6036988"/>
            <a:ext cx="110934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i="1" spc="-25" dirty="0">
                <a:latin typeface="Times New Roman"/>
                <a:cs typeface="Times New Roman"/>
              </a:rPr>
              <a:t>c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0.95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3506470" y="5889668"/>
            <a:ext cx="133921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i="1" spc="120" dirty="0">
                <a:latin typeface="Times New Roman"/>
                <a:cs typeface="Times New Roman"/>
              </a:rPr>
              <a:t>t</a:t>
            </a:r>
            <a:r>
              <a:rPr sz="2100" i="1" spc="179" baseline="-23809" dirty="0">
                <a:latin typeface="Times New Roman"/>
                <a:cs typeface="Times New Roman"/>
              </a:rPr>
              <a:t>c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-29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2.776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793750" y="5121909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0" y="114299"/>
                </a:lnTo>
                <a:lnTo>
                  <a:pt x="11430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2328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65150" y="5179059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8100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587490" y="2687320"/>
            <a:ext cx="115570" cy="114300"/>
          </a:xfrm>
          <a:custGeom>
            <a:avLst/>
            <a:gdLst/>
            <a:ahLst/>
            <a:cxnLst/>
            <a:rect l="l" t="t" r="r" b="b"/>
            <a:pathLst>
              <a:path w="115570" h="114300">
                <a:moveTo>
                  <a:pt x="115569" y="0"/>
                </a:moveTo>
                <a:lnTo>
                  <a:pt x="0" y="0"/>
                </a:lnTo>
                <a:lnTo>
                  <a:pt x="57150" y="114300"/>
                </a:lnTo>
                <a:lnTo>
                  <a:pt x="115569" y="0"/>
                </a:lnTo>
                <a:close/>
              </a:path>
            </a:pathLst>
          </a:custGeom>
          <a:solidFill>
            <a:srgbClr val="2328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644640" y="2520950"/>
            <a:ext cx="0" cy="189230"/>
          </a:xfrm>
          <a:custGeom>
            <a:avLst/>
            <a:gdLst/>
            <a:ahLst/>
            <a:cxnLst/>
            <a:rect l="l" t="t" r="r" b="b"/>
            <a:pathLst>
              <a:path h="189230">
                <a:moveTo>
                  <a:pt x="0" y="0"/>
                </a:moveTo>
                <a:lnTo>
                  <a:pt x="0" y="189229"/>
                </a:lnTo>
              </a:path>
            </a:pathLst>
          </a:custGeom>
          <a:ln w="38100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264909" y="4953000"/>
            <a:ext cx="897890" cy="457200"/>
          </a:xfrm>
          <a:custGeom>
            <a:avLst/>
            <a:gdLst/>
            <a:ahLst/>
            <a:cxnLst/>
            <a:rect l="l" t="t" r="r" b="b"/>
            <a:pathLst>
              <a:path w="897890" h="457200">
                <a:moveTo>
                  <a:pt x="448310" y="457200"/>
                </a:moveTo>
                <a:lnTo>
                  <a:pt x="387465" y="455103"/>
                </a:lnTo>
                <a:lnTo>
                  <a:pt x="329112" y="448997"/>
                </a:lnTo>
                <a:lnTo>
                  <a:pt x="273784" y="439162"/>
                </a:lnTo>
                <a:lnTo>
                  <a:pt x="222014" y="425873"/>
                </a:lnTo>
                <a:lnTo>
                  <a:pt x="174337" y="409409"/>
                </a:lnTo>
                <a:lnTo>
                  <a:pt x="131286" y="390048"/>
                </a:lnTo>
                <a:lnTo>
                  <a:pt x="93394" y="368068"/>
                </a:lnTo>
                <a:lnTo>
                  <a:pt x="61195" y="343746"/>
                </a:lnTo>
                <a:lnTo>
                  <a:pt x="16010" y="289189"/>
                </a:lnTo>
                <a:lnTo>
                  <a:pt x="0" y="228600"/>
                </a:lnTo>
                <a:lnTo>
                  <a:pt x="4091" y="197423"/>
                </a:lnTo>
                <a:lnTo>
                  <a:pt x="35222" y="139303"/>
                </a:lnTo>
                <a:lnTo>
                  <a:pt x="93394" y="88591"/>
                </a:lnTo>
                <a:lnTo>
                  <a:pt x="131286" y="66674"/>
                </a:lnTo>
                <a:lnTo>
                  <a:pt x="174337" y="47404"/>
                </a:lnTo>
                <a:lnTo>
                  <a:pt x="222014" y="31044"/>
                </a:lnTo>
                <a:lnTo>
                  <a:pt x="273784" y="17859"/>
                </a:lnTo>
                <a:lnTo>
                  <a:pt x="329112" y="8113"/>
                </a:lnTo>
                <a:lnTo>
                  <a:pt x="387465" y="2072"/>
                </a:lnTo>
                <a:lnTo>
                  <a:pt x="448310" y="0"/>
                </a:lnTo>
                <a:lnTo>
                  <a:pt x="509446" y="2072"/>
                </a:lnTo>
                <a:lnTo>
                  <a:pt x="568042" y="8113"/>
                </a:lnTo>
                <a:lnTo>
                  <a:pt x="623570" y="17859"/>
                </a:lnTo>
                <a:lnTo>
                  <a:pt x="675498" y="31044"/>
                </a:lnTo>
                <a:lnTo>
                  <a:pt x="723300" y="47404"/>
                </a:lnTo>
                <a:lnTo>
                  <a:pt x="766445" y="66675"/>
                </a:lnTo>
                <a:lnTo>
                  <a:pt x="804403" y="88591"/>
                </a:lnTo>
                <a:lnTo>
                  <a:pt x="836647" y="112888"/>
                </a:lnTo>
                <a:lnTo>
                  <a:pt x="881873" y="167569"/>
                </a:lnTo>
                <a:lnTo>
                  <a:pt x="897889" y="228600"/>
                </a:lnTo>
                <a:lnTo>
                  <a:pt x="893797" y="259509"/>
                </a:lnTo>
                <a:lnTo>
                  <a:pt x="862647" y="317361"/>
                </a:lnTo>
                <a:lnTo>
                  <a:pt x="804403" y="368068"/>
                </a:lnTo>
                <a:lnTo>
                  <a:pt x="766444" y="390048"/>
                </a:lnTo>
                <a:lnTo>
                  <a:pt x="723300" y="409409"/>
                </a:lnTo>
                <a:lnTo>
                  <a:pt x="675498" y="425873"/>
                </a:lnTo>
                <a:lnTo>
                  <a:pt x="623569" y="439162"/>
                </a:lnTo>
                <a:lnTo>
                  <a:pt x="568042" y="448997"/>
                </a:lnTo>
                <a:lnTo>
                  <a:pt x="509446" y="455103"/>
                </a:lnTo>
                <a:lnTo>
                  <a:pt x="448310" y="457200"/>
                </a:lnTo>
                <a:close/>
              </a:path>
            </a:pathLst>
          </a:custGeom>
          <a:ln w="28393">
            <a:solidFill>
              <a:srgbClr val="E0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1645920" y="203809"/>
            <a:ext cx="5805805" cy="720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553335" algn="l"/>
                <a:tab pos="4812665" algn="l"/>
                <a:tab pos="5574665" algn="l"/>
              </a:tabLst>
            </a:pPr>
            <a:r>
              <a:rPr sz="4400" spc="370" dirty="0"/>
              <a:t>C</a:t>
            </a:r>
            <a:r>
              <a:rPr sz="4400" spc="375" dirty="0"/>
              <a:t>r</a:t>
            </a:r>
            <a:r>
              <a:rPr sz="4400" spc="530" dirty="0"/>
              <a:t>i</a:t>
            </a:r>
            <a:r>
              <a:rPr sz="4400" spc="620" dirty="0"/>
              <a:t>t</a:t>
            </a:r>
            <a:r>
              <a:rPr sz="4400" spc="530" dirty="0"/>
              <a:t>i</a:t>
            </a:r>
            <a:r>
              <a:rPr sz="4400" spc="375" dirty="0"/>
              <a:t>c</a:t>
            </a:r>
            <a:r>
              <a:rPr sz="4400" spc="615" dirty="0"/>
              <a:t>a</a:t>
            </a:r>
            <a:r>
              <a:rPr sz="4400" spc="160" dirty="0"/>
              <a:t>l</a:t>
            </a:r>
            <a:r>
              <a:rPr sz="4400" dirty="0"/>
              <a:t>	</a:t>
            </a:r>
            <a:r>
              <a:rPr sz="4400" spc="370" dirty="0"/>
              <a:t>V</a:t>
            </a:r>
            <a:r>
              <a:rPr sz="4400" spc="615" dirty="0"/>
              <a:t>a</a:t>
            </a:r>
            <a:r>
              <a:rPr sz="4400" spc="540" dirty="0"/>
              <a:t>l</a:t>
            </a:r>
            <a:r>
              <a:rPr sz="4400" spc="610" dirty="0"/>
              <a:t>u</a:t>
            </a:r>
            <a:r>
              <a:rPr sz="4400" spc="620" dirty="0"/>
              <a:t>e</a:t>
            </a:r>
            <a:r>
              <a:rPr sz="4400" spc="320" dirty="0"/>
              <a:t>s</a:t>
            </a:r>
            <a:r>
              <a:rPr sz="4400" dirty="0"/>
              <a:t>	</a:t>
            </a:r>
            <a:r>
              <a:rPr sz="4400" spc="365" dirty="0"/>
              <a:t>o</a:t>
            </a:r>
            <a:r>
              <a:rPr sz="4400" dirty="0"/>
              <a:t>f	</a:t>
            </a:r>
            <a:r>
              <a:rPr sz="4550" i="1" spc="445" dirty="0">
                <a:latin typeface="Times New Roman"/>
                <a:cs typeface="Times New Roman"/>
              </a:rPr>
              <a:t>t</a:t>
            </a:r>
            <a:endParaRPr sz="4550">
              <a:latin typeface="Times New Roman"/>
              <a:cs typeface="Times New Roman"/>
            </a:endParaRPr>
          </a:p>
        </p:txBody>
      </p:sp>
      <p:sp>
        <p:nvSpPr>
          <p:cNvPr id="185" name="object 18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86" name="object 18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21</a:t>
            </a:fld>
            <a:endParaRPr dirty="0"/>
          </a:p>
        </p:txBody>
      </p:sp>
      <p:sp>
        <p:nvSpPr>
          <p:cNvPr id="174" name="object 174"/>
          <p:cNvSpPr/>
          <p:nvPr/>
        </p:nvSpPr>
        <p:spPr>
          <a:xfrm>
            <a:off x="1828800" y="3623309"/>
            <a:ext cx="4972050" cy="1931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914400" y="5521959"/>
            <a:ext cx="76200" cy="74930"/>
          </a:xfrm>
          <a:custGeom>
            <a:avLst/>
            <a:gdLst/>
            <a:ahLst/>
            <a:cxnLst/>
            <a:rect l="l" t="t" r="r" b="b"/>
            <a:pathLst>
              <a:path w="76200" h="74929">
                <a:moveTo>
                  <a:pt x="76200" y="0"/>
                </a:moveTo>
                <a:lnTo>
                  <a:pt x="0" y="38099"/>
                </a:lnTo>
                <a:lnTo>
                  <a:pt x="76200" y="74929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717790" y="552195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0"/>
                </a:moveTo>
                <a:lnTo>
                  <a:pt x="0" y="74929"/>
                </a:lnTo>
                <a:lnTo>
                  <a:pt x="74929" y="380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975360" y="5559425"/>
            <a:ext cx="6757670" cy="0"/>
          </a:xfrm>
          <a:custGeom>
            <a:avLst/>
            <a:gdLst/>
            <a:ahLst/>
            <a:cxnLst/>
            <a:rect l="l" t="t" r="r" b="b"/>
            <a:pathLst>
              <a:path w="6757670">
                <a:moveTo>
                  <a:pt x="0" y="0"/>
                </a:moveTo>
                <a:lnTo>
                  <a:pt x="6757670" y="0"/>
                </a:lnTo>
              </a:path>
            </a:pathLst>
          </a:custGeom>
          <a:ln w="88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3234689" y="3638550"/>
            <a:ext cx="2162810" cy="1916430"/>
          </a:xfrm>
          <a:custGeom>
            <a:avLst/>
            <a:gdLst/>
            <a:ahLst/>
            <a:cxnLst/>
            <a:rect l="l" t="t" r="r" b="b"/>
            <a:pathLst>
              <a:path w="2162810" h="1916429">
                <a:moveTo>
                  <a:pt x="1127760" y="0"/>
                </a:moveTo>
                <a:lnTo>
                  <a:pt x="1032510" y="0"/>
                </a:lnTo>
                <a:lnTo>
                  <a:pt x="899160" y="48260"/>
                </a:lnTo>
                <a:lnTo>
                  <a:pt x="816610" y="97789"/>
                </a:lnTo>
                <a:lnTo>
                  <a:pt x="746760" y="181610"/>
                </a:lnTo>
                <a:lnTo>
                  <a:pt x="670560" y="307339"/>
                </a:lnTo>
                <a:lnTo>
                  <a:pt x="575310" y="496569"/>
                </a:lnTo>
                <a:lnTo>
                  <a:pt x="422910" y="831850"/>
                </a:lnTo>
                <a:lnTo>
                  <a:pt x="342900" y="985519"/>
                </a:lnTo>
                <a:lnTo>
                  <a:pt x="323850" y="1027430"/>
                </a:lnTo>
                <a:lnTo>
                  <a:pt x="213360" y="1195070"/>
                </a:lnTo>
                <a:lnTo>
                  <a:pt x="133350" y="1304289"/>
                </a:lnTo>
                <a:lnTo>
                  <a:pt x="0" y="1443989"/>
                </a:lnTo>
                <a:lnTo>
                  <a:pt x="3810" y="1916430"/>
                </a:lnTo>
                <a:lnTo>
                  <a:pt x="2160270" y="1916430"/>
                </a:lnTo>
                <a:lnTo>
                  <a:pt x="2162810" y="1454150"/>
                </a:lnTo>
                <a:lnTo>
                  <a:pt x="2067560" y="1360170"/>
                </a:lnTo>
                <a:lnTo>
                  <a:pt x="1985010" y="1258570"/>
                </a:lnTo>
                <a:lnTo>
                  <a:pt x="1807210" y="985519"/>
                </a:lnTo>
                <a:lnTo>
                  <a:pt x="1737360" y="824230"/>
                </a:lnTo>
                <a:lnTo>
                  <a:pt x="1661160" y="642619"/>
                </a:lnTo>
                <a:lnTo>
                  <a:pt x="1508760" y="313689"/>
                </a:lnTo>
                <a:lnTo>
                  <a:pt x="1394460" y="160019"/>
                </a:lnTo>
                <a:lnTo>
                  <a:pt x="1254760" y="48260"/>
                </a:lnTo>
                <a:lnTo>
                  <a:pt x="1127760" y="0"/>
                </a:lnTo>
                <a:close/>
              </a:path>
            </a:pathLst>
          </a:custGeom>
          <a:solidFill>
            <a:srgbClr val="FAE035">
              <a:alpha val="599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3234689" y="3638550"/>
            <a:ext cx="2162810" cy="1916430"/>
          </a:xfrm>
          <a:custGeom>
            <a:avLst/>
            <a:gdLst/>
            <a:ahLst/>
            <a:cxnLst/>
            <a:rect l="l" t="t" r="r" b="b"/>
            <a:pathLst>
              <a:path w="2162810" h="1916429">
                <a:moveTo>
                  <a:pt x="3810" y="1916430"/>
                </a:moveTo>
                <a:lnTo>
                  <a:pt x="0" y="1443989"/>
                </a:lnTo>
                <a:lnTo>
                  <a:pt x="133350" y="1304289"/>
                </a:lnTo>
                <a:lnTo>
                  <a:pt x="213360" y="1195070"/>
                </a:lnTo>
                <a:lnTo>
                  <a:pt x="323850" y="1027430"/>
                </a:lnTo>
                <a:lnTo>
                  <a:pt x="342900" y="985519"/>
                </a:lnTo>
                <a:lnTo>
                  <a:pt x="422910" y="831850"/>
                </a:lnTo>
                <a:lnTo>
                  <a:pt x="499110" y="664210"/>
                </a:lnTo>
                <a:lnTo>
                  <a:pt x="575310" y="496569"/>
                </a:lnTo>
                <a:lnTo>
                  <a:pt x="670560" y="307339"/>
                </a:lnTo>
                <a:lnTo>
                  <a:pt x="746760" y="181610"/>
                </a:lnTo>
                <a:lnTo>
                  <a:pt x="816610" y="97789"/>
                </a:lnTo>
                <a:lnTo>
                  <a:pt x="899160" y="48260"/>
                </a:lnTo>
                <a:lnTo>
                  <a:pt x="1032510" y="0"/>
                </a:lnTo>
                <a:lnTo>
                  <a:pt x="1127760" y="0"/>
                </a:lnTo>
                <a:lnTo>
                  <a:pt x="1254760" y="48260"/>
                </a:lnTo>
                <a:lnTo>
                  <a:pt x="1394460" y="160019"/>
                </a:lnTo>
                <a:lnTo>
                  <a:pt x="1508760" y="313689"/>
                </a:lnTo>
                <a:lnTo>
                  <a:pt x="1661160" y="642619"/>
                </a:lnTo>
                <a:lnTo>
                  <a:pt x="1737360" y="824230"/>
                </a:lnTo>
                <a:lnTo>
                  <a:pt x="1807210" y="985519"/>
                </a:lnTo>
                <a:lnTo>
                  <a:pt x="1870710" y="1083310"/>
                </a:lnTo>
                <a:lnTo>
                  <a:pt x="1985010" y="1258570"/>
                </a:lnTo>
                <a:lnTo>
                  <a:pt x="2067560" y="1360170"/>
                </a:lnTo>
                <a:lnTo>
                  <a:pt x="2162810" y="1454150"/>
                </a:lnTo>
                <a:lnTo>
                  <a:pt x="2160270" y="1916430"/>
                </a:lnTo>
                <a:lnTo>
                  <a:pt x="3810" y="191643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 txBox="1"/>
          <p:nvPr/>
        </p:nvSpPr>
        <p:spPr>
          <a:xfrm>
            <a:off x="7829550" y="5369116"/>
            <a:ext cx="11493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i="1" spc="185" dirty="0">
                <a:latin typeface="Times New Roman"/>
                <a:cs typeface="Times New Roman"/>
              </a:rPr>
              <a:t>t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2183129" y="5645080"/>
            <a:ext cx="1349375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spc="50" dirty="0">
                <a:latin typeface="Symbol"/>
                <a:cs typeface="Symbol"/>
              </a:rPr>
              <a:t></a:t>
            </a:r>
            <a:r>
              <a:rPr sz="2050" i="1" spc="50" dirty="0">
                <a:latin typeface="Times New Roman"/>
                <a:cs typeface="Times New Roman"/>
              </a:rPr>
              <a:t>t</a:t>
            </a:r>
            <a:r>
              <a:rPr sz="1800" i="1" spc="75" baseline="-23148" dirty="0">
                <a:latin typeface="Times New Roman"/>
                <a:cs typeface="Times New Roman"/>
              </a:rPr>
              <a:t>c </a:t>
            </a:r>
            <a:r>
              <a:rPr sz="1725" spc="75" baseline="-24154" dirty="0">
                <a:latin typeface="Times New Roman"/>
                <a:cs typeface="Times New Roman"/>
              </a:rPr>
              <a:t>= </a:t>
            </a:r>
            <a:r>
              <a:rPr sz="2000" dirty="0">
                <a:latin typeface="Symbol"/>
                <a:cs typeface="Symbol"/>
              </a:rPr>
              <a:t>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2.776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4845050" y="5647620"/>
            <a:ext cx="1092835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i="1" spc="95" dirty="0">
                <a:latin typeface="Times New Roman"/>
                <a:cs typeface="Times New Roman"/>
              </a:rPr>
              <a:t>t</a:t>
            </a:r>
            <a:r>
              <a:rPr sz="1800" i="1" spc="142" baseline="-23148" dirty="0">
                <a:latin typeface="Times New Roman"/>
                <a:cs typeface="Times New Roman"/>
              </a:rPr>
              <a:t>c </a:t>
            </a:r>
            <a:r>
              <a:rPr sz="2000" spc="80" dirty="0">
                <a:latin typeface="Times New Roman"/>
                <a:cs typeface="Times New Roman"/>
              </a:rPr>
              <a:t>=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Times New Roman"/>
                <a:cs typeface="Times New Roman"/>
              </a:rPr>
              <a:t>2.776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365759" y="1211579"/>
            <a:ext cx="7788275" cy="293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5"/>
              </a:lnSpc>
              <a:spcBef>
                <a:spcPts val="100"/>
              </a:spcBef>
              <a:tabLst>
                <a:tab pos="1551305" algn="l"/>
              </a:tabLst>
            </a:pPr>
            <a:r>
              <a:rPr sz="2400" b="1" spc="280" dirty="0">
                <a:latin typeface="Times New Roman"/>
                <a:cs typeface="Times New Roman"/>
              </a:rPr>
              <a:t>Example	</a:t>
            </a:r>
            <a:r>
              <a:rPr sz="2400" b="1" spc="260" dirty="0">
                <a:latin typeface="Times New Roman"/>
                <a:cs typeface="Times New Roman"/>
              </a:rPr>
              <a:t>continued</a:t>
            </a:r>
            <a:r>
              <a:rPr sz="2400" spc="26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915"/>
              </a:lnSpc>
            </a:pPr>
            <a:r>
              <a:rPr sz="2400" spc="195" dirty="0">
                <a:latin typeface="Times New Roman"/>
                <a:cs typeface="Times New Roman"/>
              </a:rPr>
              <a:t>Find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30" dirty="0">
                <a:latin typeface="Times New Roman"/>
                <a:cs typeface="Times New Roman"/>
              </a:rPr>
              <a:t>critical </a:t>
            </a:r>
            <a:r>
              <a:rPr sz="2400" spc="165" dirty="0">
                <a:latin typeface="Times New Roman"/>
                <a:cs typeface="Times New Roman"/>
              </a:rPr>
              <a:t>value </a:t>
            </a:r>
            <a:r>
              <a:rPr sz="2450" i="1" spc="120" dirty="0">
                <a:latin typeface="Times New Roman"/>
                <a:cs typeface="Times New Roman"/>
              </a:rPr>
              <a:t>t</a:t>
            </a:r>
            <a:r>
              <a:rPr sz="2100" i="1" spc="179" baseline="-23809" dirty="0">
                <a:latin typeface="Times New Roman"/>
                <a:cs typeface="Times New Roman"/>
              </a:rPr>
              <a:t>c </a:t>
            </a:r>
            <a:r>
              <a:rPr sz="2400" spc="85" dirty="0">
                <a:latin typeface="Times New Roman"/>
                <a:cs typeface="Times New Roman"/>
              </a:rPr>
              <a:t>for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-35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95% </a:t>
            </a:r>
            <a:r>
              <a:rPr sz="2400" spc="105" dirty="0">
                <a:latin typeface="Times New Roman"/>
                <a:cs typeface="Times New Roman"/>
              </a:rPr>
              <a:t>confidence </a:t>
            </a:r>
            <a:r>
              <a:rPr sz="2400" spc="200" dirty="0">
                <a:latin typeface="Times New Roman"/>
                <a:cs typeface="Times New Roman"/>
              </a:rPr>
              <a:t>when </a:t>
            </a:r>
            <a:r>
              <a:rPr sz="2400" spc="225" dirty="0"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 spc="180" dirty="0">
                <a:latin typeface="Times New Roman"/>
                <a:cs typeface="Times New Roman"/>
              </a:rPr>
              <a:t>sample </a:t>
            </a:r>
            <a:r>
              <a:rPr sz="2400" spc="120" dirty="0">
                <a:latin typeface="Times New Roman"/>
                <a:cs typeface="Times New Roman"/>
              </a:rPr>
              <a:t>size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5.</a:t>
            </a:r>
            <a:endParaRPr sz="2400">
              <a:latin typeface="Times New Roman"/>
              <a:cs typeface="Times New Roman"/>
            </a:endParaRPr>
          </a:p>
          <a:p>
            <a:pPr marL="29209" marR="285115">
              <a:lnSpc>
                <a:spcPts val="2880"/>
              </a:lnSpc>
              <a:spcBef>
                <a:spcPts val="1585"/>
              </a:spcBef>
            </a:pPr>
            <a:r>
              <a:rPr sz="2400" spc="80" dirty="0">
                <a:solidFill>
                  <a:srgbClr val="232884"/>
                </a:solidFill>
                <a:latin typeface="Times New Roman"/>
                <a:cs typeface="Times New Roman"/>
              </a:rPr>
              <a:t>95%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84"/>
                </a:solidFill>
                <a:latin typeface="Times New Roman"/>
                <a:cs typeface="Times New Roman"/>
              </a:rPr>
              <a:t>of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20" dirty="0">
                <a:solidFill>
                  <a:srgbClr val="232884"/>
                </a:solidFill>
                <a:latin typeface="Times New Roman"/>
                <a:cs typeface="Times New Roman"/>
              </a:rPr>
              <a:t>the</a:t>
            </a:r>
            <a:r>
              <a:rPr sz="2400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29" dirty="0">
                <a:solidFill>
                  <a:srgbClr val="232884"/>
                </a:solidFill>
                <a:latin typeface="Times New Roman"/>
                <a:cs typeface="Times New Roman"/>
              </a:rPr>
              <a:t>area</a:t>
            </a:r>
            <a:r>
              <a:rPr sz="2400" spc="5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20" dirty="0">
                <a:solidFill>
                  <a:srgbClr val="232884"/>
                </a:solidFill>
                <a:latin typeface="Times New Roman"/>
                <a:cs typeface="Times New Roman"/>
              </a:rPr>
              <a:t>under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20" dirty="0">
                <a:solidFill>
                  <a:srgbClr val="232884"/>
                </a:solidFill>
                <a:latin typeface="Times New Roman"/>
                <a:cs typeface="Times New Roman"/>
              </a:rPr>
              <a:t>the</a:t>
            </a:r>
            <a:r>
              <a:rPr sz="2400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50" i="1" spc="165" dirty="0">
                <a:solidFill>
                  <a:srgbClr val="232884"/>
                </a:solidFill>
                <a:latin typeface="Times New Roman"/>
                <a:cs typeface="Times New Roman"/>
              </a:rPr>
              <a:t>t</a:t>
            </a:r>
            <a:r>
              <a:rPr sz="2400" spc="165" dirty="0">
                <a:solidFill>
                  <a:srgbClr val="232884"/>
                </a:solidFill>
                <a:latin typeface="Times New Roman"/>
                <a:cs typeface="Times New Roman"/>
              </a:rPr>
              <a:t>-distribution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50" dirty="0">
                <a:solidFill>
                  <a:srgbClr val="232884"/>
                </a:solidFill>
                <a:latin typeface="Times New Roman"/>
                <a:cs typeface="Times New Roman"/>
              </a:rPr>
              <a:t>curve</a:t>
            </a:r>
            <a:r>
              <a:rPr sz="2400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90" dirty="0">
                <a:solidFill>
                  <a:srgbClr val="232884"/>
                </a:solidFill>
                <a:latin typeface="Times New Roman"/>
                <a:cs typeface="Times New Roman"/>
              </a:rPr>
              <a:t>with</a:t>
            </a:r>
            <a:r>
              <a:rPr sz="2400" spc="6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4  </a:t>
            </a:r>
            <a:r>
              <a:rPr sz="2400" spc="155" dirty="0">
                <a:solidFill>
                  <a:srgbClr val="232884"/>
                </a:solidFill>
                <a:latin typeface="Times New Roman"/>
                <a:cs typeface="Times New Roman"/>
              </a:rPr>
              <a:t>degrees </a:t>
            </a:r>
            <a:r>
              <a:rPr sz="2400" dirty="0">
                <a:solidFill>
                  <a:srgbClr val="232884"/>
                </a:solidFill>
                <a:latin typeface="Times New Roman"/>
                <a:cs typeface="Times New Roman"/>
              </a:rPr>
              <a:t>of </a:t>
            </a:r>
            <a:r>
              <a:rPr sz="2400" spc="140" dirty="0">
                <a:solidFill>
                  <a:srgbClr val="232884"/>
                </a:solidFill>
                <a:latin typeface="Times New Roman"/>
                <a:cs typeface="Times New Roman"/>
              </a:rPr>
              <a:t>freedom </a:t>
            </a:r>
            <a:r>
              <a:rPr sz="2400" spc="120" dirty="0">
                <a:solidFill>
                  <a:srgbClr val="232884"/>
                </a:solidFill>
                <a:latin typeface="Times New Roman"/>
                <a:cs typeface="Times New Roman"/>
              </a:rPr>
              <a:t>lies </a:t>
            </a:r>
            <a:r>
              <a:rPr sz="2400" spc="170" dirty="0">
                <a:solidFill>
                  <a:srgbClr val="232884"/>
                </a:solidFill>
                <a:latin typeface="Times New Roman"/>
                <a:cs typeface="Times New Roman"/>
              </a:rPr>
              <a:t>between </a:t>
            </a:r>
            <a:r>
              <a:rPr sz="2450" i="1" spc="250" dirty="0">
                <a:solidFill>
                  <a:srgbClr val="232884"/>
                </a:solidFill>
                <a:latin typeface="Times New Roman"/>
                <a:cs typeface="Times New Roman"/>
              </a:rPr>
              <a:t>t </a:t>
            </a:r>
            <a:r>
              <a:rPr sz="2400" spc="100" dirty="0">
                <a:solidFill>
                  <a:srgbClr val="232884"/>
                </a:solidFill>
                <a:latin typeface="Times New Roman"/>
                <a:cs typeface="Times New Roman"/>
              </a:rPr>
              <a:t>=</a:t>
            </a:r>
            <a:r>
              <a:rPr sz="2400" spc="-3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90" dirty="0">
                <a:solidFill>
                  <a:srgbClr val="232884"/>
                </a:solidFill>
                <a:latin typeface="Times New Roman"/>
                <a:cs typeface="Times New Roman"/>
              </a:rPr>
              <a:t>±2.776.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4955540">
              <a:lnSpc>
                <a:spcPct val="100000"/>
              </a:lnSpc>
            </a:pPr>
            <a:r>
              <a:rPr sz="2050" b="1" i="1" spc="-25" dirty="0">
                <a:solidFill>
                  <a:srgbClr val="232884"/>
                </a:solidFill>
                <a:latin typeface="Times New Roman"/>
                <a:cs typeface="Times New Roman"/>
              </a:rPr>
              <a:t>c </a:t>
            </a:r>
            <a:r>
              <a:rPr sz="2000" b="1" spc="70" dirty="0">
                <a:solidFill>
                  <a:srgbClr val="232884"/>
                </a:solidFill>
                <a:latin typeface="Times New Roman"/>
                <a:cs typeface="Times New Roman"/>
              </a:rPr>
              <a:t>=</a:t>
            </a:r>
            <a:r>
              <a:rPr sz="2000" b="1" spc="28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000" b="1" spc="220" dirty="0">
                <a:solidFill>
                  <a:srgbClr val="232884"/>
                </a:solidFill>
                <a:latin typeface="Times New Roman"/>
                <a:cs typeface="Times New Roman"/>
              </a:rPr>
              <a:t>0.95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4724400" y="4107179"/>
            <a:ext cx="609600" cy="379730"/>
          </a:xfrm>
          <a:custGeom>
            <a:avLst/>
            <a:gdLst/>
            <a:ahLst/>
            <a:cxnLst/>
            <a:rect l="l" t="t" r="r" b="b"/>
            <a:pathLst>
              <a:path w="609600" h="379729">
                <a:moveTo>
                  <a:pt x="609600" y="0"/>
                </a:moveTo>
                <a:lnTo>
                  <a:pt x="0" y="37973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1179830" y="0"/>
            <a:ext cx="6785609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892425" algn="l"/>
                <a:tab pos="5327015" algn="l"/>
                <a:tab pos="6402705" algn="l"/>
              </a:tabLst>
            </a:pPr>
            <a:r>
              <a:rPr sz="3600" spc="300" dirty="0"/>
              <a:t>C</a:t>
            </a:r>
            <a:r>
              <a:rPr sz="3600" spc="295" dirty="0"/>
              <a:t>o</a:t>
            </a:r>
            <a:r>
              <a:rPr sz="3600" spc="490" dirty="0"/>
              <a:t>n</a:t>
            </a:r>
            <a:r>
              <a:rPr sz="3600" spc="300" dirty="0"/>
              <a:t>f</a:t>
            </a:r>
            <a:r>
              <a:rPr sz="3600" spc="409" dirty="0"/>
              <a:t>i</a:t>
            </a:r>
            <a:r>
              <a:rPr sz="3600" spc="365" dirty="0"/>
              <a:t>d</a:t>
            </a:r>
            <a:r>
              <a:rPr sz="3600" spc="495" dirty="0"/>
              <a:t>e</a:t>
            </a:r>
            <a:r>
              <a:rPr sz="3600" spc="484" dirty="0"/>
              <a:t>n</a:t>
            </a:r>
            <a:r>
              <a:rPr sz="3600" spc="300" dirty="0"/>
              <a:t>c</a:t>
            </a:r>
            <a:r>
              <a:rPr sz="3600" spc="200" dirty="0"/>
              <a:t>e</a:t>
            </a:r>
            <a:r>
              <a:rPr sz="3600" dirty="0"/>
              <a:t>	</a:t>
            </a:r>
            <a:r>
              <a:rPr sz="3600" spc="355" dirty="0"/>
              <a:t>I</a:t>
            </a:r>
            <a:r>
              <a:rPr sz="3600" spc="490" dirty="0"/>
              <a:t>n</a:t>
            </a:r>
            <a:r>
              <a:rPr sz="3600" spc="495" dirty="0"/>
              <a:t>te</a:t>
            </a:r>
            <a:r>
              <a:rPr sz="3600" spc="300" dirty="0"/>
              <a:t>r</a:t>
            </a:r>
            <a:r>
              <a:rPr sz="3600" spc="420" dirty="0"/>
              <a:t>v</a:t>
            </a:r>
            <a:r>
              <a:rPr sz="3600" spc="495" dirty="0"/>
              <a:t>a</a:t>
            </a:r>
            <a:r>
              <a:rPr sz="3600" spc="425" dirty="0"/>
              <a:t>l</a:t>
            </a:r>
            <a:r>
              <a:rPr sz="3600" spc="265" dirty="0"/>
              <a:t>s</a:t>
            </a:r>
            <a:r>
              <a:rPr sz="3600" dirty="0"/>
              <a:t>	</a:t>
            </a:r>
            <a:r>
              <a:rPr sz="3600" spc="505" dirty="0"/>
              <a:t>a</a:t>
            </a:r>
            <a:r>
              <a:rPr sz="3600" spc="484" dirty="0"/>
              <a:t>n</a:t>
            </a:r>
            <a:r>
              <a:rPr sz="3600" spc="65" dirty="0"/>
              <a:t>d</a:t>
            </a:r>
            <a:r>
              <a:rPr sz="3600" dirty="0"/>
              <a:t>	</a:t>
            </a:r>
            <a:r>
              <a:rPr sz="3700" i="1" spc="675" dirty="0">
                <a:latin typeface="Times New Roman"/>
                <a:cs typeface="Times New Roman"/>
              </a:rPr>
              <a:t>t</a:t>
            </a:r>
            <a:r>
              <a:rPr sz="3600" dirty="0"/>
              <a:t>-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02" name="object 20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203" name="object 20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22</a:t>
            </a:fld>
            <a:endParaRPr dirty="0"/>
          </a:p>
        </p:txBody>
      </p:sp>
      <p:sp>
        <p:nvSpPr>
          <p:cNvPr id="174" name="object 174"/>
          <p:cNvSpPr txBox="1"/>
          <p:nvPr/>
        </p:nvSpPr>
        <p:spPr>
          <a:xfrm>
            <a:off x="2907029" y="558800"/>
            <a:ext cx="32912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420" dirty="0">
                <a:latin typeface="Times New Roman"/>
                <a:cs typeface="Times New Roman"/>
              </a:rPr>
              <a:t>Distributions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5001259" y="2560488"/>
            <a:ext cx="223520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20"/>
              </a:lnSpc>
            </a:pPr>
            <a:r>
              <a:rPr sz="2400" i="1" spc="90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Times New Roman"/>
                <a:cs typeface="Times New Roman"/>
              </a:rPr>
              <a:t>,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182879" y="1219200"/>
            <a:ext cx="8779510" cy="5242560"/>
          </a:xfrm>
          <a:custGeom>
            <a:avLst/>
            <a:gdLst/>
            <a:ahLst/>
            <a:cxnLst/>
            <a:rect l="l" t="t" r="r" b="b"/>
            <a:pathLst>
              <a:path w="8779510" h="5242560">
                <a:moveTo>
                  <a:pt x="0" y="0"/>
                </a:moveTo>
                <a:lnTo>
                  <a:pt x="8779510" y="0"/>
                </a:lnTo>
                <a:lnTo>
                  <a:pt x="8779510" y="5242560"/>
                </a:lnTo>
                <a:lnTo>
                  <a:pt x="0" y="5242560"/>
                </a:lnTo>
                <a:lnTo>
                  <a:pt x="0" y="0"/>
                </a:lnTo>
                <a:close/>
              </a:path>
            </a:pathLst>
          </a:custGeom>
          <a:solidFill>
            <a:srgbClr val="232884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82879" y="1219200"/>
            <a:ext cx="8779510" cy="5242560"/>
          </a:xfrm>
          <a:custGeom>
            <a:avLst/>
            <a:gdLst/>
            <a:ahLst/>
            <a:cxnLst/>
            <a:rect l="l" t="t" r="r" b="b"/>
            <a:pathLst>
              <a:path w="8779510" h="5242560">
                <a:moveTo>
                  <a:pt x="0" y="0"/>
                </a:moveTo>
                <a:lnTo>
                  <a:pt x="8779510" y="0"/>
                </a:lnTo>
                <a:lnTo>
                  <a:pt x="8779510" y="5242560"/>
                </a:lnTo>
                <a:lnTo>
                  <a:pt x="0" y="524256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 txBox="1"/>
          <p:nvPr/>
        </p:nvSpPr>
        <p:spPr>
          <a:xfrm>
            <a:off x="260350" y="1253490"/>
            <a:ext cx="8195309" cy="759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5"/>
              </a:lnSpc>
              <a:spcBef>
                <a:spcPts val="100"/>
              </a:spcBef>
              <a:tabLst>
                <a:tab pos="2274570" algn="l"/>
                <a:tab pos="2580640" algn="l"/>
                <a:tab pos="4508500" algn="l"/>
                <a:tab pos="5972175" algn="l"/>
                <a:tab pos="6551295" algn="l"/>
                <a:tab pos="7197725" algn="l"/>
              </a:tabLst>
            </a:pPr>
            <a:r>
              <a:rPr sz="2400" b="1" spc="195" dirty="0">
                <a:latin typeface="Times New Roman"/>
                <a:cs typeface="Times New Roman"/>
              </a:rPr>
              <a:t>C</a:t>
            </a:r>
            <a:r>
              <a:rPr sz="2400" b="1" spc="210" dirty="0">
                <a:latin typeface="Times New Roman"/>
                <a:cs typeface="Times New Roman"/>
              </a:rPr>
              <a:t>o</a:t>
            </a:r>
            <a:r>
              <a:rPr sz="2400" b="1" spc="320" dirty="0">
                <a:latin typeface="Times New Roman"/>
                <a:cs typeface="Times New Roman"/>
              </a:rPr>
              <a:t>n</a:t>
            </a:r>
            <a:r>
              <a:rPr sz="2400" b="1" spc="380" dirty="0">
                <a:latin typeface="Times New Roman"/>
                <a:cs typeface="Times New Roman"/>
              </a:rPr>
              <a:t>s</a:t>
            </a:r>
            <a:r>
              <a:rPr sz="2400" b="1" spc="335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r</a:t>
            </a:r>
            <a:r>
              <a:rPr sz="2400" b="1" spc="-390" dirty="0">
                <a:latin typeface="Times New Roman"/>
                <a:cs typeface="Times New Roman"/>
              </a:rPr>
              <a:t> </a:t>
            </a:r>
            <a:r>
              <a:rPr sz="2400" b="1" spc="320" dirty="0">
                <a:latin typeface="Times New Roman"/>
                <a:cs typeface="Times New Roman"/>
              </a:rPr>
              <a:t>u</a:t>
            </a:r>
            <a:r>
              <a:rPr sz="2400" b="1" spc="200" dirty="0">
                <a:latin typeface="Times New Roman"/>
                <a:cs typeface="Times New Roman"/>
              </a:rPr>
              <a:t>c</a:t>
            </a:r>
            <a:r>
              <a:rPr sz="2400" b="1" spc="335" dirty="0">
                <a:latin typeface="Times New Roman"/>
                <a:cs typeface="Times New Roman"/>
              </a:rPr>
              <a:t>t</a:t>
            </a:r>
            <a:r>
              <a:rPr sz="2400" b="1" spc="295" dirty="0">
                <a:latin typeface="Times New Roman"/>
                <a:cs typeface="Times New Roman"/>
              </a:rPr>
              <a:t>i</a:t>
            </a:r>
            <a:r>
              <a:rPr sz="2400" b="1" spc="320" dirty="0">
                <a:latin typeface="Times New Roman"/>
                <a:cs typeface="Times New Roman"/>
              </a:rPr>
              <a:t>n</a:t>
            </a:r>
            <a:r>
              <a:rPr sz="2400" b="1" spc="85" dirty="0">
                <a:latin typeface="Times New Roman"/>
                <a:cs typeface="Times New Roman"/>
              </a:rPr>
              <a:t>g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130" dirty="0">
                <a:latin typeface="Times New Roman"/>
                <a:cs typeface="Times New Roman"/>
              </a:rPr>
              <a:t>a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195" dirty="0">
                <a:latin typeface="Times New Roman"/>
                <a:cs typeface="Times New Roman"/>
              </a:rPr>
              <a:t>Co</a:t>
            </a:r>
            <a:r>
              <a:rPr sz="2400" b="1" spc="330" dirty="0">
                <a:latin typeface="Times New Roman"/>
                <a:cs typeface="Times New Roman"/>
              </a:rPr>
              <a:t>n</a:t>
            </a:r>
            <a:r>
              <a:rPr sz="2400" b="1" spc="210" dirty="0">
                <a:latin typeface="Times New Roman"/>
                <a:cs typeface="Times New Roman"/>
              </a:rPr>
              <a:t>f</a:t>
            </a:r>
            <a:r>
              <a:rPr sz="2400" b="1" spc="285" dirty="0">
                <a:latin typeface="Times New Roman"/>
                <a:cs typeface="Times New Roman"/>
              </a:rPr>
              <a:t>i</a:t>
            </a:r>
            <a:r>
              <a:rPr sz="2400" b="1" spc="250" dirty="0">
                <a:latin typeface="Times New Roman"/>
                <a:cs typeface="Times New Roman"/>
              </a:rPr>
              <a:t>d</a:t>
            </a:r>
            <a:r>
              <a:rPr sz="2400" b="1" spc="325" dirty="0">
                <a:latin typeface="Times New Roman"/>
                <a:cs typeface="Times New Roman"/>
              </a:rPr>
              <a:t>e</a:t>
            </a:r>
            <a:r>
              <a:rPr sz="2400" b="1" spc="330" dirty="0">
                <a:latin typeface="Times New Roman"/>
                <a:cs typeface="Times New Roman"/>
              </a:rPr>
              <a:t>n</a:t>
            </a:r>
            <a:r>
              <a:rPr sz="2400" b="1" spc="200" dirty="0">
                <a:latin typeface="Times New Roman"/>
                <a:cs typeface="Times New Roman"/>
              </a:rPr>
              <a:t>c</a:t>
            </a:r>
            <a:r>
              <a:rPr sz="2400" b="1" spc="13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229" dirty="0">
                <a:latin typeface="Times New Roman"/>
                <a:cs typeface="Times New Roman"/>
              </a:rPr>
              <a:t>I</a:t>
            </a:r>
            <a:r>
              <a:rPr sz="2400" b="1" spc="330" dirty="0">
                <a:latin typeface="Times New Roman"/>
                <a:cs typeface="Times New Roman"/>
              </a:rPr>
              <a:t>n</a:t>
            </a:r>
            <a:r>
              <a:rPr sz="2400" b="1" spc="335" dirty="0">
                <a:latin typeface="Times New Roman"/>
                <a:cs typeface="Times New Roman"/>
              </a:rPr>
              <a:t>t</a:t>
            </a:r>
            <a:r>
              <a:rPr sz="2400" b="1" spc="340" dirty="0">
                <a:latin typeface="Times New Roman"/>
                <a:cs typeface="Times New Roman"/>
              </a:rPr>
              <a:t>e</a:t>
            </a:r>
            <a:r>
              <a:rPr sz="2400" b="1" spc="200" dirty="0">
                <a:latin typeface="Times New Roman"/>
                <a:cs typeface="Times New Roman"/>
              </a:rPr>
              <a:t>r</a:t>
            </a:r>
            <a:r>
              <a:rPr sz="2400" b="1" spc="285" dirty="0">
                <a:latin typeface="Times New Roman"/>
                <a:cs typeface="Times New Roman"/>
              </a:rPr>
              <a:t>v</a:t>
            </a:r>
            <a:r>
              <a:rPr sz="2400" b="1" spc="325" dirty="0">
                <a:latin typeface="Times New Roman"/>
                <a:cs typeface="Times New Roman"/>
              </a:rPr>
              <a:t>a</a:t>
            </a:r>
            <a:r>
              <a:rPr sz="2400" b="1" spc="85" dirty="0">
                <a:latin typeface="Times New Roman"/>
                <a:cs typeface="Times New Roman"/>
              </a:rPr>
              <a:t>l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210" dirty="0">
                <a:latin typeface="Times New Roman"/>
                <a:cs typeface="Times New Roman"/>
              </a:rPr>
              <a:t>f</a:t>
            </a:r>
            <a:r>
              <a:rPr sz="2400" b="1" spc="195" dirty="0">
                <a:latin typeface="Times New Roman"/>
                <a:cs typeface="Times New Roman"/>
              </a:rPr>
              <a:t>o</a:t>
            </a:r>
            <a:r>
              <a:rPr sz="2400" b="1" dirty="0">
                <a:latin typeface="Times New Roman"/>
                <a:cs typeface="Times New Roman"/>
              </a:rPr>
              <a:t>r	</a:t>
            </a:r>
            <a:r>
              <a:rPr sz="2400" b="1" spc="335" dirty="0">
                <a:latin typeface="Times New Roman"/>
                <a:cs typeface="Times New Roman"/>
              </a:rPr>
              <a:t>t</a:t>
            </a:r>
            <a:r>
              <a:rPr sz="2400" b="1" spc="330" dirty="0">
                <a:latin typeface="Times New Roman"/>
                <a:cs typeface="Times New Roman"/>
              </a:rPr>
              <a:t>h</a:t>
            </a:r>
            <a:r>
              <a:rPr sz="2400" b="1" spc="13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200" dirty="0">
                <a:latin typeface="Times New Roman"/>
                <a:cs typeface="Times New Roman"/>
              </a:rPr>
              <a:t>M</a:t>
            </a:r>
            <a:r>
              <a:rPr sz="2400" b="1" spc="325" dirty="0">
                <a:latin typeface="Times New Roman"/>
                <a:cs typeface="Times New Roman"/>
              </a:rPr>
              <a:t>e</a:t>
            </a:r>
            <a:r>
              <a:rPr sz="2400" b="1" spc="335" dirty="0">
                <a:latin typeface="Times New Roman"/>
                <a:cs typeface="Times New Roman"/>
              </a:rPr>
              <a:t>a</a:t>
            </a:r>
            <a:r>
              <a:rPr sz="2400" b="1" spc="330" dirty="0">
                <a:latin typeface="Times New Roman"/>
                <a:cs typeface="Times New Roman"/>
              </a:rPr>
              <a:t>n</a:t>
            </a:r>
            <a:r>
              <a:rPr sz="2400" b="1" spc="-135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458595">
              <a:lnSpc>
                <a:spcPts val="2915"/>
              </a:lnSpc>
            </a:pPr>
            <a:r>
              <a:rPr sz="2450" b="1" i="1" spc="220" dirty="0">
                <a:latin typeface="Times New Roman"/>
                <a:cs typeface="Times New Roman"/>
              </a:rPr>
              <a:t>t</a:t>
            </a:r>
            <a:r>
              <a:rPr sz="2400" b="1" spc="220" dirty="0">
                <a:latin typeface="Times New Roman"/>
                <a:cs typeface="Times New Roman"/>
              </a:rPr>
              <a:t>-</a:t>
            </a:r>
            <a:r>
              <a:rPr sz="2400" b="1" spc="-395" dirty="0">
                <a:latin typeface="Times New Roman"/>
                <a:cs typeface="Times New Roman"/>
              </a:rPr>
              <a:t> </a:t>
            </a:r>
            <a:r>
              <a:rPr sz="2400" b="1" spc="275" dirty="0">
                <a:latin typeface="Times New Roman"/>
                <a:cs typeface="Times New Roman"/>
              </a:rPr>
              <a:t>Distribution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6381699" y="2004738"/>
            <a:ext cx="160591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i="1" spc="195" dirty="0">
                <a:solidFill>
                  <a:srgbClr val="E01420"/>
                </a:solidFill>
                <a:latin typeface="Times New Roman"/>
                <a:cs typeface="Times New Roman"/>
              </a:rPr>
              <a:t>In</a:t>
            </a:r>
            <a:r>
              <a:rPr sz="2450" i="1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450" i="1" spc="160" dirty="0">
                <a:solidFill>
                  <a:srgbClr val="E01420"/>
                </a:solidFill>
                <a:latin typeface="Times New Roman"/>
                <a:cs typeface="Times New Roman"/>
              </a:rPr>
              <a:t>Symbols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365759" y="3441700"/>
            <a:ext cx="1949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560" dirty="0">
                <a:latin typeface="Times New Roman"/>
                <a:cs typeface="Times New Roman"/>
              </a:rPr>
              <a:t>•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365759" y="1834956"/>
            <a:ext cx="4756150" cy="414718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457200">
              <a:lnSpc>
                <a:spcPct val="100000"/>
              </a:lnSpc>
              <a:spcBef>
                <a:spcPts val="1470"/>
              </a:spcBef>
            </a:pPr>
            <a:r>
              <a:rPr sz="2450" i="1" spc="195" dirty="0">
                <a:solidFill>
                  <a:srgbClr val="E01420"/>
                </a:solidFill>
                <a:latin typeface="Times New Roman"/>
                <a:cs typeface="Times New Roman"/>
              </a:rPr>
              <a:t>In</a:t>
            </a:r>
            <a:r>
              <a:rPr sz="2450" i="1" spc="50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450" i="1" spc="140" dirty="0">
                <a:solidFill>
                  <a:srgbClr val="E01420"/>
                </a:solidFill>
                <a:latin typeface="Times New Roman"/>
                <a:cs typeface="Times New Roman"/>
              </a:rPr>
              <a:t>Words</a:t>
            </a:r>
            <a:endParaRPr sz="2450">
              <a:latin typeface="Times New Roman"/>
              <a:cs typeface="Times New Roman"/>
            </a:endParaRPr>
          </a:p>
          <a:p>
            <a:pPr marL="469900" indent="-457200">
              <a:lnSpc>
                <a:spcPts val="2670"/>
              </a:lnSpc>
              <a:spcBef>
                <a:spcPts val="1260"/>
              </a:spcBef>
              <a:buChar char="•"/>
              <a:tabLst>
                <a:tab pos="469265" algn="l"/>
                <a:tab pos="469900" algn="l"/>
              </a:tabLst>
            </a:pPr>
            <a:r>
              <a:rPr sz="2200" spc="135" dirty="0">
                <a:latin typeface="Times New Roman"/>
                <a:cs typeface="Times New Roman"/>
              </a:rPr>
              <a:t>Identify </a:t>
            </a:r>
            <a:r>
              <a:rPr sz="2200" spc="195" dirty="0">
                <a:latin typeface="Times New Roman"/>
                <a:cs typeface="Times New Roman"/>
              </a:rPr>
              <a:t>the </a:t>
            </a:r>
            <a:r>
              <a:rPr sz="2200" spc="165" dirty="0">
                <a:latin typeface="Times New Roman"/>
                <a:cs typeface="Times New Roman"/>
              </a:rPr>
              <a:t>sample </a:t>
            </a:r>
            <a:r>
              <a:rPr sz="2200" spc="155" dirty="0">
                <a:latin typeface="Times New Roman"/>
                <a:cs typeface="Times New Roman"/>
              </a:rPr>
              <a:t>statistics</a:t>
            </a:r>
            <a:r>
              <a:rPr sz="2200" spc="-245" dirty="0">
                <a:latin typeface="Times New Roman"/>
                <a:cs typeface="Times New Roman"/>
              </a:rPr>
              <a:t> </a:t>
            </a:r>
            <a:r>
              <a:rPr sz="2250" i="1" spc="135" dirty="0">
                <a:latin typeface="Times New Roman"/>
                <a:cs typeface="Times New Roman"/>
              </a:rPr>
              <a:t>n</a:t>
            </a:r>
            <a:r>
              <a:rPr sz="2200" spc="135" dirty="0">
                <a:latin typeface="Times New Roman"/>
                <a:cs typeface="Times New Roman"/>
              </a:rPr>
              <a:t>,</a:t>
            </a:r>
            <a:endParaRPr sz="2200">
              <a:latin typeface="Times New Roman"/>
              <a:cs typeface="Times New Roman"/>
            </a:endParaRPr>
          </a:p>
          <a:p>
            <a:pPr marL="1426210">
              <a:lnSpc>
                <a:spcPts val="2670"/>
              </a:lnSpc>
            </a:pPr>
            <a:r>
              <a:rPr sz="2200" spc="215" dirty="0">
                <a:latin typeface="Times New Roman"/>
                <a:cs typeface="Times New Roman"/>
              </a:rPr>
              <a:t>and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50" i="1" spc="100" dirty="0">
                <a:latin typeface="Times New Roman"/>
                <a:cs typeface="Times New Roman"/>
              </a:rPr>
              <a:t>s</a:t>
            </a:r>
            <a:r>
              <a:rPr sz="2200" spc="100" dirty="0"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  <a:p>
            <a:pPr marL="469900" marR="97155">
              <a:lnSpc>
                <a:spcPts val="2640"/>
              </a:lnSpc>
              <a:spcBef>
                <a:spcPts val="1860"/>
              </a:spcBef>
            </a:pPr>
            <a:r>
              <a:rPr sz="2200" spc="135" dirty="0">
                <a:latin typeface="Times New Roman"/>
                <a:cs typeface="Times New Roman"/>
              </a:rPr>
              <a:t>Identify </a:t>
            </a:r>
            <a:r>
              <a:rPr sz="2200" spc="195" dirty="0">
                <a:latin typeface="Times New Roman"/>
                <a:cs typeface="Times New Roman"/>
              </a:rPr>
              <a:t>the </a:t>
            </a:r>
            <a:r>
              <a:rPr sz="2200" spc="140" dirty="0">
                <a:latin typeface="Times New Roman"/>
                <a:cs typeface="Times New Roman"/>
              </a:rPr>
              <a:t>degrees </a:t>
            </a:r>
            <a:r>
              <a:rPr sz="2200" dirty="0">
                <a:latin typeface="Times New Roman"/>
                <a:cs typeface="Times New Roman"/>
              </a:rPr>
              <a:t>of </a:t>
            </a:r>
            <a:r>
              <a:rPr sz="2200" spc="114" dirty="0">
                <a:latin typeface="Times New Roman"/>
                <a:cs typeface="Times New Roman"/>
              </a:rPr>
              <a:t>freedom,  </a:t>
            </a:r>
            <a:r>
              <a:rPr sz="2200" spc="200" dirty="0">
                <a:latin typeface="Times New Roman"/>
                <a:cs typeface="Times New Roman"/>
              </a:rPr>
              <a:t>the </a:t>
            </a:r>
            <a:r>
              <a:rPr sz="2200" spc="95" dirty="0">
                <a:latin typeface="Times New Roman"/>
                <a:cs typeface="Times New Roman"/>
              </a:rPr>
              <a:t>level </a:t>
            </a:r>
            <a:r>
              <a:rPr sz="2200" dirty="0">
                <a:latin typeface="Times New Roman"/>
                <a:cs typeface="Times New Roman"/>
              </a:rPr>
              <a:t>of </a:t>
            </a:r>
            <a:r>
              <a:rPr sz="2200" spc="95" dirty="0">
                <a:latin typeface="Times New Roman"/>
                <a:cs typeface="Times New Roman"/>
              </a:rPr>
              <a:t>confidence </a:t>
            </a:r>
            <a:r>
              <a:rPr sz="2250" i="1" spc="10" dirty="0">
                <a:latin typeface="Times New Roman"/>
                <a:cs typeface="Times New Roman"/>
              </a:rPr>
              <a:t>c</a:t>
            </a:r>
            <a:r>
              <a:rPr sz="2200" spc="10" dirty="0">
                <a:latin typeface="Times New Roman"/>
                <a:cs typeface="Times New Roman"/>
              </a:rPr>
              <a:t>, </a:t>
            </a:r>
            <a:r>
              <a:rPr sz="2200" spc="215" dirty="0">
                <a:latin typeface="Times New Roman"/>
                <a:cs typeface="Times New Roman"/>
              </a:rPr>
              <a:t>and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the  </a:t>
            </a:r>
            <a:r>
              <a:rPr sz="2200" spc="114" dirty="0">
                <a:latin typeface="Times New Roman"/>
                <a:cs typeface="Times New Roman"/>
              </a:rPr>
              <a:t>critical </a:t>
            </a:r>
            <a:r>
              <a:rPr sz="2200" spc="150" dirty="0">
                <a:latin typeface="Times New Roman"/>
                <a:cs typeface="Times New Roman"/>
              </a:rPr>
              <a:t>value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50" i="1" spc="85" dirty="0">
                <a:latin typeface="Times New Roman"/>
                <a:cs typeface="Times New Roman"/>
              </a:rPr>
              <a:t>t</a:t>
            </a:r>
            <a:r>
              <a:rPr sz="1950" i="1" spc="127" baseline="-23504" dirty="0">
                <a:latin typeface="Times New Roman"/>
                <a:cs typeface="Times New Roman"/>
              </a:rPr>
              <a:t>c</a:t>
            </a:r>
            <a:r>
              <a:rPr sz="2200" spc="85" dirty="0"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2010"/>
              </a:spcBef>
              <a:buChar char="•"/>
              <a:tabLst>
                <a:tab pos="469265" algn="l"/>
                <a:tab pos="469900" algn="l"/>
              </a:tabLst>
            </a:pPr>
            <a:r>
              <a:rPr sz="2200" spc="180" dirty="0">
                <a:latin typeface="Times New Roman"/>
                <a:cs typeface="Times New Roman"/>
              </a:rPr>
              <a:t>Find </a:t>
            </a:r>
            <a:r>
              <a:rPr sz="2200" spc="195" dirty="0">
                <a:latin typeface="Times New Roman"/>
                <a:cs typeface="Times New Roman"/>
              </a:rPr>
              <a:t>the </a:t>
            </a:r>
            <a:r>
              <a:rPr sz="2200" spc="185" dirty="0">
                <a:latin typeface="Times New Roman"/>
                <a:cs typeface="Times New Roman"/>
              </a:rPr>
              <a:t>margin </a:t>
            </a:r>
            <a:r>
              <a:rPr sz="2200" dirty="0">
                <a:latin typeface="Times New Roman"/>
                <a:cs typeface="Times New Roman"/>
              </a:rPr>
              <a:t>of </a:t>
            </a:r>
            <a:r>
              <a:rPr sz="2200" spc="170" dirty="0">
                <a:latin typeface="Times New Roman"/>
                <a:cs typeface="Times New Roman"/>
              </a:rPr>
              <a:t>error</a:t>
            </a:r>
            <a:r>
              <a:rPr sz="2200" spc="-280" dirty="0">
                <a:latin typeface="Times New Roman"/>
                <a:cs typeface="Times New Roman"/>
              </a:rPr>
              <a:t> </a:t>
            </a:r>
            <a:r>
              <a:rPr sz="2250" i="1" spc="135" dirty="0">
                <a:latin typeface="Times New Roman"/>
                <a:cs typeface="Times New Roman"/>
              </a:rPr>
              <a:t>E</a:t>
            </a:r>
            <a:r>
              <a:rPr sz="2200" spc="135" dirty="0"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  <a:p>
            <a:pPr marL="469900" marR="5080" indent="-457200">
              <a:lnSpc>
                <a:spcPts val="2630"/>
              </a:lnSpc>
              <a:spcBef>
                <a:spcPts val="1875"/>
              </a:spcBef>
              <a:buChar char="•"/>
              <a:tabLst>
                <a:tab pos="469265" algn="l"/>
                <a:tab pos="469900" algn="l"/>
              </a:tabLst>
            </a:pPr>
            <a:r>
              <a:rPr sz="2200" spc="180" dirty="0">
                <a:latin typeface="Times New Roman"/>
                <a:cs typeface="Times New Roman"/>
              </a:rPr>
              <a:t>Find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the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left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spc="215" dirty="0">
                <a:latin typeface="Times New Roman"/>
                <a:cs typeface="Times New Roman"/>
              </a:rPr>
              <a:t>and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175" dirty="0">
                <a:latin typeface="Times New Roman"/>
                <a:cs typeface="Times New Roman"/>
              </a:rPr>
              <a:t>right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endpoints  </a:t>
            </a:r>
            <a:r>
              <a:rPr sz="2200" spc="215" dirty="0">
                <a:latin typeface="Times New Roman"/>
                <a:cs typeface="Times New Roman"/>
              </a:rPr>
              <a:t>and </a:t>
            </a:r>
            <a:r>
              <a:rPr sz="2200" spc="120" dirty="0">
                <a:latin typeface="Times New Roman"/>
                <a:cs typeface="Times New Roman"/>
              </a:rPr>
              <a:t>form </a:t>
            </a:r>
            <a:r>
              <a:rPr sz="2200" spc="195" dirty="0">
                <a:latin typeface="Times New Roman"/>
                <a:cs typeface="Times New Roman"/>
              </a:rPr>
              <a:t>the </a:t>
            </a:r>
            <a:r>
              <a:rPr sz="2200" spc="95" dirty="0">
                <a:latin typeface="Times New Roman"/>
                <a:cs typeface="Times New Roman"/>
              </a:rPr>
              <a:t>confidence</a:t>
            </a:r>
            <a:r>
              <a:rPr sz="2200" spc="-320" dirty="0">
                <a:latin typeface="Times New Roman"/>
                <a:cs typeface="Times New Roman"/>
              </a:rPr>
              <a:t> </a:t>
            </a:r>
            <a:r>
              <a:rPr sz="2200" spc="150" dirty="0">
                <a:latin typeface="Times New Roman"/>
                <a:cs typeface="Times New Roman"/>
              </a:rPr>
              <a:t>interval.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6503669" y="2813493"/>
            <a:ext cx="17208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i="1" spc="175" dirty="0">
                <a:latin typeface="Times New Roman"/>
                <a:cs typeface="Times New Roman"/>
              </a:rPr>
              <a:t>n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6000750" y="2555240"/>
            <a:ext cx="761365" cy="313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50" i="1" strike="sngStrike" spc="44" baseline="-27777" dirty="0">
                <a:latin typeface="Times New Roman"/>
                <a:cs typeface="Times New Roman"/>
              </a:rPr>
              <a:t>x</a:t>
            </a:r>
            <a:r>
              <a:rPr sz="2850" i="1" strike="noStrike" spc="44" baseline="-27777" dirty="0">
                <a:latin typeface="Times New Roman"/>
                <a:cs typeface="Times New Roman"/>
              </a:rPr>
              <a:t> </a:t>
            </a:r>
            <a:r>
              <a:rPr sz="2850" strike="noStrike" spc="-15" baseline="-27777" dirty="0">
                <a:latin typeface="Symbol"/>
                <a:cs typeface="Symbol"/>
              </a:rPr>
              <a:t></a:t>
            </a:r>
            <a:r>
              <a:rPr sz="1900" strike="noStrike" spc="-10" dirty="0">
                <a:latin typeface="Times New Roman"/>
                <a:cs typeface="Times New Roman"/>
              </a:rPr>
              <a:t> </a:t>
            </a:r>
            <a:r>
              <a:rPr sz="1900" u="sng" strike="noStrike" spc="-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</a:t>
            </a:r>
            <a:r>
              <a:rPr sz="1900" u="sng" strike="noStrike" spc="-3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00" i="1" u="sng" strike="noStrike" spc="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7774940" y="2960370"/>
            <a:ext cx="951230" cy="0"/>
          </a:xfrm>
          <a:custGeom>
            <a:avLst/>
            <a:gdLst/>
            <a:ahLst/>
            <a:cxnLst/>
            <a:rect l="l" t="t" r="r" b="b"/>
            <a:pathLst>
              <a:path w="951229">
                <a:moveTo>
                  <a:pt x="0" y="0"/>
                </a:moveTo>
                <a:lnTo>
                  <a:pt x="951229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614919" y="2964179"/>
            <a:ext cx="24130" cy="27940"/>
          </a:xfrm>
          <a:custGeom>
            <a:avLst/>
            <a:gdLst/>
            <a:ahLst/>
            <a:cxnLst/>
            <a:rect l="l" t="t" r="r" b="b"/>
            <a:pathLst>
              <a:path w="24129" h="27939">
                <a:moveTo>
                  <a:pt x="0" y="27940"/>
                </a:moveTo>
                <a:lnTo>
                  <a:pt x="241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639050" y="2964179"/>
            <a:ext cx="58419" cy="210820"/>
          </a:xfrm>
          <a:custGeom>
            <a:avLst/>
            <a:gdLst/>
            <a:ahLst/>
            <a:cxnLst/>
            <a:rect l="l" t="t" r="r" b="b"/>
            <a:pathLst>
              <a:path w="58420" h="210819">
                <a:moveTo>
                  <a:pt x="0" y="0"/>
                </a:moveTo>
                <a:lnTo>
                  <a:pt x="58420" y="21082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697469" y="2617470"/>
            <a:ext cx="63500" cy="557530"/>
          </a:xfrm>
          <a:custGeom>
            <a:avLst/>
            <a:gdLst/>
            <a:ahLst/>
            <a:cxnLst/>
            <a:rect l="l" t="t" r="r" b="b"/>
            <a:pathLst>
              <a:path w="63500" h="557530">
                <a:moveTo>
                  <a:pt x="0" y="557529"/>
                </a:moveTo>
                <a:lnTo>
                  <a:pt x="635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760969" y="2617470"/>
            <a:ext cx="974090" cy="0"/>
          </a:xfrm>
          <a:custGeom>
            <a:avLst/>
            <a:gdLst/>
            <a:ahLst/>
            <a:cxnLst/>
            <a:rect l="l" t="t" r="r" b="b"/>
            <a:pathLst>
              <a:path w="974090">
                <a:moveTo>
                  <a:pt x="0" y="0"/>
                </a:moveTo>
                <a:lnTo>
                  <a:pt x="97408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612380" y="2611120"/>
            <a:ext cx="1122680" cy="563880"/>
          </a:xfrm>
          <a:custGeom>
            <a:avLst/>
            <a:gdLst/>
            <a:ahLst/>
            <a:cxnLst/>
            <a:rect l="l" t="t" r="r" b="b"/>
            <a:pathLst>
              <a:path w="1122679" h="563880">
                <a:moveTo>
                  <a:pt x="41443" y="367029"/>
                </a:moveTo>
                <a:lnTo>
                  <a:pt x="20320" y="367029"/>
                </a:lnTo>
                <a:lnTo>
                  <a:pt x="78740" y="563879"/>
                </a:lnTo>
                <a:lnTo>
                  <a:pt x="91440" y="563879"/>
                </a:lnTo>
                <a:lnTo>
                  <a:pt x="97318" y="511809"/>
                </a:lnTo>
                <a:lnTo>
                  <a:pt x="85090" y="511809"/>
                </a:lnTo>
                <a:lnTo>
                  <a:pt x="41443" y="367029"/>
                </a:lnTo>
                <a:close/>
              </a:path>
              <a:path w="1122679" h="563880">
                <a:moveTo>
                  <a:pt x="1122679" y="0"/>
                </a:moveTo>
                <a:lnTo>
                  <a:pt x="143510" y="0"/>
                </a:lnTo>
                <a:lnTo>
                  <a:pt x="85090" y="511809"/>
                </a:lnTo>
                <a:lnTo>
                  <a:pt x="97318" y="511809"/>
                </a:lnTo>
                <a:lnTo>
                  <a:pt x="153670" y="12700"/>
                </a:lnTo>
                <a:lnTo>
                  <a:pt x="1122679" y="12700"/>
                </a:lnTo>
                <a:lnTo>
                  <a:pt x="1122679" y="0"/>
                </a:lnTo>
                <a:close/>
              </a:path>
              <a:path w="1122679" h="563880">
                <a:moveTo>
                  <a:pt x="33020" y="339089"/>
                </a:moveTo>
                <a:lnTo>
                  <a:pt x="0" y="378459"/>
                </a:lnTo>
                <a:lnTo>
                  <a:pt x="6350" y="383539"/>
                </a:lnTo>
                <a:lnTo>
                  <a:pt x="20320" y="367029"/>
                </a:lnTo>
                <a:lnTo>
                  <a:pt x="41443" y="367029"/>
                </a:lnTo>
                <a:lnTo>
                  <a:pt x="33020" y="3390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 txBox="1"/>
          <p:nvPr/>
        </p:nvSpPr>
        <p:spPr>
          <a:xfrm>
            <a:off x="7198359" y="2758890"/>
            <a:ext cx="35814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i="1" spc="110" dirty="0">
                <a:latin typeface="Times New Roman"/>
                <a:cs typeface="Times New Roman"/>
              </a:rPr>
              <a:t>s</a:t>
            </a:r>
            <a:r>
              <a:rPr sz="1950" i="1" spc="13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Symbol"/>
                <a:cs typeface="Symbol"/>
              </a:rPr>
              <a:t>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7768590" y="2644140"/>
            <a:ext cx="953769" cy="583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2170"/>
              </a:lnSpc>
              <a:spcBef>
                <a:spcPts val="90"/>
              </a:spcBef>
            </a:pPr>
            <a:r>
              <a:rPr sz="1900" spc="-15" dirty="0">
                <a:latin typeface="Symbol"/>
                <a:cs typeface="Symbol"/>
              </a:rPr>
              <a:t></a:t>
            </a:r>
            <a:r>
              <a:rPr sz="1900" spc="-15" dirty="0">
                <a:latin typeface="Times New Roman"/>
                <a:cs typeface="Times New Roman"/>
              </a:rPr>
              <a:t>(</a:t>
            </a:r>
            <a:r>
              <a:rPr sz="1900" i="1" spc="-15" dirty="0">
                <a:latin typeface="Times New Roman"/>
                <a:cs typeface="Times New Roman"/>
              </a:rPr>
              <a:t>x </a:t>
            </a:r>
            <a:r>
              <a:rPr sz="1900" spc="-10" dirty="0">
                <a:latin typeface="Symbol"/>
                <a:cs typeface="Symbol"/>
              </a:rPr>
              <a:t>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i="1" strike="sngStrike" spc="30" dirty="0">
                <a:latin typeface="Times New Roman"/>
                <a:cs typeface="Times New Roman"/>
              </a:rPr>
              <a:t>x</a:t>
            </a:r>
            <a:r>
              <a:rPr sz="1900" i="1" strike="noStrike" spc="-170" dirty="0">
                <a:latin typeface="Times New Roman"/>
                <a:cs typeface="Times New Roman"/>
              </a:rPr>
              <a:t> </a:t>
            </a:r>
            <a:r>
              <a:rPr sz="1900" strike="noStrike" spc="10" dirty="0">
                <a:latin typeface="Times New Roman"/>
                <a:cs typeface="Times New Roman"/>
              </a:rPr>
              <a:t>)</a:t>
            </a:r>
            <a:r>
              <a:rPr sz="1875" strike="noStrike" spc="15" baseline="37777" dirty="0">
                <a:latin typeface="Times New Roman"/>
                <a:cs typeface="Times New Roman"/>
              </a:rPr>
              <a:t>2</a:t>
            </a:r>
            <a:endParaRPr sz="1875" baseline="37777">
              <a:latin typeface="Times New Roman"/>
              <a:cs typeface="Times New Roman"/>
            </a:endParaRPr>
          </a:p>
          <a:p>
            <a:pPr marL="13335" algn="ctr">
              <a:lnSpc>
                <a:spcPts val="2230"/>
              </a:lnSpc>
            </a:pPr>
            <a:r>
              <a:rPr sz="1950" i="1" spc="175" dirty="0">
                <a:latin typeface="Times New Roman"/>
                <a:cs typeface="Times New Roman"/>
              </a:rPr>
              <a:t>n</a:t>
            </a:r>
            <a:r>
              <a:rPr sz="1950" i="1" spc="-31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Symbol"/>
                <a:cs typeface="Symbol"/>
              </a:rPr>
              <a:t>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6700519" y="5026659"/>
            <a:ext cx="25400" cy="13970"/>
          </a:xfrm>
          <a:custGeom>
            <a:avLst/>
            <a:gdLst/>
            <a:ahLst/>
            <a:cxnLst/>
            <a:rect l="l" t="t" r="r" b="b"/>
            <a:pathLst>
              <a:path w="25400" h="13970">
                <a:moveTo>
                  <a:pt x="0" y="13969"/>
                </a:moveTo>
                <a:lnTo>
                  <a:pt x="25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725919" y="5026659"/>
            <a:ext cx="57150" cy="92710"/>
          </a:xfrm>
          <a:custGeom>
            <a:avLst/>
            <a:gdLst/>
            <a:ahLst/>
            <a:cxnLst/>
            <a:rect l="l" t="t" r="r" b="b"/>
            <a:pathLst>
              <a:path w="57150" h="92710">
                <a:moveTo>
                  <a:pt x="0" y="0"/>
                </a:moveTo>
                <a:lnTo>
                  <a:pt x="57150" y="9270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783069" y="4874259"/>
            <a:ext cx="63500" cy="245110"/>
          </a:xfrm>
          <a:custGeom>
            <a:avLst/>
            <a:gdLst/>
            <a:ahLst/>
            <a:cxnLst/>
            <a:rect l="l" t="t" r="r" b="b"/>
            <a:pathLst>
              <a:path w="63500" h="245110">
                <a:moveTo>
                  <a:pt x="0" y="245109"/>
                </a:moveTo>
                <a:lnTo>
                  <a:pt x="635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699250" y="4867909"/>
            <a:ext cx="309880" cy="251460"/>
          </a:xfrm>
          <a:custGeom>
            <a:avLst/>
            <a:gdLst/>
            <a:ahLst/>
            <a:cxnLst/>
            <a:rect l="l" t="t" r="r" b="b"/>
            <a:pathLst>
              <a:path w="309879" h="251460">
                <a:moveTo>
                  <a:pt x="43434" y="166369"/>
                </a:moveTo>
                <a:lnTo>
                  <a:pt x="20320" y="166369"/>
                </a:lnTo>
                <a:lnTo>
                  <a:pt x="78740" y="251459"/>
                </a:lnTo>
                <a:lnTo>
                  <a:pt x="90170" y="251459"/>
                </a:lnTo>
                <a:lnTo>
                  <a:pt x="96425" y="227329"/>
                </a:lnTo>
                <a:lnTo>
                  <a:pt x="85090" y="227329"/>
                </a:lnTo>
                <a:lnTo>
                  <a:pt x="43434" y="166369"/>
                </a:lnTo>
                <a:close/>
              </a:path>
              <a:path w="309879" h="251460">
                <a:moveTo>
                  <a:pt x="309879" y="0"/>
                </a:moveTo>
                <a:lnTo>
                  <a:pt x="143509" y="0"/>
                </a:lnTo>
                <a:lnTo>
                  <a:pt x="85090" y="227329"/>
                </a:lnTo>
                <a:lnTo>
                  <a:pt x="96425" y="227329"/>
                </a:lnTo>
                <a:lnTo>
                  <a:pt x="152400" y="11429"/>
                </a:lnTo>
                <a:lnTo>
                  <a:pt x="309879" y="11429"/>
                </a:lnTo>
                <a:lnTo>
                  <a:pt x="309879" y="0"/>
                </a:lnTo>
                <a:close/>
              </a:path>
              <a:path w="309879" h="251460">
                <a:moveTo>
                  <a:pt x="33020" y="151129"/>
                </a:moveTo>
                <a:lnTo>
                  <a:pt x="0" y="168909"/>
                </a:lnTo>
                <a:lnTo>
                  <a:pt x="3809" y="175259"/>
                </a:lnTo>
                <a:lnTo>
                  <a:pt x="20320" y="166369"/>
                </a:lnTo>
                <a:lnTo>
                  <a:pt x="43434" y="166369"/>
                </a:lnTo>
                <a:lnTo>
                  <a:pt x="33020" y="1511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689090" y="4852670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30200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 txBox="1"/>
          <p:nvPr/>
        </p:nvSpPr>
        <p:spPr>
          <a:xfrm>
            <a:off x="6769100" y="4528047"/>
            <a:ext cx="13652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i="1" spc="110" dirty="0">
                <a:latin typeface="Times New Roman"/>
                <a:cs typeface="Times New Roman"/>
              </a:rPr>
              <a:t>s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6836409" y="4848087"/>
            <a:ext cx="17145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i="1" spc="170" dirty="0">
                <a:latin typeface="Times New Roman"/>
                <a:cs typeface="Times New Roman"/>
              </a:rPr>
              <a:t>n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5986779" y="4651237"/>
            <a:ext cx="64389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i="1" spc="165" dirty="0">
                <a:latin typeface="Times New Roman"/>
                <a:cs typeface="Times New Roman"/>
              </a:rPr>
              <a:t>E </a:t>
            </a:r>
            <a:r>
              <a:rPr sz="1900" spc="-15" dirty="0">
                <a:latin typeface="Symbol"/>
                <a:cs typeface="Symbol"/>
              </a:rPr>
              <a:t>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50" i="1" spc="80" dirty="0">
                <a:latin typeface="Times New Roman"/>
                <a:cs typeface="Times New Roman"/>
              </a:rPr>
              <a:t>t</a:t>
            </a:r>
            <a:r>
              <a:rPr sz="1950" i="1" spc="120" baseline="-21367" dirty="0">
                <a:latin typeface="Times New Roman"/>
                <a:cs typeface="Times New Roman"/>
              </a:rPr>
              <a:t>c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6064250" y="3454330"/>
            <a:ext cx="1270635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60" dirty="0">
                <a:latin typeface="Times New Roman"/>
                <a:cs typeface="Times New Roman"/>
              </a:rPr>
              <a:t>d.f. </a:t>
            </a:r>
            <a:r>
              <a:rPr sz="2000" spc="80" dirty="0">
                <a:latin typeface="Times New Roman"/>
                <a:cs typeface="Times New Roman"/>
              </a:rPr>
              <a:t>= </a:t>
            </a:r>
            <a:r>
              <a:rPr sz="2050" i="1" spc="195" dirty="0">
                <a:latin typeface="Times New Roman"/>
                <a:cs typeface="Times New Roman"/>
              </a:rPr>
              <a:t>n </a:t>
            </a:r>
            <a:r>
              <a:rPr sz="2000" spc="110" dirty="0">
                <a:latin typeface="Times New Roman"/>
                <a:cs typeface="Times New Roman"/>
              </a:rPr>
              <a:t>–</a:t>
            </a:r>
            <a:r>
              <a:rPr sz="2000" spc="-220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5549900" y="5446195"/>
            <a:ext cx="3298190" cy="9652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ct val="86900"/>
              </a:lnSpc>
              <a:spcBef>
                <a:spcPts val="459"/>
              </a:spcBef>
            </a:pPr>
            <a:r>
              <a:rPr sz="2150" spc="130" dirty="0">
                <a:latin typeface="Times New Roman"/>
                <a:cs typeface="Times New Roman"/>
              </a:rPr>
              <a:t>Left </a:t>
            </a:r>
            <a:r>
              <a:rPr sz="2150" spc="150" dirty="0">
                <a:latin typeface="Times New Roman"/>
                <a:cs typeface="Times New Roman"/>
              </a:rPr>
              <a:t>endpoint: </a:t>
            </a:r>
            <a:r>
              <a:rPr sz="2250" i="1" spc="165" dirty="0">
                <a:latin typeface="Times New Roman"/>
                <a:cs typeface="Times New Roman"/>
              </a:rPr>
              <a:t>x </a:t>
            </a:r>
            <a:r>
              <a:rPr sz="2150" spc="10" dirty="0">
                <a:latin typeface="Symbol"/>
                <a:cs typeface="Symbol"/>
              </a:rPr>
              <a:t></a:t>
            </a:r>
            <a:r>
              <a:rPr sz="2150" spc="10" dirty="0">
                <a:latin typeface="Times New Roman"/>
                <a:cs typeface="Times New Roman"/>
              </a:rPr>
              <a:t> </a:t>
            </a:r>
            <a:r>
              <a:rPr sz="2250" i="1" spc="195" dirty="0">
                <a:latin typeface="Times New Roman"/>
                <a:cs typeface="Times New Roman"/>
              </a:rPr>
              <a:t>E  </a:t>
            </a:r>
            <a:r>
              <a:rPr sz="2150" spc="155" dirty="0">
                <a:latin typeface="Times New Roman"/>
                <a:cs typeface="Times New Roman"/>
              </a:rPr>
              <a:t>Right </a:t>
            </a:r>
            <a:r>
              <a:rPr sz="2150" spc="150" dirty="0">
                <a:latin typeface="Times New Roman"/>
                <a:cs typeface="Times New Roman"/>
              </a:rPr>
              <a:t>endpoint: </a:t>
            </a:r>
            <a:r>
              <a:rPr sz="2250" i="1" spc="165" dirty="0">
                <a:latin typeface="Times New Roman"/>
                <a:cs typeface="Times New Roman"/>
              </a:rPr>
              <a:t>x </a:t>
            </a:r>
            <a:r>
              <a:rPr sz="2150" spc="10" dirty="0">
                <a:latin typeface="Symbol"/>
                <a:cs typeface="Symbol"/>
              </a:rPr>
              <a:t></a:t>
            </a:r>
            <a:r>
              <a:rPr sz="2150" spc="10" dirty="0">
                <a:latin typeface="Times New Roman"/>
                <a:cs typeface="Times New Roman"/>
              </a:rPr>
              <a:t> </a:t>
            </a:r>
            <a:r>
              <a:rPr sz="2250" i="1" spc="195" dirty="0">
                <a:latin typeface="Times New Roman"/>
                <a:cs typeface="Times New Roman"/>
              </a:rPr>
              <a:t>E  </a:t>
            </a:r>
            <a:r>
              <a:rPr sz="2150" spc="160" dirty="0">
                <a:latin typeface="Times New Roman"/>
                <a:cs typeface="Times New Roman"/>
              </a:rPr>
              <a:t>Interval: </a:t>
            </a:r>
            <a:r>
              <a:rPr sz="2250" i="1" spc="165" dirty="0">
                <a:latin typeface="Times New Roman"/>
                <a:cs typeface="Times New Roman"/>
              </a:rPr>
              <a:t>x </a:t>
            </a:r>
            <a:r>
              <a:rPr sz="2150" spc="10" dirty="0">
                <a:latin typeface="Symbol"/>
                <a:cs typeface="Symbol"/>
              </a:rPr>
              <a:t></a:t>
            </a:r>
            <a:r>
              <a:rPr sz="2150" spc="10" dirty="0">
                <a:latin typeface="Times New Roman"/>
                <a:cs typeface="Times New Roman"/>
              </a:rPr>
              <a:t> </a:t>
            </a:r>
            <a:r>
              <a:rPr sz="2250" i="1" spc="195" dirty="0">
                <a:latin typeface="Times New Roman"/>
                <a:cs typeface="Times New Roman"/>
              </a:rPr>
              <a:t>E </a:t>
            </a:r>
            <a:r>
              <a:rPr sz="2150" spc="10" dirty="0">
                <a:latin typeface="Symbol"/>
                <a:cs typeface="Symbol"/>
              </a:rPr>
              <a:t></a:t>
            </a:r>
            <a:r>
              <a:rPr sz="2150" spc="10" dirty="0">
                <a:latin typeface="Times New Roman"/>
                <a:cs typeface="Times New Roman"/>
              </a:rPr>
              <a:t> </a:t>
            </a:r>
            <a:r>
              <a:rPr sz="2250" spc="-45" dirty="0">
                <a:latin typeface="Symbol"/>
                <a:cs typeface="Symbol"/>
              </a:rPr>
              <a:t></a:t>
            </a:r>
            <a:r>
              <a:rPr sz="2250" spc="-45" dirty="0">
                <a:latin typeface="Times New Roman"/>
                <a:cs typeface="Times New Roman"/>
              </a:rPr>
              <a:t> </a:t>
            </a:r>
            <a:r>
              <a:rPr sz="2150" spc="10" dirty="0">
                <a:latin typeface="Symbol"/>
                <a:cs typeface="Symbol"/>
              </a:rPr>
              <a:t></a:t>
            </a:r>
            <a:r>
              <a:rPr sz="2150" spc="10" dirty="0">
                <a:latin typeface="Times New Roman"/>
                <a:cs typeface="Times New Roman"/>
              </a:rPr>
              <a:t> </a:t>
            </a:r>
            <a:r>
              <a:rPr sz="2250" i="1" spc="165" dirty="0">
                <a:latin typeface="Times New Roman"/>
                <a:cs typeface="Times New Roman"/>
              </a:rPr>
              <a:t>x </a:t>
            </a:r>
            <a:r>
              <a:rPr sz="2150" spc="10" dirty="0">
                <a:latin typeface="Symbol"/>
                <a:cs typeface="Symbol"/>
              </a:rPr>
              <a:t></a:t>
            </a:r>
            <a:r>
              <a:rPr sz="2150" spc="-185" dirty="0">
                <a:latin typeface="Times New Roman"/>
                <a:cs typeface="Times New Roman"/>
              </a:rPr>
              <a:t> </a:t>
            </a:r>
            <a:r>
              <a:rPr sz="2250" i="1" spc="195" dirty="0">
                <a:latin typeface="Times New Roman"/>
                <a:cs typeface="Times New Roman"/>
              </a:rPr>
              <a:t>E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737869" y="0"/>
            <a:ext cx="762317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0" marR="5080" indent="-2641600">
              <a:lnSpc>
                <a:spcPct val="100000"/>
              </a:lnSpc>
              <a:spcBef>
                <a:spcPts val="100"/>
              </a:spcBef>
              <a:tabLst>
                <a:tab pos="3952240" algn="l"/>
                <a:tab pos="4485640" algn="l"/>
              </a:tabLst>
            </a:pPr>
            <a:r>
              <a:rPr spc="345" dirty="0"/>
              <a:t>Co</a:t>
            </a:r>
            <a:r>
              <a:rPr spc="575" dirty="0"/>
              <a:t>n</a:t>
            </a:r>
            <a:r>
              <a:rPr spc="645" dirty="0"/>
              <a:t>s</a:t>
            </a:r>
            <a:r>
              <a:rPr spc="575" dirty="0"/>
              <a:t>t</a:t>
            </a:r>
            <a:r>
              <a:rPr spc="345" dirty="0"/>
              <a:t>r</a:t>
            </a:r>
            <a:r>
              <a:rPr spc="570" dirty="0"/>
              <a:t>u</a:t>
            </a:r>
            <a:r>
              <a:rPr spc="345" dirty="0"/>
              <a:t>c</a:t>
            </a:r>
            <a:r>
              <a:rPr spc="575" dirty="0"/>
              <a:t>t</a:t>
            </a:r>
            <a:r>
              <a:rPr spc="500" dirty="0"/>
              <a:t>i</a:t>
            </a:r>
            <a:r>
              <a:rPr spc="575" dirty="0"/>
              <a:t>n</a:t>
            </a:r>
            <a:r>
              <a:rPr spc="155" dirty="0"/>
              <a:t>g</a:t>
            </a:r>
            <a:r>
              <a:rPr dirty="0"/>
              <a:t>	</a:t>
            </a:r>
            <a:r>
              <a:rPr spc="235" dirty="0"/>
              <a:t>a</a:t>
            </a:r>
            <a:r>
              <a:rPr dirty="0"/>
              <a:t>	</a:t>
            </a:r>
            <a:r>
              <a:rPr spc="355" dirty="0"/>
              <a:t>C</a:t>
            </a:r>
            <a:r>
              <a:rPr spc="340" dirty="0"/>
              <a:t>o</a:t>
            </a:r>
            <a:r>
              <a:rPr spc="575" dirty="0"/>
              <a:t>n</a:t>
            </a:r>
            <a:r>
              <a:rPr spc="350" dirty="0"/>
              <a:t>f</a:t>
            </a:r>
            <a:r>
              <a:rPr spc="500" dirty="0"/>
              <a:t>i</a:t>
            </a:r>
            <a:r>
              <a:rPr spc="420" dirty="0"/>
              <a:t>d</a:t>
            </a:r>
            <a:r>
              <a:rPr spc="580" dirty="0"/>
              <a:t>e</a:t>
            </a:r>
            <a:r>
              <a:rPr spc="575" dirty="0"/>
              <a:t>n</a:t>
            </a:r>
            <a:r>
              <a:rPr spc="335" dirty="0"/>
              <a:t>c</a:t>
            </a:r>
            <a:r>
              <a:rPr spc="165" dirty="0"/>
              <a:t>e  </a:t>
            </a:r>
            <a:r>
              <a:rPr spc="465" dirty="0"/>
              <a:t>Interval</a:t>
            </a:r>
          </a:p>
        </p:txBody>
      </p:sp>
      <p:sp>
        <p:nvSpPr>
          <p:cNvPr id="200" name="object 20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201" name="object 20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23</a:t>
            </a:fld>
            <a:endParaRPr dirty="0"/>
          </a:p>
        </p:txBody>
      </p:sp>
      <p:sp>
        <p:nvSpPr>
          <p:cNvPr id="174" name="object 174"/>
          <p:cNvSpPr/>
          <p:nvPr/>
        </p:nvSpPr>
        <p:spPr>
          <a:xfrm>
            <a:off x="4784090" y="4585970"/>
            <a:ext cx="27940" cy="15240"/>
          </a:xfrm>
          <a:custGeom>
            <a:avLst/>
            <a:gdLst/>
            <a:ahLst/>
            <a:cxnLst/>
            <a:rect l="l" t="t" r="r" b="b"/>
            <a:pathLst>
              <a:path w="27939" h="15239">
                <a:moveTo>
                  <a:pt x="0" y="15239"/>
                </a:moveTo>
                <a:lnTo>
                  <a:pt x="2793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812029" y="4585970"/>
            <a:ext cx="67310" cy="105410"/>
          </a:xfrm>
          <a:custGeom>
            <a:avLst/>
            <a:gdLst/>
            <a:ahLst/>
            <a:cxnLst/>
            <a:rect l="l" t="t" r="r" b="b"/>
            <a:pathLst>
              <a:path w="67310" h="105410">
                <a:moveTo>
                  <a:pt x="0" y="0"/>
                </a:moveTo>
                <a:lnTo>
                  <a:pt x="67310" y="10540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879340" y="4409440"/>
            <a:ext cx="72390" cy="281940"/>
          </a:xfrm>
          <a:custGeom>
            <a:avLst/>
            <a:gdLst/>
            <a:ahLst/>
            <a:cxnLst/>
            <a:rect l="l" t="t" r="r" b="b"/>
            <a:pathLst>
              <a:path w="72389" h="281939">
                <a:moveTo>
                  <a:pt x="0" y="281940"/>
                </a:moveTo>
                <a:lnTo>
                  <a:pt x="7238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781550" y="4403090"/>
            <a:ext cx="358140" cy="288290"/>
          </a:xfrm>
          <a:custGeom>
            <a:avLst/>
            <a:gdLst/>
            <a:ahLst/>
            <a:cxnLst/>
            <a:rect l="l" t="t" r="r" b="b"/>
            <a:pathLst>
              <a:path w="358139" h="288289">
                <a:moveTo>
                  <a:pt x="51076" y="191770"/>
                </a:moveTo>
                <a:lnTo>
                  <a:pt x="24129" y="191770"/>
                </a:lnTo>
                <a:lnTo>
                  <a:pt x="91439" y="288290"/>
                </a:lnTo>
                <a:lnTo>
                  <a:pt x="105410" y="288290"/>
                </a:lnTo>
                <a:lnTo>
                  <a:pt x="112524" y="260350"/>
                </a:lnTo>
                <a:lnTo>
                  <a:pt x="97789" y="260350"/>
                </a:lnTo>
                <a:lnTo>
                  <a:pt x="51076" y="191770"/>
                </a:lnTo>
                <a:close/>
              </a:path>
              <a:path w="358139" h="288289">
                <a:moveTo>
                  <a:pt x="358139" y="0"/>
                </a:moveTo>
                <a:lnTo>
                  <a:pt x="165100" y="0"/>
                </a:lnTo>
                <a:lnTo>
                  <a:pt x="97789" y="260350"/>
                </a:lnTo>
                <a:lnTo>
                  <a:pt x="112524" y="260350"/>
                </a:lnTo>
                <a:lnTo>
                  <a:pt x="175260" y="13970"/>
                </a:lnTo>
                <a:lnTo>
                  <a:pt x="358139" y="13970"/>
                </a:lnTo>
                <a:lnTo>
                  <a:pt x="358139" y="0"/>
                </a:lnTo>
                <a:close/>
              </a:path>
              <a:path w="358139" h="288289">
                <a:moveTo>
                  <a:pt x="38100" y="172720"/>
                </a:moveTo>
                <a:lnTo>
                  <a:pt x="0" y="194310"/>
                </a:lnTo>
                <a:lnTo>
                  <a:pt x="3810" y="201930"/>
                </a:lnTo>
                <a:lnTo>
                  <a:pt x="24129" y="191770"/>
                </a:lnTo>
                <a:lnTo>
                  <a:pt x="51076" y="191770"/>
                </a:lnTo>
                <a:lnTo>
                  <a:pt x="38100" y="172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770120" y="4385309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10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 txBox="1"/>
          <p:nvPr/>
        </p:nvSpPr>
        <p:spPr>
          <a:xfrm>
            <a:off x="4865370" y="4014919"/>
            <a:ext cx="153035" cy="368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i="1" spc="125" dirty="0">
                <a:latin typeface="Times New Roman"/>
                <a:cs typeface="Times New Roman"/>
              </a:rPr>
              <a:t>s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4942840" y="4381949"/>
            <a:ext cx="193675" cy="368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i="1" spc="195" dirty="0">
                <a:latin typeface="Times New Roman"/>
                <a:cs typeface="Times New Roman"/>
              </a:rPr>
              <a:t>n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382270" y="1328420"/>
            <a:ext cx="841121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70" dirty="0">
                <a:latin typeface="Times New Roman"/>
                <a:cs typeface="Times New Roman"/>
              </a:rPr>
              <a:t>Example</a:t>
            </a:r>
            <a:r>
              <a:rPr sz="2400" spc="27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tabLst>
                <a:tab pos="6010910" algn="l"/>
              </a:tabLst>
            </a:pPr>
            <a:r>
              <a:rPr sz="2400" spc="215" dirty="0">
                <a:latin typeface="Times New Roman"/>
                <a:cs typeface="Times New Roman"/>
              </a:rPr>
              <a:t>In </a:t>
            </a:r>
            <a:r>
              <a:rPr sz="2400" spc="265" dirty="0">
                <a:latin typeface="Times New Roman"/>
                <a:cs typeface="Times New Roman"/>
              </a:rPr>
              <a:t>a </a:t>
            </a:r>
            <a:r>
              <a:rPr sz="2400" spc="204" dirty="0">
                <a:latin typeface="Times New Roman"/>
                <a:cs typeface="Times New Roman"/>
              </a:rPr>
              <a:t>random </a:t>
            </a:r>
            <a:r>
              <a:rPr sz="2400" spc="185" dirty="0">
                <a:latin typeface="Times New Roman"/>
                <a:cs typeface="Times New Roman"/>
              </a:rPr>
              <a:t>sample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125" dirty="0">
                <a:latin typeface="Times New Roman"/>
                <a:cs typeface="Times New Roman"/>
              </a:rPr>
              <a:t>20 </a:t>
            </a:r>
            <a:r>
              <a:rPr sz="2400" spc="170" dirty="0">
                <a:latin typeface="Times New Roman"/>
                <a:cs typeface="Times New Roman"/>
              </a:rPr>
              <a:t>customers </a:t>
            </a:r>
            <a:r>
              <a:rPr sz="2400" spc="265" dirty="0">
                <a:latin typeface="Times New Roman"/>
                <a:cs typeface="Times New Roman"/>
              </a:rPr>
              <a:t>at a </a:t>
            </a:r>
            <a:r>
              <a:rPr sz="2400" spc="85" dirty="0">
                <a:latin typeface="Times New Roman"/>
                <a:cs typeface="Times New Roman"/>
              </a:rPr>
              <a:t>local </a:t>
            </a:r>
            <a:r>
              <a:rPr sz="2400" spc="175" dirty="0">
                <a:latin typeface="Times New Roman"/>
                <a:cs typeface="Times New Roman"/>
              </a:rPr>
              <a:t>fast </a:t>
            </a:r>
            <a:r>
              <a:rPr sz="2400" spc="45" dirty="0">
                <a:latin typeface="Times New Roman"/>
                <a:cs typeface="Times New Roman"/>
              </a:rPr>
              <a:t>food  </a:t>
            </a:r>
            <a:r>
              <a:rPr sz="2400" spc="225" dirty="0">
                <a:latin typeface="Times New Roman"/>
                <a:cs typeface="Times New Roman"/>
              </a:rPr>
              <a:t>restaurant,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229" dirty="0">
                <a:latin typeface="Times New Roman"/>
                <a:cs typeface="Times New Roman"/>
              </a:rPr>
              <a:t>mean </a:t>
            </a:r>
            <a:r>
              <a:rPr sz="2400" spc="165" dirty="0">
                <a:latin typeface="Times New Roman"/>
                <a:cs typeface="Times New Roman"/>
              </a:rPr>
              <a:t>waiting </a:t>
            </a:r>
            <a:r>
              <a:rPr sz="2400" spc="185" dirty="0">
                <a:latin typeface="Times New Roman"/>
                <a:cs typeface="Times New Roman"/>
              </a:rPr>
              <a:t>time </a:t>
            </a:r>
            <a:r>
              <a:rPr sz="2400" spc="130" dirty="0">
                <a:latin typeface="Times New Roman"/>
                <a:cs typeface="Times New Roman"/>
              </a:rPr>
              <a:t>to </a:t>
            </a:r>
            <a:r>
              <a:rPr sz="2400" spc="165" dirty="0">
                <a:latin typeface="Times New Roman"/>
                <a:cs typeface="Times New Roman"/>
              </a:rPr>
              <a:t>order </a:t>
            </a:r>
            <a:r>
              <a:rPr sz="2400" spc="130" dirty="0">
                <a:latin typeface="Times New Roman"/>
                <a:cs typeface="Times New Roman"/>
              </a:rPr>
              <a:t>is </a:t>
            </a:r>
            <a:r>
              <a:rPr sz="2400" spc="125" dirty="0">
                <a:latin typeface="Times New Roman"/>
                <a:cs typeface="Times New Roman"/>
              </a:rPr>
              <a:t>95 seconds,  </a:t>
            </a:r>
            <a:r>
              <a:rPr sz="2400" spc="229" dirty="0">
                <a:latin typeface="Times New Roman"/>
                <a:cs typeface="Times New Roman"/>
              </a:rPr>
              <a:t>and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229" dirty="0">
                <a:latin typeface="Times New Roman"/>
                <a:cs typeface="Times New Roman"/>
              </a:rPr>
              <a:t>standard</a:t>
            </a:r>
            <a:r>
              <a:rPr sz="2400" spc="-33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deviation </a:t>
            </a:r>
            <a:r>
              <a:rPr sz="2400" spc="130" dirty="0">
                <a:latin typeface="Times New Roman"/>
                <a:cs typeface="Times New Roman"/>
              </a:rPr>
              <a:t>is 21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seconds.	</a:t>
            </a:r>
            <a:r>
              <a:rPr sz="2400" spc="165" dirty="0">
                <a:latin typeface="Times New Roman"/>
                <a:cs typeface="Times New Roman"/>
              </a:rPr>
              <a:t>Assume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wait  times </a:t>
            </a:r>
            <a:r>
              <a:rPr sz="2400" spc="220" dirty="0">
                <a:latin typeface="Times New Roman"/>
                <a:cs typeface="Times New Roman"/>
              </a:rPr>
              <a:t>are </a:t>
            </a:r>
            <a:r>
              <a:rPr sz="2400" spc="165" dirty="0">
                <a:latin typeface="Times New Roman"/>
                <a:cs typeface="Times New Roman"/>
              </a:rPr>
              <a:t>normally </a:t>
            </a:r>
            <a:r>
              <a:rPr sz="2400" spc="180" dirty="0">
                <a:latin typeface="Times New Roman"/>
                <a:cs typeface="Times New Roman"/>
              </a:rPr>
              <a:t>distributed </a:t>
            </a:r>
            <a:r>
              <a:rPr sz="2400" spc="235" dirty="0">
                <a:latin typeface="Times New Roman"/>
                <a:cs typeface="Times New Roman"/>
              </a:rPr>
              <a:t>and </a:t>
            </a:r>
            <a:r>
              <a:rPr sz="2400" spc="165" dirty="0">
                <a:latin typeface="Times New Roman"/>
                <a:cs typeface="Times New Roman"/>
              </a:rPr>
              <a:t>construct </a:t>
            </a:r>
            <a:r>
              <a:rPr sz="2400" spc="265" dirty="0">
                <a:latin typeface="Times New Roman"/>
                <a:cs typeface="Times New Roman"/>
              </a:rPr>
              <a:t>a </a:t>
            </a:r>
            <a:r>
              <a:rPr sz="2400" spc="80" dirty="0">
                <a:latin typeface="Times New Roman"/>
                <a:cs typeface="Times New Roman"/>
              </a:rPr>
              <a:t>90%  </a:t>
            </a:r>
            <a:r>
              <a:rPr sz="2400" spc="105" dirty="0">
                <a:latin typeface="Times New Roman"/>
                <a:cs typeface="Times New Roman"/>
              </a:rPr>
              <a:t>confidence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interval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for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mean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wait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time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all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customers.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487680" y="5596890"/>
            <a:ext cx="75272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105" dirty="0">
                <a:solidFill>
                  <a:srgbClr val="232884"/>
                </a:solidFill>
                <a:latin typeface="Times New Roman"/>
                <a:cs typeface="Times New Roman"/>
              </a:rPr>
              <a:t>We</a:t>
            </a:r>
            <a:r>
              <a:rPr sz="2400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20" dirty="0">
                <a:solidFill>
                  <a:srgbClr val="232884"/>
                </a:solidFill>
                <a:latin typeface="Times New Roman"/>
                <a:cs typeface="Times New Roman"/>
              </a:rPr>
              <a:t>are</a:t>
            </a:r>
            <a:r>
              <a:rPr sz="2400" spc="80" dirty="0">
                <a:solidFill>
                  <a:srgbClr val="232884"/>
                </a:solidFill>
                <a:latin typeface="Times New Roman"/>
                <a:cs typeface="Times New Roman"/>
              </a:rPr>
              <a:t> 90%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confident</a:t>
            </a:r>
            <a:r>
              <a:rPr sz="2400" spc="8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60" dirty="0">
                <a:solidFill>
                  <a:srgbClr val="232884"/>
                </a:solidFill>
                <a:latin typeface="Times New Roman"/>
                <a:cs typeface="Times New Roman"/>
              </a:rPr>
              <a:t>that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20" dirty="0">
                <a:solidFill>
                  <a:srgbClr val="232884"/>
                </a:solidFill>
                <a:latin typeface="Times New Roman"/>
                <a:cs typeface="Times New Roman"/>
              </a:rPr>
              <a:t>the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29" dirty="0">
                <a:solidFill>
                  <a:srgbClr val="232884"/>
                </a:solidFill>
                <a:latin typeface="Times New Roman"/>
                <a:cs typeface="Times New Roman"/>
              </a:rPr>
              <a:t>mean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85" dirty="0">
                <a:solidFill>
                  <a:srgbClr val="232884"/>
                </a:solidFill>
                <a:latin typeface="Times New Roman"/>
                <a:cs typeface="Times New Roman"/>
              </a:rPr>
              <a:t>wait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85" dirty="0">
                <a:solidFill>
                  <a:srgbClr val="232884"/>
                </a:solidFill>
                <a:latin typeface="Times New Roman"/>
                <a:cs typeface="Times New Roman"/>
              </a:rPr>
              <a:t>time</a:t>
            </a:r>
            <a:r>
              <a:rPr sz="2400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90" dirty="0">
                <a:solidFill>
                  <a:srgbClr val="232884"/>
                </a:solidFill>
                <a:latin typeface="Times New Roman"/>
                <a:cs typeface="Times New Roman"/>
              </a:rPr>
              <a:t>for</a:t>
            </a:r>
            <a:r>
              <a:rPr sz="2400" spc="8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45" dirty="0">
                <a:solidFill>
                  <a:srgbClr val="232884"/>
                </a:solidFill>
                <a:latin typeface="Times New Roman"/>
                <a:cs typeface="Times New Roman"/>
              </a:rPr>
              <a:t>all  </a:t>
            </a:r>
            <a:r>
              <a:rPr sz="2400" spc="170" dirty="0">
                <a:solidFill>
                  <a:srgbClr val="232884"/>
                </a:solidFill>
                <a:latin typeface="Times New Roman"/>
                <a:cs typeface="Times New Roman"/>
              </a:rPr>
              <a:t>customers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is </a:t>
            </a:r>
            <a:r>
              <a:rPr sz="2400" spc="170" dirty="0">
                <a:solidFill>
                  <a:srgbClr val="232884"/>
                </a:solidFill>
                <a:latin typeface="Times New Roman"/>
                <a:cs typeface="Times New Roman"/>
              </a:rPr>
              <a:t>between </a:t>
            </a:r>
            <a:r>
              <a:rPr sz="2400" spc="110" dirty="0">
                <a:solidFill>
                  <a:srgbClr val="232884"/>
                </a:solidFill>
                <a:latin typeface="Times New Roman"/>
                <a:cs typeface="Times New Roman"/>
              </a:rPr>
              <a:t>86.9 </a:t>
            </a:r>
            <a:r>
              <a:rPr sz="2400" spc="229" dirty="0">
                <a:solidFill>
                  <a:srgbClr val="232884"/>
                </a:solidFill>
                <a:latin typeface="Times New Roman"/>
                <a:cs typeface="Times New Roman"/>
              </a:rPr>
              <a:t>and </a:t>
            </a:r>
            <a:r>
              <a:rPr sz="2400" spc="114" dirty="0">
                <a:solidFill>
                  <a:srgbClr val="232884"/>
                </a:solidFill>
                <a:latin typeface="Times New Roman"/>
                <a:cs typeface="Times New Roman"/>
              </a:rPr>
              <a:t>103.1</a:t>
            </a:r>
            <a:r>
              <a:rPr sz="2400" spc="-39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25" dirty="0">
                <a:solidFill>
                  <a:srgbClr val="232884"/>
                </a:solidFill>
                <a:latin typeface="Times New Roman"/>
                <a:cs typeface="Times New Roman"/>
              </a:rPr>
              <a:t>seconds.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3175000" y="3411706"/>
            <a:ext cx="1525905" cy="1112520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2450" i="1" spc="155" dirty="0">
                <a:latin typeface="Times New Roman"/>
                <a:cs typeface="Times New Roman"/>
              </a:rPr>
              <a:t>s </a:t>
            </a:r>
            <a:r>
              <a:rPr sz="2450" i="1" spc="-200" dirty="0">
                <a:latin typeface="Times New Roman"/>
                <a:cs typeface="Times New Roman"/>
              </a:rPr>
              <a:t>=</a:t>
            </a:r>
            <a:r>
              <a:rPr sz="2450" i="1" spc="-6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21</a:t>
            </a:r>
            <a:endParaRPr sz="2400">
              <a:latin typeface="Times New Roman"/>
              <a:cs typeface="Times New Roman"/>
            </a:endParaRPr>
          </a:p>
          <a:p>
            <a:pPr marL="800100">
              <a:lnSpc>
                <a:spcPct val="100000"/>
              </a:lnSpc>
              <a:spcBef>
                <a:spcPts val="1370"/>
              </a:spcBef>
              <a:tabLst>
                <a:tab pos="1127125" algn="l"/>
              </a:tabLst>
            </a:pPr>
            <a:r>
              <a:rPr sz="2250" i="1" spc="190" dirty="0">
                <a:latin typeface="Times New Roman"/>
                <a:cs typeface="Times New Roman"/>
              </a:rPr>
              <a:t>E	</a:t>
            </a:r>
            <a:r>
              <a:rPr sz="2150" spc="15" dirty="0">
                <a:latin typeface="Symbol"/>
                <a:cs typeface="Symbol"/>
              </a:rPr>
              <a:t></a:t>
            </a:r>
            <a:r>
              <a:rPr sz="2150" spc="-260" dirty="0">
                <a:latin typeface="Times New Roman"/>
                <a:cs typeface="Times New Roman"/>
              </a:rPr>
              <a:t> </a:t>
            </a:r>
            <a:r>
              <a:rPr sz="2250" i="1" spc="95" dirty="0">
                <a:latin typeface="Times New Roman"/>
                <a:cs typeface="Times New Roman"/>
              </a:rPr>
              <a:t>t</a:t>
            </a:r>
            <a:r>
              <a:rPr sz="2250" i="1" spc="142" baseline="-22222" dirty="0">
                <a:latin typeface="Times New Roman"/>
                <a:cs typeface="Times New Roman"/>
              </a:rPr>
              <a:t>c</a:t>
            </a:r>
            <a:endParaRPr sz="2250" baseline="-22222">
              <a:latin typeface="Times New Roman"/>
              <a:cs typeface="Times New Roman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1997710" y="4353559"/>
            <a:ext cx="97790" cy="237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i="1" spc="-60" dirty="0">
                <a:latin typeface="Times New Roman"/>
                <a:cs typeface="Times New Roman"/>
              </a:rPr>
              <a:t>c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1912620" y="4149090"/>
            <a:ext cx="1264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Times New Roman"/>
                <a:cs typeface="Times New Roman"/>
              </a:rPr>
              <a:t>t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-26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1.729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382270" y="3431026"/>
            <a:ext cx="1105535" cy="110934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450" i="1" spc="240" dirty="0">
                <a:latin typeface="Times New Roman"/>
                <a:cs typeface="Times New Roman"/>
              </a:rPr>
              <a:t>n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20</a:t>
            </a:r>
            <a:endParaRPr sz="2400">
              <a:latin typeface="Times New Roman"/>
              <a:cs typeface="Times New Roman"/>
            </a:endParaRPr>
          </a:p>
          <a:p>
            <a:pPr marL="32384">
              <a:lnSpc>
                <a:spcPct val="100000"/>
              </a:lnSpc>
              <a:spcBef>
                <a:spcPts val="1320"/>
              </a:spcBef>
            </a:pPr>
            <a:r>
              <a:rPr sz="2400" spc="60" dirty="0">
                <a:latin typeface="Arial"/>
                <a:cs typeface="Arial"/>
              </a:rPr>
              <a:t>d.f.</a:t>
            </a:r>
            <a:r>
              <a:rPr sz="2400" spc="6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19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6436359" y="4598670"/>
            <a:ext cx="31750" cy="17780"/>
          </a:xfrm>
          <a:custGeom>
            <a:avLst/>
            <a:gdLst/>
            <a:ahLst/>
            <a:cxnLst/>
            <a:rect l="l" t="t" r="r" b="b"/>
            <a:pathLst>
              <a:path w="31750" h="17779">
                <a:moveTo>
                  <a:pt x="0" y="17779"/>
                </a:moveTo>
                <a:lnTo>
                  <a:pt x="317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468109" y="4598670"/>
            <a:ext cx="73660" cy="118110"/>
          </a:xfrm>
          <a:custGeom>
            <a:avLst/>
            <a:gdLst/>
            <a:ahLst/>
            <a:cxnLst/>
            <a:rect l="l" t="t" r="r" b="b"/>
            <a:pathLst>
              <a:path w="73659" h="118110">
                <a:moveTo>
                  <a:pt x="0" y="0"/>
                </a:moveTo>
                <a:lnTo>
                  <a:pt x="73660" y="11810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541769" y="4403090"/>
            <a:ext cx="80010" cy="313690"/>
          </a:xfrm>
          <a:custGeom>
            <a:avLst/>
            <a:gdLst/>
            <a:ahLst/>
            <a:cxnLst/>
            <a:rect l="l" t="t" r="r" b="b"/>
            <a:pathLst>
              <a:path w="80009" h="313689">
                <a:moveTo>
                  <a:pt x="0" y="313690"/>
                </a:moveTo>
                <a:lnTo>
                  <a:pt x="800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433820" y="4395470"/>
            <a:ext cx="525780" cy="321310"/>
          </a:xfrm>
          <a:custGeom>
            <a:avLst/>
            <a:gdLst/>
            <a:ahLst/>
            <a:cxnLst/>
            <a:rect l="l" t="t" r="r" b="b"/>
            <a:pathLst>
              <a:path w="525779" h="321310">
                <a:moveTo>
                  <a:pt x="55632" y="213359"/>
                </a:moveTo>
                <a:lnTo>
                  <a:pt x="26669" y="213359"/>
                </a:lnTo>
                <a:lnTo>
                  <a:pt x="100329" y="321309"/>
                </a:lnTo>
                <a:lnTo>
                  <a:pt x="115570" y="321309"/>
                </a:lnTo>
                <a:lnTo>
                  <a:pt x="123284" y="290829"/>
                </a:lnTo>
                <a:lnTo>
                  <a:pt x="107950" y="290829"/>
                </a:lnTo>
                <a:lnTo>
                  <a:pt x="55632" y="213359"/>
                </a:lnTo>
                <a:close/>
              </a:path>
              <a:path w="525779" h="321310">
                <a:moveTo>
                  <a:pt x="525779" y="0"/>
                </a:moveTo>
                <a:lnTo>
                  <a:pt x="181609" y="0"/>
                </a:lnTo>
                <a:lnTo>
                  <a:pt x="107950" y="290829"/>
                </a:lnTo>
                <a:lnTo>
                  <a:pt x="123284" y="290829"/>
                </a:lnTo>
                <a:lnTo>
                  <a:pt x="193039" y="15239"/>
                </a:lnTo>
                <a:lnTo>
                  <a:pt x="525779" y="15239"/>
                </a:lnTo>
                <a:lnTo>
                  <a:pt x="525779" y="0"/>
                </a:lnTo>
                <a:close/>
              </a:path>
              <a:path w="525779" h="321310">
                <a:moveTo>
                  <a:pt x="41909" y="193039"/>
                </a:moveTo>
                <a:lnTo>
                  <a:pt x="0" y="215899"/>
                </a:lnTo>
                <a:lnTo>
                  <a:pt x="5079" y="224789"/>
                </a:lnTo>
                <a:lnTo>
                  <a:pt x="26669" y="213359"/>
                </a:lnTo>
                <a:lnTo>
                  <a:pt x="55632" y="213359"/>
                </a:lnTo>
                <a:lnTo>
                  <a:pt x="41909" y="193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421120" y="4376420"/>
            <a:ext cx="551180" cy="0"/>
          </a:xfrm>
          <a:custGeom>
            <a:avLst/>
            <a:gdLst/>
            <a:ahLst/>
            <a:cxnLst/>
            <a:rect l="l" t="t" r="r" b="b"/>
            <a:pathLst>
              <a:path w="551179">
                <a:moveTo>
                  <a:pt x="0" y="0"/>
                </a:moveTo>
                <a:lnTo>
                  <a:pt x="55117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 txBox="1"/>
          <p:nvPr/>
        </p:nvSpPr>
        <p:spPr>
          <a:xfrm>
            <a:off x="6611619" y="4384040"/>
            <a:ext cx="36258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120" dirty="0">
                <a:latin typeface="Times New Roman"/>
                <a:cs typeface="Times New Roman"/>
              </a:rPr>
              <a:t>2</a:t>
            </a:r>
            <a:r>
              <a:rPr sz="2400" spc="130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5265420" y="4135120"/>
            <a:ext cx="161607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65555" algn="l"/>
              </a:tabLst>
            </a:pPr>
            <a:r>
              <a:rPr sz="2400" spc="-5" dirty="0">
                <a:latin typeface="Symbol"/>
                <a:cs typeface="Symbol"/>
              </a:rPr>
              <a:t></a:t>
            </a:r>
            <a:r>
              <a:rPr sz="2400" spc="-24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1</a:t>
            </a:r>
            <a:r>
              <a:rPr sz="2400" spc="55" dirty="0">
                <a:latin typeface="Times New Roman"/>
                <a:cs typeface="Times New Roman"/>
              </a:rPr>
              <a:t>.</a:t>
            </a:r>
            <a:r>
              <a:rPr sz="2400" spc="110" dirty="0">
                <a:latin typeface="Times New Roman"/>
                <a:cs typeface="Times New Roman"/>
              </a:rPr>
              <a:t>72</a:t>
            </a:r>
            <a:r>
              <a:rPr sz="2400" spc="130" dirty="0">
                <a:latin typeface="Times New Roman"/>
                <a:cs typeface="Times New Roman"/>
              </a:rPr>
              <a:t>9</a:t>
            </a:r>
            <a:r>
              <a:rPr sz="2400" spc="-2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Symbol"/>
                <a:cs typeface="Symbol"/>
              </a:rPr>
              <a:t>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3600" spc="179" baseline="27777" dirty="0">
                <a:latin typeface="Times New Roman"/>
                <a:cs typeface="Times New Roman"/>
              </a:rPr>
              <a:t>2</a:t>
            </a:r>
            <a:r>
              <a:rPr sz="3600" u="sng" spc="195" baseline="2777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3600" baseline="27777">
              <a:latin typeface="Times New Roman"/>
              <a:cs typeface="Times New Roman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7086600" y="4119879"/>
            <a:ext cx="683260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spc="25" dirty="0">
                <a:latin typeface="Symbol"/>
                <a:cs typeface="Symbol"/>
              </a:rPr>
              <a:t></a:t>
            </a:r>
            <a:r>
              <a:rPr sz="2350" spc="-105" dirty="0">
                <a:latin typeface="Times New Roman"/>
                <a:cs typeface="Times New Roman"/>
              </a:rPr>
              <a:t> </a:t>
            </a:r>
            <a:r>
              <a:rPr sz="2350" spc="114" dirty="0">
                <a:latin typeface="Times New Roman"/>
                <a:cs typeface="Times New Roman"/>
              </a:rPr>
              <a:t>8.1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3512820" y="4882558"/>
            <a:ext cx="227647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114" dirty="0">
                <a:latin typeface="Times New Roman"/>
                <a:cs typeface="Times New Roman"/>
              </a:rPr>
              <a:t>86.9 </a:t>
            </a:r>
            <a:r>
              <a:rPr sz="2400" spc="100" dirty="0">
                <a:latin typeface="Times New Roman"/>
                <a:cs typeface="Times New Roman"/>
              </a:rPr>
              <a:t>&lt; </a:t>
            </a:r>
            <a:r>
              <a:rPr sz="2450" i="1" spc="235" dirty="0">
                <a:latin typeface="Times New Roman"/>
                <a:cs typeface="Times New Roman"/>
              </a:rPr>
              <a:t>μ </a:t>
            </a:r>
            <a:r>
              <a:rPr sz="2400" spc="100" dirty="0">
                <a:latin typeface="Times New Roman"/>
                <a:cs typeface="Times New Roman"/>
              </a:rPr>
              <a:t>&lt;</a:t>
            </a:r>
            <a:r>
              <a:rPr sz="2400" spc="-29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103.1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3371850" y="5066029"/>
            <a:ext cx="76200" cy="74930"/>
          </a:xfrm>
          <a:custGeom>
            <a:avLst/>
            <a:gdLst/>
            <a:ahLst/>
            <a:cxnLst/>
            <a:rect l="l" t="t" r="r" b="b"/>
            <a:pathLst>
              <a:path w="76200" h="74929">
                <a:moveTo>
                  <a:pt x="0" y="0"/>
                </a:moveTo>
                <a:lnTo>
                  <a:pt x="0" y="7493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762250" y="5103495"/>
            <a:ext cx="624840" cy="0"/>
          </a:xfrm>
          <a:custGeom>
            <a:avLst/>
            <a:gdLst/>
            <a:ahLst/>
            <a:cxnLst/>
            <a:rect l="l" t="t" r="r" b="b"/>
            <a:pathLst>
              <a:path w="624839">
                <a:moveTo>
                  <a:pt x="0" y="0"/>
                </a:moveTo>
                <a:lnTo>
                  <a:pt x="624839" y="0"/>
                </a:lnTo>
              </a:path>
            </a:pathLst>
          </a:custGeom>
          <a:ln w="8889">
            <a:solidFill>
              <a:srgbClr val="E0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 txBox="1"/>
          <p:nvPr/>
        </p:nvSpPr>
        <p:spPr>
          <a:xfrm>
            <a:off x="1854200" y="3575050"/>
            <a:ext cx="92773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i="1" strike="sngStrike" spc="-5" dirty="0">
                <a:latin typeface="Times New Roman"/>
                <a:cs typeface="Times New Roman"/>
              </a:rPr>
              <a:t>x</a:t>
            </a:r>
            <a:r>
              <a:rPr sz="2650" i="1" strike="noStrike" spc="-5" dirty="0">
                <a:latin typeface="Times New Roman"/>
                <a:cs typeface="Times New Roman"/>
              </a:rPr>
              <a:t> </a:t>
            </a:r>
            <a:r>
              <a:rPr sz="2650" strike="noStrike" spc="-10" dirty="0">
                <a:latin typeface="Symbol"/>
                <a:cs typeface="Symbol"/>
              </a:rPr>
              <a:t></a:t>
            </a:r>
            <a:r>
              <a:rPr sz="2650" strike="noStrike" spc="-10" dirty="0">
                <a:latin typeface="Times New Roman"/>
                <a:cs typeface="Times New Roman"/>
              </a:rPr>
              <a:t> </a:t>
            </a:r>
            <a:r>
              <a:rPr sz="2650" strike="noStrike" spc="210" dirty="0">
                <a:latin typeface="Times New Roman"/>
                <a:cs typeface="Times New Roman"/>
              </a:rPr>
              <a:t>95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454659" y="4857750"/>
            <a:ext cx="2270760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i="1" strike="sngStrike" spc="-5" dirty="0">
                <a:latin typeface="Times New Roman"/>
                <a:cs typeface="Times New Roman"/>
              </a:rPr>
              <a:t>x</a:t>
            </a:r>
            <a:r>
              <a:rPr sz="2650" i="1" strike="noStrike" spc="10" dirty="0">
                <a:latin typeface="Times New Roman"/>
                <a:cs typeface="Times New Roman"/>
              </a:rPr>
              <a:t> </a:t>
            </a:r>
            <a:r>
              <a:rPr sz="2650" strike="noStrike" spc="-10" dirty="0">
                <a:latin typeface="Symbol"/>
                <a:cs typeface="Symbol"/>
              </a:rPr>
              <a:t></a:t>
            </a:r>
            <a:r>
              <a:rPr sz="2650" strike="noStrike" spc="-110" dirty="0">
                <a:latin typeface="Times New Roman"/>
                <a:cs typeface="Times New Roman"/>
              </a:rPr>
              <a:t> </a:t>
            </a:r>
            <a:r>
              <a:rPr sz="2650" i="1" strike="noStrike" spc="-5" dirty="0">
                <a:latin typeface="Times New Roman"/>
                <a:cs typeface="Times New Roman"/>
              </a:rPr>
              <a:t>E</a:t>
            </a:r>
            <a:r>
              <a:rPr sz="2650" i="1" strike="noStrike" spc="10" dirty="0">
                <a:latin typeface="Times New Roman"/>
                <a:cs typeface="Times New Roman"/>
              </a:rPr>
              <a:t> </a:t>
            </a:r>
            <a:r>
              <a:rPr sz="2650" strike="noStrike" spc="105" dirty="0">
                <a:latin typeface="Times New Roman"/>
                <a:cs typeface="Times New Roman"/>
              </a:rPr>
              <a:t>=</a:t>
            </a:r>
            <a:r>
              <a:rPr sz="2650" strike="noStrike" spc="-130" dirty="0">
                <a:latin typeface="Times New Roman"/>
                <a:cs typeface="Times New Roman"/>
              </a:rPr>
              <a:t> </a:t>
            </a:r>
            <a:r>
              <a:rPr sz="2650" strike="noStrike" spc="210" dirty="0">
                <a:latin typeface="Times New Roman"/>
                <a:cs typeface="Times New Roman"/>
              </a:rPr>
              <a:t>95</a:t>
            </a:r>
            <a:r>
              <a:rPr sz="2650" strike="noStrike" spc="-245" dirty="0">
                <a:latin typeface="Times New Roman"/>
                <a:cs typeface="Times New Roman"/>
              </a:rPr>
              <a:t> </a:t>
            </a:r>
            <a:r>
              <a:rPr sz="2650" strike="noStrike" spc="-5" dirty="0">
                <a:latin typeface="Times New Roman"/>
                <a:cs typeface="Times New Roman"/>
              </a:rPr>
              <a:t>±</a:t>
            </a:r>
            <a:r>
              <a:rPr sz="2650" strike="noStrike" spc="-265" dirty="0">
                <a:latin typeface="Times New Roman"/>
                <a:cs typeface="Times New Roman"/>
              </a:rPr>
              <a:t> </a:t>
            </a:r>
            <a:r>
              <a:rPr sz="2650" strike="noStrike" spc="215" dirty="0">
                <a:latin typeface="Times New Roman"/>
                <a:cs typeface="Times New Roman"/>
              </a:rPr>
              <a:t>8.1</a:t>
            </a:r>
            <a:endParaRPr sz="2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843280" y="219944"/>
            <a:ext cx="7413625" cy="688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45690" algn="l"/>
                <a:tab pos="3128645" algn="l"/>
              </a:tabLst>
            </a:pPr>
            <a:r>
              <a:rPr spc="455" dirty="0"/>
              <a:t>Normal	</a:t>
            </a:r>
            <a:r>
              <a:rPr spc="170" dirty="0"/>
              <a:t>or	</a:t>
            </a:r>
            <a:r>
              <a:rPr sz="4350" i="1" spc="459" dirty="0">
                <a:latin typeface="Times New Roman"/>
                <a:cs typeface="Times New Roman"/>
              </a:rPr>
              <a:t>t</a:t>
            </a:r>
            <a:r>
              <a:rPr spc="459" dirty="0"/>
              <a:t>-Distribution?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225" name="object 22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226" name="object 2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24</a:t>
            </a:fld>
            <a:endParaRPr dirty="0"/>
          </a:p>
        </p:txBody>
      </p:sp>
      <p:sp>
        <p:nvSpPr>
          <p:cNvPr id="174" name="object 174"/>
          <p:cNvSpPr/>
          <p:nvPr/>
        </p:nvSpPr>
        <p:spPr>
          <a:xfrm>
            <a:off x="351790" y="1687829"/>
            <a:ext cx="3321050" cy="274320"/>
          </a:xfrm>
          <a:custGeom>
            <a:avLst/>
            <a:gdLst/>
            <a:ahLst/>
            <a:cxnLst/>
            <a:rect l="l" t="t" r="r" b="b"/>
            <a:pathLst>
              <a:path w="3321050" h="274319">
                <a:moveTo>
                  <a:pt x="0" y="0"/>
                </a:moveTo>
                <a:lnTo>
                  <a:pt x="3321050" y="0"/>
                </a:lnTo>
                <a:lnTo>
                  <a:pt x="3321050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 txBox="1"/>
          <p:nvPr/>
        </p:nvSpPr>
        <p:spPr>
          <a:xfrm>
            <a:off x="356462" y="1692502"/>
            <a:ext cx="3312160" cy="2654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85"/>
              </a:lnSpc>
            </a:pPr>
            <a:r>
              <a:rPr sz="1800" spc="130" dirty="0">
                <a:latin typeface="Times New Roman"/>
                <a:cs typeface="Times New Roman"/>
              </a:rPr>
              <a:t>Is </a:t>
            </a:r>
            <a:r>
              <a:rPr sz="1800" spc="195" dirty="0">
                <a:latin typeface="Times New Roman"/>
                <a:cs typeface="Times New Roman"/>
              </a:rPr>
              <a:t>n </a:t>
            </a:r>
            <a:r>
              <a:rPr sz="1800" dirty="0">
                <a:latin typeface="Symbol"/>
                <a:cs typeface="Symbol"/>
              </a:rPr>
              <a:t></a:t>
            </a:r>
            <a:r>
              <a:rPr sz="1800" spc="-185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Times New Roman"/>
                <a:cs typeface="Times New Roman"/>
              </a:rPr>
              <a:t>30?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351790" y="2788920"/>
            <a:ext cx="3321050" cy="824230"/>
          </a:xfrm>
          <a:custGeom>
            <a:avLst/>
            <a:gdLst/>
            <a:ahLst/>
            <a:cxnLst/>
            <a:rect l="l" t="t" r="r" b="b"/>
            <a:pathLst>
              <a:path w="3321050" h="824229">
                <a:moveTo>
                  <a:pt x="0" y="0"/>
                </a:moveTo>
                <a:lnTo>
                  <a:pt x="3321050" y="0"/>
                </a:lnTo>
                <a:lnTo>
                  <a:pt x="3321050" y="824229"/>
                </a:lnTo>
                <a:lnTo>
                  <a:pt x="0" y="824229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 txBox="1"/>
          <p:nvPr/>
        </p:nvSpPr>
        <p:spPr>
          <a:xfrm>
            <a:off x="356462" y="2793592"/>
            <a:ext cx="3312160" cy="8153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212090" marR="204470" algn="ctr">
              <a:lnSpc>
                <a:spcPts val="2160"/>
              </a:lnSpc>
              <a:spcBef>
                <a:spcPts val="35"/>
              </a:spcBef>
            </a:pPr>
            <a:r>
              <a:rPr sz="1800" spc="130" dirty="0">
                <a:latin typeface="Times New Roman"/>
                <a:cs typeface="Times New Roman"/>
              </a:rPr>
              <a:t>Is </a:t>
            </a:r>
            <a:r>
              <a:rPr sz="1800" spc="165" dirty="0">
                <a:latin typeface="Times New Roman"/>
                <a:cs typeface="Times New Roman"/>
              </a:rPr>
              <a:t>the </a:t>
            </a:r>
            <a:r>
              <a:rPr sz="1800" spc="114" dirty="0">
                <a:latin typeface="Times New Roman"/>
                <a:cs typeface="Times New Roman"/>
              </a:rPr>
              <a:t>population</a:t>
            </a:r>
            <a:r>
              <a:rPr sz="1800" spc="-16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normally,  </a:t>
            </a:r>
            <a:r>
              <a:rPr sz="1800" spc="95" dirty="0">
                <a:latin typeface="Times New Roman"/>
                <a:cs typeface="Times New Roman"/>
              </a:rPr>
              <a:t>or </a:t>
            </a:r>
            <a:r>
              <a:rPr sz="1800" spc="120" dirty="0">
                <a:latin typeface="Times New Roman"/>
                <a:cs typeface="Times New Roman"/>
              </a:rPr>
              <a:t>approximately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normally,  </a:t>
            </a:r>
            <a:r>
              <a:rPr sz="1800" spc="120" dirty="0">
                <a:latin typeface="Times New Roman"/>
                <a:cs typeface="Times New Roman"/>
              </a:rPr>
              <a:t>distributed?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4756150" y="2893060"/>
            <a:ext cx="3947160" cy="660400"/>
          </a:xfrm>
          <a:custGeom>
            <a:avLst/>
            <a:gdLst/>
            <a:ahLst/>
            <a:cxnLst/>
            <a:rect l="l" t="t" r="r" b="b"/>
            <a:pathLst>
              <a:path w="3947159" h="660400">
                <a:moveTo>
                  <a:pt x="0" y="0"/>
                </a:moveTo>
                <a:lnTo>
                  <a:pt x="3947159" y="0"/>
                </a:lnTo>
                <a:lnTo>
                  <a:pt x="3947159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 txBox="1"/>
          <p:nvPr/>
        </p:nvSpPr>
        <p:spPr>
          <a:xfrm>
            <a:off x="4760822" y="2897732"/>
            <a:ext cx="3938270" cy="6515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0165" rIns="0" bIns="0" rtlCol="0">
            <a:spAutoFit/>
          </a:bodyPr>
          <a:lstStyle/>
          <a:p>
            <a:pPr marL="194310" marR="252729" indent="351790">
              <a:lnSpc>
                <a:spcPts val="2160"/>
              </a:lnSpc>
              <a:spcBef>
                <a:spcPts val="395"/>
              </a:spcBef>
            </a:pPr>
            <a:r>
              <a:rPr sz="1800" spc="55" dirty="0">
                <a:latin typeface="Times New Roman"/>
                <a:cs typeface="Times New Roman"/>
              </a:rPr>
              <a:t>You </a:t>
            </a:r>
            <a:r>
              <a:rPr sz="1800" spc="130" dirty="0">
                <a:latin typeface="Times New Roman"/>
                <a:cs typeface="Times New Roman"/>
              </a:rPr>
              <a:t>cannot </a:t>
            </a:r>
            <a:r>
              <a:rPr sz="1800" spc="140" dirty="0">
                <a:latin typeface="Times New Roman"/>
                <a:cs typeface="Times New Roman"/>
              </a:rPr>
              <a:t>use </a:t>
            </a:r>
            <a:r>
              <a:rPr sz="1800" spc="165" dirty="0">
                <a:latin typeface="Times New Roman"/>
                <a:cs typeface="Times New Roman"/>
              </a:rPr>
              <a:t>the </a:t>
            </a:r>
            <a:r>
              <a:rPr sz="1800" spc="140" dirty="0">
                <a:latin typeface="Times New Roman"/>
                <a:cs typeface="Times New Roman"/>
              </a:rPr>
              <a:t>normal  </a:t>
            </a:r>
            <a:r>
              <a:rPr sz="1800" spc="125" dirty="0">
                <a:latin typeface="Times New Roman"/>
                <a:cs typeface="Times New Roman"/>
              </a:rPr>
              <a:t>distribution </a:t>
            </a:r>
            <a:r>
              <a:rPr sz="1800" spc="95" dirty="0">
                <a:latin typeface="Times New Roman"/>
                <a:cs typeface="Times New Roman"/>
              </a:rPr>
              <a:t>or </a:t>
            </a:r>
            <a:r>
              <a:rPr sz="1800" spc="165" dirty="0">
                <a:latin typeface="Times New Roman"/>
                <a:cs typeface="Times New Roman"/>
              </a:rPr>
              <a:t>the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50" i="1" spc="114" dirty="0">
                <a:latin typeface="Times New Roman"/>
                <a:cs typeface="Times New Roman"/>
              </a:rPr>
              <a:t>t</a:t>
            </a:r>
            <a:r>
              <a:rPr sz="1800" spc="114" dirty="0">
                <a:latin typeface="Times New Roman"/>
                <a:cs typeface="Times New Roman"/>
              </a:rPr>
              <a:t>-distribution.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1850389" y="2195829"/>
            <a:ext cx="3092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270" dirty="0">
                <a:latin typeface="Times New Roman"/>
                <a:cs typeface="Times New Roman"/>
              </a:rPr>
              <a:t>N</a:t>
            </a:r>
            <a:r>
              <a:rPr sz="1600" b="1" dirty="0">
                <a:latin typeface="Times New Roman"/>
                <a:cs typeface="Times New Roman"/>
              </a:rPr>
              <a:t>o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1640839" y="2062479"/>
            <a:ext cx="745490" cy="617220"/>
          </a:xfrm>
          <a:custGeom>
            <a:avLst/>
            <a:gdLst/>
            <a:ahLst/>
            <a:cxnLst/>
            <a:rect l="l" t="t" r="r" b="b"/>
            <a:pathLst>
              <a:path w="745489" h="617219">
                <a:moveTo>
                  <a:pt x="745490" y="463550"/>
                </a:moveTo>
                <a:lnTo>
                  <a:pt x="0" y="463550"/>
                </a:lnTo>
                <a:lnTo>
                  <a:pt x="373380" y="617220"/>
                </a:lnTo>
                <a:lnTo>
                  <a:pt x="745490" y="463550"/>
                </a:lnTo>
                <a:close/>
              </a:path>
              <a:path w="745489" h="617219">
                <a:moveTo>
                  <a:pt x="558800" y="0"/>
                </a:moveTo>
                <a:lnTo>
                  <a:pt x="186690" y="0"/>
                </a:lnTo>
                <a:lnTo>
                  <a:pt x="186690" y="463550"/>
                </a:lnTo>
                <a:lnTo>
                  <a:pt x="558800" y="463550"/>
                </a:lnTo>
                <a:lnTo>
                  <a:pt x="558800" y="0"/>
                </a:lnTo>
                <a:close/>
              </a:path>
            </a:pathLst>
          </a:custGeom>
          <a:solidFill>
            <a:srgbClr val="23288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640839" y="2062479"/>
            <a:ext cx="745490" cy="617220"/>
          </a:xfrm>
          <a:custGeom>
            <a:avLst/>
            <a:gdLst/>
            <a:ahLst/>
            <a:cxnLst/>
            <a:rect l="l" t="t" r="r" b="b"/>
            <a:pathLst>
              <a:path w="745489" h="617219">
                <a:moveTo>
                  <a:pt x="558800" y="0"/>
                </a:moveTo>
                <a:lnTo>
                  <a:pt x="558800" y="463550"/>
                </a:lnTo>
                <a:lnTo>
                  <a:pt x="745490" y="463550"/>
                </a:lnTo>
                <a:lnTo>
                  <a:pt x="373380" y="617220"/>
                </a:lnTo>
                <a:lnTo>
                  <a:pt x="0" y="463550"/>
                </a:lnTo>
                <a:lnTo>
                  <a:pt x="186690" y="463550"/>
                </a:lnTo>
                <a:lnTo>
                  <a:pt x="186690" y="0"/>
                </a:lnTo>
                <a:lnTo>
                  <a:pt x="558800" y="0"/>
                </a:lnTo>
                <a:close/>
              </a:path>
            </a:pathLst>
          </a:custGeom>
          <a:ln w="9344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 txBox="1"/>
          <p:nvPr/>
        </p:nvSpPr>
        <p:spPr>
          <a:xfrm>
            <a:off x="1805939" y="3808729"/>
            <a:ext cx="3994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00" dirty="0">
                <a:latin typeface="Times New Roman"/>
                <a:cs typeface="Times New Roman"/>
              </a:rPr>
              <a:t>Y</a:t>
            </a:r>
            <a:r>
              <a:rPr sz="1600" b="1" spc="225" dirty="0">
                <a:latin typeface="Times New Roman"/>
                <a:cs typeface="Times New Roman"/>
              </a:rPr>
              <a:t>e</a:t>
            </a:r>
            <a:r>
              <a:rPr sz="1600" b="1" spc="114" dirty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1671320" y="3670300"/>
            <a:ext cx="684530" cy="580390"/>
          </a:xfrm>
          <a:custGeom>
            <a:avLst/>
            <a:gdLst/>
            <a:ahLst/>
            <a:cxnLst/>
            <a:rect l="l" t="t" r="r" b="b"/>
            <a:pathLst>
              <a:path w="684530" h="580389">
                <a:moveTo>
                  <a:pt x="684530" y="435610"/>
                </a:moveTo>
                <a:lnTo>
                  <a:pt x="0" y="435610"/>
                </a:lnTo>
                <a:lnTo>
                  <a:pt x="341630" y="580389"/>
                </a:lnTo>
                <a:lnTo>
                  <a:pt x="684530" y="435610"/>
                </a:lnTo>
                <a:close/>
              </a:path>
              <a:path w="684530" h="580389">
                <a:moveTo>
                  <a:pt x="513080" y="0"/>
                </a:moveTo>
                <a:lnTo>
                  <a:pt x="170180" y="0"/>
                </a:lnTo>
                <a:lnTo>
                  <a:pt x="170180" y="435610"/>
                </a:lnTo>
                <a:lnTo>
                  <a:pt x="513080" y="435610"/>
                </a:lnTo>
                <a:lnTo>
                  <a:pt x="513080" y="0"/>
                </a:lnTo>
                <a:close/>
              </a:path>
            </a:pathLst>
          </a:custGeom>
          <a:solidFill>
            <a:srgbClr val="23288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671320" y="3670300"/>
            <a:ext cx="684530" cy="580390"/>
          </a:xfrm>
          <a:custGeom>
            <a:avLst/>
            <a:gdLst/>
            <a:ahLst/>
            <a:cxnLst/>
            <a:rect l="l" t="t" r="r" b="b"/>
            <a:pathLst>
              <a:path w="684530" h="580389">
                <a:moveTo>
                  <a:pt x="513080" y="0"/>
                </a:moveTo>
                <a:lnTo>
                  <a:pt x="513080" y="435610"/>
                </a:lnTo>
                <a:lnTo>
                  <a:pt x="684530" y="435610"/>
                </a:lnTo>
                <a:lnTo>
                  <a:pt x="341630" y="580389"/>
                </a:lnTo>
                <a:lnTo>
                  <a:pt x="0" y="435610"/>
                </a:lnTo>
                <a:lnTo>
                  <a:pt x="170180" y="435610"/>
                </a:lnTo>
                <a:lnTo>
                  <a:pt x="170180" y="0"/>
                </a:lnTo>
                <a:lnTo>
                  <a:pt x="513080" y="0"/>
                </a:lnTo>
                <a:close/>
              </a:path>
            </a:pathLst>
          </a:custGeom>
          <a:ln w="9344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36550" y="4339590"/>
            <a:ext cx="3351529" cy="275590"/>
          </a:xfrm>
          <a:custGeom>
            <a:avLst/>
            <a:gdLst/>
            <a:ahLst/>
            <a:cxnLst/>
            <a:rect l="l" t="t" r="r" b="b"/>
            <a:pathLst>
              <a:path w="3351529" h="275589">
                <a:moveTo>
                  <a:pt x="0" y="0"/>
                </a:moveTo>
                <a:lnTo>
                  <a:pt x="3351529" y="0"/>
                </a:lnTo>
                <a:lnTo>
                  <a:pt x="3351529" y="275590"/>
                </a:lnTo>
                <a:lnTo>
                  <a:pt x="0" y="27559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 txBox="1"/>
          <p:nvPr/>
        </p:nvSpPr>
        <p:spPr>
          <a:xfrm>
            <a:off x="341222" y="4344262"/>
            <a:ext cx="3342640" cy="2667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033780">
              <a:lnSpc>
                <a:spcPts val="2095"/>
              </a:lnSpc>
            </a:pPr>
            <a:r>
              <a:rPr sz="1800" spc="130" dirty="0">
                <a:latin typeface="Times New Roman"/>
                <a:cs typeface="Times New Roman"/>
              </a:rPr>
              <a:t>Is </a:t>
            </a:r>
            <a:r>
              <a:rPr sz="1850" spc="-35" dirty="0">
                <a:latin typeface="Symbol"/>
                <a:cs typeface="Symbol"/>
              </a:rPr>
              <a:t></a:t>
            </a:r>
            <a:r>
              <a:rPr sz="1850" spc="-5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known?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1850389" y="4826000"/>
            <a:ext cx="3092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270" dirty="0">
                <a:latin typeface="Times New Roman"/>
                <a:cs typeface="Times New Roman"/>
              </a:rPr>
              <a:t>N</a:t>
            </a:r>
            <a:r>
              <a:rPr sz="1600" b="1" dirty="0">
                <a:latin typeface="Times New Roman"/>
                <a:cs typeface="Times New Roman"/>
              </a:rPr>
              <a:t>o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1640839" y="4692650"/>
            <a:ext cx="745490" cy="618490"/>
          </a:xfrm>
          <a:custGeom>
            <a:avLst/>
            <a:gdLst/>
            <a:ahLst/>
            <a:cxnLst/>
            <a:rect l="l" t="t" r="r" b="b"/>
            <a:pathLst>
              <a:path w="745489" h="618489">
                <a:moveTo>
                  <a:pt x="745490" y="463550"/>
                </a:moveTo>
                <a:lnTo>
                  <a:pt x="0" y="463550"/>
                </a:lnTo>
                <a:lnTo>
                  <a:pt x="373380" y="618490"/>
                </a:lnTo>
                <a:lnTo>
                  <a:pt x="745490" y="463550"/>
                </a:lnTo>
                <a:close/>
              </a:path>
              <a:path w="745489" h="618489">
                <a:moveTo>
                  <a:pt x="558800" y="0"/>
                </a:moveTo>
                <a:lnTo>
                  <a:pt x="186690" y="0"/>
                </a:lnTo>
                <a:lnTo>
                  <a:pt x="186690" y="463550"/>
                </a:lnTo>
                <a:lnTo>
                  <a:pt x="558800" y="463550"/>
                </a:lnTo>
                <a:lnTo>
                  <a:pt x="558800" y="0"/>
                </a:lnTo>
                <a:close/>
              </a:path>
            </a:pathLst>
          </a:custGeom>
          <a:solidFill>
            <a:srgbClr val="23288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640839" y="4692650"/>
            <a:ext cx="745490" cy="618490"/>
          </a:xfrm>
          <a:custGeom>
            <a:avLst/>
            <a:gdLst/>
            <a:ahLst/>
            <a:cxnLst/>
            <a:rect l="l" t="t" r="r" b="b"/>
            <a:pathLst>
              <a:path w="745489" h="618489">
                <a:moveTo>
                  <a:pt x="558800" y="0"/>
                </a:moveTo>
                <a:lnTo>
                  <a:pt x="558800" y="463550"/>
                </a:lnTo>
                <a:lnTo>
                  <a:pt x="745490" y="463550"/>
                </a:lnTo>
                <a:lnTo>
                  <a:pt x="373380" y="618490"/>
                </a:lnTo>
                <a:lnTo>
                  <a:pt x="0" y="463550"/>
                </a:lnTo>
                <a:lnTo>
                  <a:pt x="186690" y="463550"/>
                </a:lnTo>
                <a:lnTo>
                  <a:pt x="186690" y="0"/>
                </a:lnTo>
                <a:lnTo>
                  <a:pt x="558800" y="0"/>
                </a:lnTo>
                <a:close/>
              </a:path>
            </a:pathLst>
          </a:custGeom>
          <a:ln w="9344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756150" y="1219200"/>
            <a:ext cx="3962400" cy="1219200"/>
          </a:xfrm>
          <a:custGeom>
            <a:avLst/>
            <a:gdLst/>
            <a:ahLst/>
            <a:cxnLst/>
            <a:rect l="l" t="t" r="r" b="b"/>
            <a:pathLst>
              <a:path w="3962400" h="1219200">
                <a:moveTo>
                  <a:pt x="0" y="0"/>
                </a:moveTo>
                <a:lnTo>
                  <a:pt x="3962400" y="0"/>
                </a:lnTo>
                <a:lnTo>
                  <a:pt x="39624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756150" y="1219200"/>
            <a:ext cx="3962400" cy="1219200"/>
          </a:xfrm>
          <a:custGeom>
            <a:avLst/>
            <a:gdLst/>
            <a:ahLst/>
            <a:cxnLst/>
            <a:rect l="l" t="t" r="r" b="b"/>
            <a:pathLst>
              <a:path w="3962400" h="1219200">
                <a:moveTo>
                  <a:pt x="0" y="0"/>
                </a:moveTo>
                <a:lnTo>
                  <a:pt x="3962400" y="0"/>
                </a:lnTo>
                <a:lnTo>
                  <a:pt x="39624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 txBox="1"/>
          <p:nvPr/>
        </p:nvSpPr>
        <p:spPr>
          <a:xfrm>
            <a:off x="4992370" y="1253490"/>
            <a:ext cx="35039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125" dirty="0">
                <a:latin typeface="Times New Roman"/>
                <a:cs typeface="Times New Roman"/>
              </a:rPr>
              <a:t>Use </a:t>
            </a:r>
            <a:r>
              <a:rPr sz="1800" spc="165" dirty="0">
                <a:latin typeface="Times New Roman"/>
                <a:cs typeface="Times New Roman"/>
              </a:rPr>
              <a:t>the </a:t>
            </a:r>
            <a:r>
              <a:rPr sz="1800" spc="140" dirty="0">
                <a:latin typeface="Times New Roman"/>
                <a:cs typeface="Times New Roman"/>
              </a:rPr>
              <a:t>normal </a:t>
            </a:r>
            <a:r>
              <a:rPr sz="1800" spc="125" dirty="0">
                <a:latin typeface="Times New Roman"/>
                <a:cs typeface="Times New Roman"/>
              </a:rPr>
              <a:t>distribution</a:t>
            </a:r>
            <a:r>
              <a:rPr sz="1800" spc="-254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with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5124450" y="2078546"/>
            <a:ext cx="323913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800" spc="60" dirty="0">
                <a:latin typeface="Times New Roman"/>
                <a:cs typeface="Times New Roman"/>
              </a:rPr>
              <a:t>If </a:t>
            </a:r>
            <a:r>
              <a:rPr sz="1850" spc="-35" dirty="0">
                <a:latin typeface="Symbol"/>
                <a:cs typeface="Symbol"/>
              </a:rPr>
              <a:t></a:t>
            </a:r>
            <a:r>
              <a:rPr sz="1850" spc="-3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is </a:t>
            </a:r>
            <a:r>
              <a:rPr sz="1800" spc="135" dirty="0">
                <a:latin typeface="Times New Roman"/>
                <a:cs typeface="Times New Roman"/>
              </a:rPr>
              <a:t>unknown, </a:t>
            </a:r>
            <a:r>
              <a:rPr sz="1800" spc="140" dirty="0">
                <a:latin typeface="Times New Roman"/>
                <a:cs typeface="Times New Roman"/>
              </a:rPr>
              <a:t>use </a:t>
            </a:r>
            <a:r>
              <a:rPr sz="1850" i="1" spc="110" dirty="0">
                <a:latin typeface="Times New Roman"/>
                <a:cs typeface="Times New Roman"/>
              </a:rPr>
              <a:t>s</a:t>
            </a:r>
            <a:r>
              <a:rPr sz="1850" i="1" spc="-114" dirty="0">
                <a:latin typeface="Times New Roman"/>
                <a:cs typeface="Times New Roman"/>
              </a:rPr>
              <a:t> </a:t>
            </a:r>
            <a:r>
              <a:rPr sz="1800" spc="130" dirty="0">
                <a:latin typeface="Times New Roman"/>
                <a:cs typeface="Times New Roman"/>
              </a:rPr>
              <a:t>instead.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6264909" y="1882139"/>
            <a:ext cx="248919" cy="2025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256020" y="1869439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 txBox="1"/>
          <p:nvPr/>
        </p:nvSpPr>
        <p:spPr>
          <a:xfrm>
            <a:off x="6314440" y="1606065"/>
            <a:ext cx="29527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227965" algn="l"/>
              </a:tabLst>
            </a:pPr>
            <a:r>
              <a:rPr sz="1550" i="1" spc="15" dirty="0">
                <a:latin typeface="Times New Roman"/>
                <a:cs typeface="Times New Roman"/>
              </a:rPr>
              <a:t>σ	</a:t>
            </a:r>
            <a:r>
              <a:rPr sz="2250" spc="67" baseline="-29629" dirty="0">
                <a:latin typeface="Times New Roman"/>
                <a:cs typeface="Times New Roman"/>
              </a:rPr>
              <a:t>.</a:t>
            </a:r>
            <a:endParaRPr sz="2250" baseline="-29629">
              <a:latin typeface="Times New Roman"/>
              <a:cs typeface="Times New Roman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6385559" y="1862605"/>
            <a:ext cx="13144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550" i="1" spc="155" dirty="0">
                <a:latin typeface="Times New Roman"/>
                <a:cs typeface="Times New Roman"/>
              </a:rPr>
              <a:t>n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5660390" y="1705125"/>
            <a:ext cx="55181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550" i="1" spc="150" dirty="0">
                <a:latin typeface="Times New Roman"/>
                <a:cs typeface="Times New Roman"/>
              </a:rPr>
              <a:t>E </a:t>
            </a:r>
            <a:r>
              <a:rPr sz="1500" spc="10" dirty="0">
                <a:latin typeface="Symbol"/>
                <a:cs typeface="Symbol"/>
              </a:rPr>
              <a:t></a:t>
            </a:r>
            <a:r>
              <a:rPr sz="1500" spc="70" dirty="0">
                <a:latin typeface="Times New Roman"/>
                <a:cs typeface="Times New Roman"/>
              </a:rPr>
              <a:t> </a:t>
            </a:r>
            <a:r>
              <a:rPr sz="1550" i="1" spc="80" dirty="0">
                <a:latin typeface="Times New Roman"/>
                <a:cs typeface="Times New Roman"/>
              </a:rPr>
              <a:t>z</a:t>
            </a:r>
            <a:r>
              <a:rPr sz="1575" i="1" spc="120" baseline="-21164" dirty="0">
                <a:latin typeface="Times New Roman"/>
                <a:cs typeface="Times New Roman"/>
              </a:rPr>
              <a:t>c</a:t>
            </a:r>
            <a:endParaRPr sz="1575" baseline="-21164">
              <a:latin typeface="Times New Roman"/>
              <a:cs typeface="Times New Roman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4023359" y="1677670"/>
            <a:ext cx="3994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00" dirty="0">
                <a:latin typeface="Times New Roman"/>
                <a:cs typeface="Times New Roman"/>
              </a:rPr>
              <a:t>Y</a:t>
            </a:r>
            <a:r>
              <a:rPr sz="1600" b="1" spc="225" dirty="0">
                <a:latin typeface="Times New Roman"/>
                <a:cs typeface="Times New Roman"/>
              </a:rPr>
              <a:t>e</a:t>
            </a:r>
            <a:r>
              <a:rPr sz="1600" b="1" spc="114" dirty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3917950" y="1487169"/>
            <a:ext cx="580390" cy="684530"/>
          </a:xfrm>
          <a:custGeom>
            <a:avLst/>
            <a:gdLst/>
            <a:ahLst/>
            <a:cxnLst/>
            <a:rect l="l" t="t" r="r" b="b"/>
            <a:pathLst>
              <a:path w="580389" h="684530">
                <a:moveTo>
                  <a:pt x="435610" y="0"/>
                </a:moveTo>
                <a:lnTo>
                  <a:pt x="435610" y="171450"/>
                </a:lnTo>
                <a:lnTo>
                  <a:pt x="0" y="171450"/>
                </a:lnTo>
                <a:lnTo>
                  <a:pt x="0" y="513079"/>
                </a:lnTo>
                <a:lnTo>
                  <a:pt x="435610" y="513079"/>
                </a:lnTo>
                <a:lnTo>
                  <a:pt x="435610" y="684529"/>
                </a:lnTo>
                <a:lnTo>
                  <a:pt x="580389" y="342900"/>
                </a:lnTo>
                <a:lnTo>
                  <a:pt x="435610" y="0"/>
                </a:lnTo>
                <a:close/>
              </a:path>
            </a:pathLst>
          </a:custGeom>
          <a:solidFill>
            <a:srgbClr val="23288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917950" y="1487169"/>
            <a:ext cx="580390" cy="684530"/>
          </a:xfrm>
          <a:custGeom>
            <a:avLst/>
            <a:gdLst/>
            <a:ahLst/>
            <a:cxnLst/>
            <a:rect l="l" t="t" r="r" b="b"/>
            <a:pathLst>
              <a:path w="580389" h="684530">
                <a:moveTo>
                  <a:pt x="0" y="171450"/>
                </a:moveTo>
                <a:lnTo>
                  <a:pt x="435610" y="171450"/>
                </a:lnTo>
                <a:lnTo>
                  <a:pt x="435610" y="0"/>
                </a:lnTo>
                <a:lnTo>
                  <a:pt x="580389" y="342900"/>
                </a:lnTo>
                <a:lnTo>
                  <a:pt x="435610" y="684529"/>
                </a:lnTo>
                <a:lnTo>
                  <a:pt x="435610" y="513079"/>
                </a:lnTo>
                <a:lnTo>
                  <a:pt x="0" y="513079"/>
                </a:lnTo>
                <a:lnTo>
                  <a:pt x="0" y="171450"/>
                </a:lnTo>
                <a:close/>
              </a:path>
            </a:pathLst>
          </a:custGeom>
          <a:ln w="9344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 txBox="1"/>
          <p:nvPr/>
        </p:nvSpPr>
        <p:spPr>
          <a:xfrm>
            <a:off x="4030979" y="3054350"/>
            <a:ext cx="3092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270" dirty="0">
                <a:latin typeface="Times New Roman"/>
                <a:cs typeface="Times New Roman"/>
              </a:rPr>
              <a:t>N</a:t>
            </a:r>
            <a:r>
              <a:rPr sz="1600" b="1" dirty="0">
                <a:latin typeface="Times New Roman"/>
                <a:cs typeface="Times New Roman"/>
              </a:rPr>
              <a:t>o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3925570" y="2863850"/>
            <a:ext cx="581660" cy="684530"/>
          </a:xfrm>
          <a:custGeom>
            <a:avLst/>
            <a:gdLst/>
            <a:ahLst/>
            <a:cxnLst/>
            <a:rect l="l" t="t" r="r" b="b"/>
            <a:pathLst>
              <a:path w="581660" h="684529">
                <a:moveTo>
                  <a:pt x="435609" y="0"/>
                </a:moveTo>
                <a:lnTo>
                  <a:pt x="435609" y="171450"/>
                </a:lnTo>
                <a:lnTo>
                  <a:pt x="0" y="171450"/>
                </a:lnTo>
                <a:lnTo>
                  <a:pt x="0" y="513079"/>
                </a:lnTo>
                <a:lnTo>
                  <a:pt x="435609" y="513079"/>
                </a:lnTo>
                <a:lnTo>
                  <a:pt x="435609" y="684529"/>
                </a:lnTo>
                <a:lnTo>
                  <a:pt x="581659" y="341629"/>
                </a:lnTo>
                <a:lnTo>
                  <a:pt x="435609" y="0"/>
                </a:lnTo>
                <a:close/>
              </a:path>
            </a:pathLst>
          </a:custGeom>
          <a:solidFill>
            <a:srgbClr val="23288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925570" y="2863850"/>
            <a:ext cx="581660" cy="684530"/>
          </a:xfrm>
          <a:custGeom>
            <a:avLst/>
            <a:gdLst/>
            <a:ahLst/>
            <a:cxnLst/>
            <a:rect l="l" t="t" r="r" b="b"/>
            <a:pathLst>
              <a:path w="581660" h="684529">
                <a:moveTo>
                  <a:pt x="0" y="171450"/>
                </a:moveTo>
                <a:lnTo>
                  <a:pt x="435609" y="171450"/>
                </a:lnTo>
                <a:lnTo>
                  <a:pt x="435609" y="0"/>
                </a:lnTo>
                <a:lnTo>
                  <a:pt x="581659" y="341629"/>
                </a:lnTo>
                <a:lnTo>
                  <a:pt x="435609" y="684529"/>
                </a:lnTo>
                <a:lnTo>
                  <a:pt x="435609" y="513079"/>
                </a:lnTo>
                <a:lnTo>
                  <a:pt x="0" y="513079"/>
                </a:lnTo>
                <a:lnTo>
                  <a:pt x="0" y="171450"/>
                </a:lnTo>
                <a:close/>
              </a:path>
            </a:pathLst>
          </a:custGeom>
          <a:ln w="9344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756150" y="3987800"/>
            <a:ext cx="3962400" cy="990600"/>
          </a:xfrm>
          <a:custGeom>
            <a:avLst/>
            <a:gdLst/>
            <a:ahLst/>
            <a:cxnLst/>
            <a:rect l="l" t="t" r="r" b="b"/>
            <a:pathLst>
              <a:path w="3962400" h="990600">
                <a:moveTo>
                  <a:pt x="0" y="0"/>
                </a:moveTo>
                <a:lnTo>
                  <a:pt x="3962400" y="0"/>
                </a:lnTo>
                <a:lnTo>
                  <a:pt x="39624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756150" y="3987800"/>
            <a:ext cx="3962400" cy="990600"/>
          </a:xfrm>
          <a:custGeom>
            <a:avLst/>
            <a:gdLst/>
            <a:ahLst/>
            <a:cxnLst/>
            <a:rect l="l" t="t" r="r" b="b"/>
            <a:pathLst>
              <a:path w="3962400" h="990600">
                <a:moveTo>
                  <a:pt x="0" y="0"/>
                </a:moveTo>
                <a:lnTo>
                  <a:pt x="3962400" y="0"/>
                </a:lnTo>
                <a:lnTo>
                  <a:pt x="39624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 txBox="1"/>
          <p:nvPr/>
        </p:nvSpPr>
        <p:spPr>
          <a:xfrm>
            <a:off x="4992370" y="4022090"/>
            <a:ext cx="35039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125" dirty="0">
                <a:latin typeface="Times New Roman"/>
                <a:cs typeface="Times New Roman"/>
              </a:rPr>
              <a:t>Use </a:t>
            </a:r>
            <a:r>
              <a:rPr sz="1800" spc="165" dirty="0">
                <a:latin typeface="Times New Roman"/>
                <a:cs typeface="Times New Roman"/>
              </a:rPr>
              <a:t>the </a:t>
            </a:r>
            <a:r>
              <a:rPr sz="1800" spc="140" dirty="0">
                <a:latin typeface="Times New Roman"/>
                <a:cs typeface="Times New Roman"/>
              </a:rPr>
              <a:t>normal </a:t>
            </a:r>
            <a:r>
              <a:rPr sz="1800" spc="125" dirty="0">
                <a:latin typeface="Times New Roman"/>
                <a:cs typeface="Times New Roman"/>
              </a:rPr>
              <a:t>distribution</a:t>
            </a:r>
            <a:r>
              <a:rPr sz="1800" spc="-254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with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6264909" y="4650740"/>
            <a:ext cx="248919" cy="2025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6256020" y="4638040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 txBox="1"/>
          <p:nvPr/>
        </p:nvSpPr>
        <p:spPr>
          <a:xfrm>
            <a:off x="6314440" y="4374665"/>
            <a:ext cx="29527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227965" algn="l"/>
              </a:tabLst>
            </a:pPr>
            <a:r>
              <a:rPr sz="1550" i="1" spc="15" dirty="0">
                <a:latin typeface="Times New Roman"/>
                <a:cs typeface="Times New Roman"/>
              </a:rPr>
              <a:t>σ	</a:t>
            </a:r>
            <a:r>
              <a:rPr sz="2250" spc="67" baseline="-29629" dirty="0">
                <a:latin typeface="Times New Roman"/>
                <a:cs typeface="Times New Roman"/>
              </a:rPr>
              <a:t>.</a:t>
            </a:r>
            <a:endParaRPr sz="2250" baseline="-29629">
              <a:latin typeface="Times New Roman"/>
              <a:cs typeface="Times New Roman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6385559" y="4631205"/>
            <a:ext cx="13144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550" i="1" spc="155" dirty="0">
                <a:latin typeface="Times New Roman"/>
                <a:cs typeface="Times New Roman"/>
              </a:rPr>
              <a:t>n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5660390" y="4473725"/>
            <a:ext cx="55181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550" i="1" spc="150" dirty="0">
                <a:latin typeface="Times New Roman"/>
                <a:cs typeface="Times New Roman"/>
              </a:rPr>
              <a:t>E </a:t>
            </a:r>
            <a:r>
              <a:rPr sz="1500" spc="10" dirty="0">
                <a:latin typeface="Symbol"/>
                <a:cs typeface="Symbol"/>
              </a:rPr>
              <a:t></a:t>
            </a:r>
            <a:r>
              <a:rPr sz="1500" spc="70" dirty="0">
                <a:latin typeface="Times New Roman"/>
                <a:cs typeface="Times New Roman"/>
              </a:rPr>
              <a:t> </a:t>
            </a:r>
            <a:r>
              <a:rPr sz="1550" i="1" spc="80" dirty="0">
                <a:latin typeface="Times New Roman"/>
                <a:cs typeface="Times New Roman"/>
              </a:rPr>
              <a:t>z</a:t>
            </a:r>
            <a:r>
              <a:rPr sz="1575" i="1" spc="120" baseline="-21164" dirty="0">
                <a:latin typeface="Times New Roman"/>
                <a:cs typeface="Times New Roman"/>
              </a:rPr>
              <a:t>c</a:t>
            </a:r>
            <a:endParaRPr sz="1575" baseline="-21164">
              <a:latin typeface="Times New Roman"/>
              <a:cs typeface="Times New Roman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4030979" y="4330700"/>
            <a:ext cx="3994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00" dirty="0">
                <a:latin typeface="Times New Roman"/>
                <a:cs typeface="Times New Roman"/>
              </a:rPr>
              <a:t>Y</a:t>
            </a:r>
            <a:r>
              <a:rPr sz="1600" b="1" spc="225" dirty="0">
                <a:latin typeface="Times New Roman"/>
                <a:cs typeface="Times New Roman"/>
              </a:rPr>
              <a:t>e</a:t>
            </a:r>
            <a:r>
              <a:rPr sz="1600" b="1" spc="114" dirty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3925570" y="4140200"/>
            <a:ext cx="581660" cy="684530"/>
          </a:xfrm>
          <a:custGeom>
            <a:avLst/>
            <a:gdLst/>
            <a:ahLst/>
            <a:cxnLst/>
            <a:rect l="l" t="t" r="r" b="b"/>
            <a:pathLst>
              <a:path w="581660" h="684529">
                <a:moveTo>
                  <a:pt x="435609" y="0"/>
                </a:moveTo>
                <a:lnTo>
                  <a:pt x="435609" y="171450"/>
                </a:lnTo>
                <a:lnTo>
                  <a:pt x="0" y="171450"/>
                </a:lnTo>
                <a:lnTo>
                  <a:pt x="0" y="513080"/>
                </a:lnTo>
                <a:lnTo>
                  <a:pt x="435609" y="513080"/>
                </a:lnTo>
                <a:lnTo>
                  <a:pt x="435609" y="684530"/>
                </a:lnTo>
                <a:lnTo>
                  <a:pt x="581659" y="341630"/>
                </a:lnTo>
                <a:lnTo>
                  <a:pt x="435609" y="0"/>
                </a:lnTo>
                <a:close/>
              </a:path>
            </a:pathLst>
          </a:custGeom>
          <a:solidFill>
            <a:srgbClr val="23288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925570" y="4140200"/>
            <a:ext cx="581660" cy="684530"/>
          </a:xfrm>
          <a:custGeom>
            <a:avLst/>
            <a:gdLst/>
            <a:ahLst/>
            <a:cxnLst/>
            <a:rect l="l" t="t" r="r" b="b"/>
            <a:pathLst>
              <a:path w="581660" h="684529">
                <a:moveTo>
                  <a:pt x="0" y="171450"/>
                </a:moveTo>
                <a:lnTo>
                  <a:pt x="435609" y="171450"/>
                </a:lnTo>
                <a:lnTo>
                  <a:pt x="435609" y="0"/>
                </a:lnTo>
                <a:lnTo>
                  <a:pt x="581659" y="341630"/>
                </a:lnTo>
                <a:lnTo>
                  <a:pt x="435609" y="684530"/>
                </a:lnTo>
                <a:lnTo>
                  <a:pt x="435609" y="513080"/>
                </a:lnTo>
                <a:lnTo>
                  <a:pt x="0" y="513080"/>
                </a:lnTo>
                <a:lnTo>
                  <a:pt x="0" y="171450"/>
                </a:lnTo>
                <a:close/>
              </a:path>
            </a:pathLst>
          </a:custGeom>
          <a:ln w="9344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36550" y="5369559"/>
            <a:ext cx="3352800" cy="1109980"/>
          </a:xfrm>
          <a:custGeom>
            <a:avLst/>
            <a:gdLst/>
            <a:ahLst/>
            <a:cxnLst/>
            <a:rect l="l" t="t" r="r" b="b"/>
            <a:pathLst>
              <a:path w="3352800" h="1109979">
                <a:moveTo>
                  <a:pt x="0" y="0"/>
                </a:moveTo>
                <a:lnTo>
                  <a:pt x="3352800" y="0"/>
                </a:lnTo>
                <a:lnTo>
                  <a:pt x="3352800" y="1109980"/>
                </a:lnTo>
                <a:lnTo>
                  <a:pt x="0" y="11099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36550" y="5369559"/>
            <a:ext cx="3352800" cy="1109980"/>
          </a:xfrm>
          <a:custGeom>
            <a:avLst/>
            <a:gdLst/>
            <a:ahLst/>
            <a:cxnLst/>
            <a:rect l="l" t="t" r="r" b="b"/>
            <a:pathLst>
              <a:path w="3352800" h="1109979">
                <a:moveTo>
                  <a:pt x="0" y="0"/>
                </a:moveTo>
                <a:lnTo>
                  <a:pt x="3352800" y="0"/>
                </a:lnTo>
                <a:lnTo>
                  <a:pt x="3352800" y="1109980"/>
                </a:lnTo>
                <a:lnTo>
                  <a:pt x="0" y="110998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 txBox="1"/>
          <p:nvPr/>
        </p:nvSpPr>
        <p:spPr>
          <a:xfrm>
            <a:off x="468630" y="6181916"/>
            <a:ext cx="31019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800" spc="175" dirty="0">
                <a:latin typeface="Times New Roman"/>
                <a:cs typeface="Times New Roman"/>
              </a:rPr>
              <a:t>and </a:t>
            </a:r>
            <a:r>
              <a:rPr sz="1850" i="1" spc="170" dirty="0">
                <a:latin typeface="Times New Roman"/>
                <a:cs typeface="Times New Roman"/>
              </a:rPr>
              <a:t>n</a:t>
            </a:r>
            <a:r>
              <a:rPr sz="1850" i="1" spc="-280" dirty="0">
                <a:latin typeface="Times New Roman"/>
                <a:cs typeface="Times New Roman"/>
              </a:rPr>
              <a:t> </a:t>
            </a:r>
            <a:r>
              <a:rPr sz="1800" spc="100" dirty="0">
                <a:latin typeface="Times New Roman"/>
                <a:cs typeface="Times New Roman"/>
              </a:rPr>
              <a:t>– 1 </a:t>
            </a:r>
            <a:r>
              <a:rPr sz="1800" spc="120" dirty="0">
                <a:latin typeface="Times New Roman"/>
                <a:cs typeface="Times New Roman"/>
              </a:rPr>
              <a:t>degrees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95" dirty="0">
                <a:latin typeface="Times New Roman"/>
                <a:cs typeface="Times New Roman"/>
              </a:rPr>
              <a:t>freedom.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0" name="object 220"/>
          <p:cNvSpPr/>
          <p:nvPr/>
        </p:nvSpPr>
        <p:spPr>
          <a:xfrm>
            <a:off x="2021839" y="5989320"/>
            <a:ext cx="250190" cy="2025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2014220" y="597662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 txBox="1"/>
          <p:nvPr/>
        </p:nvSpPr>
        <p:spPr>
          <a:xfrm>
            <a:off x="563880" y="5253467"/>
            <a:ext cx="2847975" cy="7251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65"/>
              </a:spcBef>
            </a:pPr>
            <a:r>
              <a:rPr sz="1800" spc="125" dirty="0">
                <a:latin typeface="Times New Roman"/>
                <a:cs typeface="Times New Roman"/>
              </a:rPr>
              <a:t>Use </a:t>
            </a:r>
            <a:r>
              <a:rPr sz="1800" spc="165" dirty="0">
                <a:latin typeface="Times New Roman"/>
                <a:cs typeface="Times New Roman"/>
              </a:rPr>
              <a:t>the </a:t>
            </a:r>
            <a:r>
              <a:rPr sz="1850" i="1" spc="120" dirty="0">
                <a:latin typeface="Times New Roman"/>
                <a:cs typeface="Times New Roman"/>
              </a:rPr>
              <a:t>t</a:t>
            </a:r>
            <a:r>
              <a:rPr sz="1800" spc="120" dirty="0">
                <a:latin typeface="Times New Roman"/>
                <a:cs typeface="Times New Roman"/>
              </a:rPr>
              <a:t>-distribution</a:t>
            </a:r>
            <a:r>
              <a:rPr sz="1800" spc="-185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Times New Roman"/>
                <a:cs typeface="Times New Roman"/>
              </a:rPr>
              <a:t>with</a:t>
            </a:r>
            <a:endParaRPr sz="1800">
              <a:latin typeface="Times New Roman"/>
              <a:cs typeface="Times New Roman"/>
            </a:endParaRPr>
          </a:p>
          <a:p>
            <a:pPr marL="292100" algn="ctr">
              <a:lnSpc>
                <a:spcPct val="100000"/>
              </a:lnSpc>
              <a:spcBef>
                <a:spcPts val="660"/>
              </a:spcBef>
            </a:pPr>
            <a:r>
              <a:rPr sz="1550" i="1" spc="95" dirty="0">
                <a:latin typeface="Times New Roman"/>
                <a:cs typeface="Times New Roman"/>
              </a:rPr>
              <a:t>s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23" name="object 223"/>
          <p:cNvSpPr txBox="1"/>
          <p:nvPr/>
        </p:nvSpPr>
        <p:spPr>
          <a:xfrm>
            <a:off x="2143760" y="5969826"/>
            <a:ext cx="13081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550" i="1" spc="150" dirty="0">
                <a:latin typeface="Times New Roman"/>
                <a:cs typeface="Times New Roman"/>
              </a:rPr>
              <a:t>n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24" name="object 224"/>
          <p:cNvSpPr txBox="1"/>
          <p:nvPr/>
        </p:nvSpPr>
        <p:spPr>
          <a:xfrm>
            <a:off x="1459230" y="5812346"/>
            <a:ext cx="51054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550" i="1" spc="145" dirty="0">
                <a:latin typeface="Times New Roman"/>
                <a:cs typeface="Times New Roman"/>
              </a:rPr>
              <a:t>E </a:t>
            </a:r>
            <a:r>
              <a:rPr sz="1500" spc="10" dirty="0">
                <a:latin typeface="Symbol"/>
                <a:cs typeface="Symbol"/>
              </a:rPr>
              <a:t></a:t>
            </a:r>
            <a:r>
              <a:rPr sz="1500" spc="-45" dirty="0">
                <a:latin typeface="Times New Roman"/>
                <a:cs typeface="Times New Roman"/>
              </a:rPr>
              <a:t> </a:t>
            </a:r>
            <a:r>
              <a:rPr sz="1550" i="1" spc="65" dirty="0">
                <a:latin typeface="Times New Roman"/>
                <a:cs typeface="Times New Roman"/>
              </a:rPr>
              <a:t>t</a:t>
            </a:r>
            <a:r>
              <a:rPr sz="1575" i="1" spc="97" baseline="-21164" dirty="0">
                <a:latin typeface="Times New Roman"/>
                <a:cs typeface="Times New Roman"/>
              </a:rPr>
              <a:t>c</a:t>
            </a:r>
            <a:endParaRPr sz="1575" baseline="-21164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843280" y="219944"/>
            <a:ext cx="7413625" cy="688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45690" algn="l"/>
                <a:tab pos="3128645" algn="l"/>
              </a:tabLst>
            </a:pPr>
            <a:r>
              <a:rPr spc="455" dirty="0"/>
              <a:t>Normal	</a:t>
            </a:r>
            <a:r>
              <a:rPr spc="170" dirty="0"/>
              <a:t>or	</a:t>
            </a:r>
            <a:r>
              <a:rPr sz="4350" i="1" spc="459" dirty="0">
                <a:latin typeface="Times New Roman"/>
                <a:cs typeface="Times New Roman"/>
              </a:rPr>
              <a:t>t</a:t>
            </a:r>
            <a:r>
              <a:rPr spc="459" dirty="0"/>
              <a:t>-Distribution?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76" name="object 17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25</a:t>
            </a:fld>
            <a:endParaRPr dirty="0"/>
          </a:p>
        </p:txBody>
      </p:sp>
      <p:sp>
        <p:nvSpPr>
          <p:cNvPr id="174" name="object 174"/>
          <p:cNvSpPr txBox="1"/>
          <p:nvPr/>
        </p:nvSpPr>
        <p:spPr>
          <a:xfrm>
            <a:off x="382270" y="1253490"/>
            <a:ext cx="8558530" cy="504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70" dirty="0">
                <a:latin typeface="Times New Roman"/>
                <a:cs typeface="Times New Roman"/>
              </a:rPr>
              <a:t>Example</a:t>
            </a:r>
            <a:r>
              <a:rPr sz="2400" spc="27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855"/>
              </a:lnSpc>
            </a:pPr>
            <a:r>
              <a:rPr sz="2400" spc="185" dirty="0">
                <a:latin typeface="Times New Roman"/>
                <a:cs typeface="Times New Roman"/>
              </a:rPr>
              <a:t>Determine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whether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use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normal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distribution,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915"/>
              </a:lnSpc>
            </a:pPr>
            <a:r>
              <a:rPr sz="2450" i="1" spc="160" dirty="0">
                <a:latin typeface="Times New Roman"/>
                <a:cs typeface="Times New Roman"/>
              </a:rPr>
              <a:t>t</a:t>
            </a:r>
            <a:r>
              <a:rPr sz="2400" spc="160" dirty="0">
                <a:latin typeface="Times New Roman"/>
                <a:cs typeface="Times New Roman"/>
              </a:rPr>
              <a:t>-distribution, </a:t>
            </a:r>
            <a:r>
              <a:rPr sz="2400" spc="13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neither.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860"/>
              </a:lnSpc>
              <a:spcBef>
                <a:spcPts val="890"/>
              </a:spcBef>
              <a:tabLst>
                <a:tab pos="539115" algn="l"/>
              </a:tabLst>
            </a:pPr>
            <a:r>
              <a:rPr sz="2400" spc="105" dirty="0">
                <a:latin typeface="Times New Roman"/>
                <a:cs typeface="Times New Roman"/>
              </a:rPr>
              <a:t>a.)	</a:t>
            </a:r>
            <a:r>
              <a:rPr sz="2450" i="1" spc="240" dirty="0">
                <a:latin typeface="Times New Roman"/>
                <a:cs typeface="Times New Roman"/>
              </a:rPr>
              <a:t>n</a:t>
            </a:r>
            <a:r>
              <a:rPr sz="2450" i="1" spc="5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50,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distribution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skewed,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50" i="1" spc="155" dirty="0">
                <a:latin typeface="Times New Roman"/>
                <a:cs typeface="Times New Roman"/>
              </a:rPr>
              <a:t>s</a:t>
            </a:r>
            <a:r>
              <a:rPr sz="2450" i="1" spc="6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2.5</a:t>
            </a:r>
            <a:endParaRPr sz="2400">
              <a:latin typeface="Times New Roman"/>
              <a:cs typeface="Times New Roman"/>
            </a:endParaRPr>
          </a:p>
          <a:p>
            <a:pPr marL="532765" marR="806450">
              <a:lnSpc>
                <a:spcPts val="2880"/>
              </a:lnSpc>
              <a:spcBef>
                <a:spcPts val="15"/>
              </a:spcBef>
            </a:pPr>
            <a:r>
              <a:rPr sz="2400" spc="175" dirty="0">
                <a:solidFill>
                  <a:srgbClr val="232884"/>
                </a:solidFill>
                <a:latin typeface="Times New Roman"/>
                <a:cs typeface="Times New Roman"/>
              </a:rPr>
              <a:t>The</a:t>
            </a:r>
            <a:r>
              <a:rPr sz="2400" spc="6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90" dirty="0">
                <a:solidFill>
                  <a:srgbClr val="232884"/>
                </a:solidFill>
                <a:latin typeface="Times New Roman"/>
                <a:cs typeface="Times New Roman"/>
              </a:rPr>
              <a:t>normal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70" dirty="0">
                <a:solidFill>
                  <a:srgbClr val="232884"/>
                </a:solidFill>
                <a:latin typeface="Times New Roman"/>
                <a:cs typeface="Times New Roman"/>
              </a:rPr>
              <a:t>distribution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would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25" dirty="0">
                <a:solidFill>
                  <a:srgbClr val="232884"/>
                </a:solidFill>
                <a:latin typeface="Times New Roman"/>
                <a:cs typeface="Times New Roman"/>
              </a:rPr>
              <a:t>be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85" dirty="0">
                <a:solidFill>
                  <a:srgbClr val="232884"/>
                </a:solidFill>
                <a:latin typeface="Times New Roman"/>
                <a:cs typeface="Times New Roman"/>
              </a:rPr>
              <a:t>used</a:t>
            </a:r>
            <a:r>
              <a:rPr sz="2400" spc="8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55" dirty="0">
                <a:solidFill>
                  <a:srgbClr val="232884"/>
                </a:solidFill>
                <a:latin typeface="Times New Roman"/>
                <a:cs typeface="Times New Roman"/>
              </a:rPr>
              <a:t>because</a:t>
            </a:r>
            <a:r>
              <a:rPr sz="2400" spc="6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20" dirty="0">
                <a:solidFill>
                  <a:srgbClr val="232884"/>
                </a:solidFill>
                <a:latin typeface="Times New Roman"/>
                <a:cs typeface="Times New Roman"/>
              </a:rPr>
              <a:t>the  </a:t>
            </a:r>
            <a:r>
              <a:rPr sz="2400" spc="185" dirty="0">
                <a:solidFill>
                  <a:srgbClr val="232884"/>
                </a:solidFill>
                <a:latin typeface="Times New Roman"/>
                <a:cs typeface="Times New Roman"/>
              </a:rPr>
              <a:t>sample </a:t>
            </a:r>
            <a:r>
              <a:rPr sz="2400" spc="120" dirty="0">
                <a:solidFill>
                  <a:srgbClr val="232884"/>
                </a:solidFill>
                <a:latin typeface="Times New Roman"/>
                <a:cs typeface="Times New Roman"/>
              </a:rPr>
              <a:t>size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is</a:t>
            </a:r>
            <a:r>
              <a:rPr sz="2400" spc="-114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05" dirty="0">
                <a:solidFill>
                  <a:srgbClr val="232884"/>
                </a:solidFill>
                <a:latin typeface="Times New Roman"/>
                <a:cs typeface="Times New Roman"/>
              </a:rPr>
              <a:t>50.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  <a:tabLst>
                <a:tab pos="539115" algn="l"/>
              </a:tabLst>
            </a:pPr>
            <a:r>
              <a:rPr sz="2400" spc="60" dirty="0">
                <a:latin typeface="Times New Roman"/>
                <a:cs typeface="Times New Roman"/>
              </a:rPr>
              <a:t>b.)	</a:t>
            </a:r>
            <a:r>
              <a:rPr sz="2450" i="1" spc="240" dirty="0">
                <a:latin typeface="Times New Roman"/>
                <a:cs typeface="Times New Roman"/>
              </a:rPr>
              <a:t>n</a:t>
            </a:r>
            <a:r>
              <a:rPr sz="2450" i="1" spc="5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25,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distribution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skewed,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50" i="1" spc="155" dirty="0">
                <a:latin typeface="Times New Roman"/>
                <a:cs typeface="Times New Roman"/>
              </a:rPr>
              <a:t>s</a:t>
            </a:r>
            <a:r>
              <a:rPr sz="2450" i="1" spc="6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52.9</a:t>
            </a:r>
            <a:endParaRPr sz="2400">
              <a:latin typeface="Times New Roman"/>
              <a:cs typeface="Times New Roman"/>
            </a:endParaRPr>
          </a:p>
          <a:p>
            <a:pPr marL="532765" marR="317500">
              <a:lnSpc>
                <a:spcPct val="100000"/>
              </a:lnSpc>
              <a:spcBef>
                <a:spcPts val="260"/>
              </a:spcBef>
            </a:pPr>
            <a:r>
              <a:rPr sz="2400" spc="195" dirty="0">
                <a:solidFill>
                  <a:srgbClr val="232884"/>
                </a:solidFill>
                <a:latin typeface="Times New Roman"/>
                <a:cs typeface="Times New Roman"/>
              </a:rPr>
              <a:t>Neither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70" dirty="0">
                <a:solidFill>
                  <a:srgbClr val="232884"/>
                </a:solidFill>
                <a:latin typeface="Times New Roman"/>
                <a:cs typeface="Times New Roman"/>
              </a:rPr>
              <a:t>distribution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would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be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85" dirty="0">
                <a:solidFill>
                  <a:srgbClr val="232884"/>
                </a:solidFill>
                <a:latin typeface="Times New Roman"/>
                <a:cs typeface="Times New Roman"/>
              </a:rPr>
              <a:t>used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55" dirty="0">
                <a:solidFill>
                  <a:srgbClr val="232884"/>
                </a:solidFill>
                <a:latin typeface="Times New Roman"/>
                <a:cs typeface="Times New Roman"/>
              </a:rPr>
              <a:t>because</a:t>
            </a:r>
            <a:r>
              <a:rPr sz="2400" spc="5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50" i="1" spc="240" dirty="0">
                <a:solidFill>
                  <a:srgbClr val="232884"/>
                </a:solidFill>
                <a:latin typeface="Times New Roman"/>
                <a:cs typeface="Times New Roman"/>
              </a:rPr>
              <a:t>n</a:t>
            </a:r>
            <a:r>
              <a:rPr sz="2450" i="1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00" dirty="0">
                <a:solidFill>
                  <a:srgbClr val="232884"/>
                </a:solidFill>
                <a:latin typeface="Times New Roman"/>
                <a:cs typeface="Times New Roman"/>
              </a:rPr>
              <a:t>&lt;</a:t>
            </a:r>
            <a:r>
              <a:rPr sz="2400" spc="6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30</a:t>
            </a:r>
            <a:r>
              <a:rPr sz="2400" spc="6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35" dirty="0">
                <a:solidFill>
                  <a:srgbClr val="232884"/>
                </a:solidFill>
                <a:latin typeface="Times New Roman"/>
                <a:cs typeface="Times New Roman"/>
              </a:rPr>
              <a:t>and  </a:t>
            </a:r>
            <a:r>
              <a:rPr sz="2400" spc="220" dirty="0">
                <a:solidFill>
                  <a:srgbClr val="232884"/>
                </a:solidFill>
                <a:latin typeface="Times New Roman"/>
                <a:cs typeface="Times New Roman"/>
              </a:rPr>
              <a:t>the </a:t>
            </a:r>
            <a:r>
              <a:rPr sz="2400" spc="170" dirty="0">
                <a:solidFill>
                  <a:srgbClr val="232884"/>
                </a:solidFill>
                <a:latin typeface="Times New Roman"/>
                <a:cs typeface="Times New Roman"/>
              </a:rPr>
              <a:t>distribution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is</a:t>
            </a:r>
            <a:r>
              <a:rPr sz="2400" spc="-19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50" dirty="0">
                <a:solidFill>
                  <a:srgbClr val="232884"/>
                </a:solidFill>
                <a:latin typeface="Times New Roman"/>
                <a:cs typeface="Times New Roman"/>
              </a:rPr>
              <a:t>skewed.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60"/>
              </a:spcBef>
              <a:tabLst>
                <a:tab pos="506095" algn="l"/>
              </a:tabLst>
            </a:pPr>
            <a:r>
              <a:rPr sz="2400" spc="20" dirty="0">
                <a:latin typeface="Times New Roman"/>
                <a:cs typeface="Times New Roman"/>
              </a:rPr>
              <a:t>c.)	</a:t>
            </a:r>
            <a:r>
              <a:rPr sz="2450" i="1" spc="240" dirty="0">
                <a:latin typeface="Times New Roman"/>
                <a:cs typeface="Times New Roman"/>
              </a:rPr>
              <a:t>n</a:t>
            </a:r>
            <a:r>
              <a:rPr sz="2450" i="1" spc="-40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= </a:t>
            </a:r>
            <a:r>
              <a:rPr sz="2400" spc="105" dirty="0">
                <a:latin typeface="Times New Roman"/>
                <a:cs typeface="Times New Roman"/>
              </a:rPr>
              <a:t>25, </a:t>
            </a:r>
            <a:r>
              <a:rPr sz="2400" spc="225" dirty="0">
                <a:latin typeface="Times New Roman"/>
                <a:cs typeface="Times New Roman"/>
              </a:rPr>
              <a:t>the </a:t>
            </a:r>
            <a:r>
              <a:rPr sz="2400" spc="170" dirty="0">
                <a:latin typeface="Times New Roman"/>
                <a:cs typeface="Times New Roman"/>
              </a:rPr>
              <a:t>distribution </a:t>
            </a:r>
            <a:r>
              <a:rPr sz="2400" spc="130" dirty="0">
                <a:latin typeface="Times New Roman"/>
                <a:cs typeface="Times New Roman"/>
              </a:rPr>
              <a:t>is </a:t>
            </a:r>
            <a:r>
              <a:rPr sz="2400" spc="170" dirty="0">
                <a:latin typeface="Times New Roman"/>
                <a:cs typeface="Times New Roman"/>
              </a:rPr>
              <a:t>normal, </a:t>
            </a:r>
            <a:r>
              <a:rPr sz="2450" spc="-35" dirty="0">
                <a:latin typeface="Symbol"/>
                <a:cs typeface="Symbol"/>
              </a:rPr>
              <a:t></a:t>
            </a:r>
            <a:r>
              <a:rPr sz="2450" spc="-3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= </a:t>
            </a:r>
            <a:r>
              <a:rPr sz="2400" spc="114" dirty="0">
                <a:latin typeface="Times New Roman"/>
                <a:cs typeface="Times New Roman"/>
              </a:rPr>
              <a:t>4.12</a:t>
            </a:r>
            <a:endParaRPr sz="2400">
              <a:latin typeface="Times New Roman"/>
              <a:cs typeface="Times New Roman"/>
            </a:endParaRPr>
          </a:p>
          <a:p>
            <a:pPr marL="532765" marR="5080">
              <a:lnSpc>
                <a:spcPct val="100000"/>
              </a:lnSpc>
              <a:spcBef>
                <a:spcPts val="310"/>
              </a:spcBef>
            </a:pPr>
            <a:r>
              <a:rPr sz="2400" spc="175" dirty="0">
                <a:solidFill>
                  <a:srgbClr val="232884"/>
                </a:solidFill>
                <a:latin typeface="Times New Roman"/>
                <a:cs typeface="Times New Roman"/>
              </a:rPr>
              <a:t>The</a:t>
            </a:r>
            <a:r>
              <a:rPr sz="2400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90" dirty="0">
                <a:solidFill>
                  <a:srgbClr val="232884"/>
                </a:solidFill>
                <a:latin typeface="Times New Roman"/>
                <a:cs typeface="Times New Roman"/>
              </a:rPr>
              <a:t>normal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70" dirty="0">
                <a:solidFill>
                  <a:srgbClr val="232884"/>
                </a:solidFill>
                <a:latin typeface="Times New Roman"/>
                <a:cs typeface="Times New Roman"/>
              </a:rPr>
              <a:t>distribution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would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25" dirty="0">
                <a:solidFill>
                  <a:srgbClr val="232884"/>
                </a:solidFill>
                <a:latin typeface="Times New Roman"/>
                <a:cs typeface="Times New Roman"/>
              </a:rPr>
              <a:t>be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85" dirty="0">
                <a:solidFill>
                  <a:srgbClr val="232884"/>
                </a:solidFill>
                <a:latin typeface="Times New Roman"/>
                <a:cs typeface="Times New Roman"/>
              </a:rPr>
              <a:t>used</a:t>
            </a:r>
            <a:r>
              <a:rPr sz="2400" spc="8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55" dirty="0">
                <a:solidFill>
                  <a:srgbClr val="232884"/>
                </a:solidFill>
                <a:latin typeface="Times New Roman"/>
                <a:cs typeface="Times New Roman"/>
              </a:rPr>
              <a:t>because</a:t>
            </a:r>
            <a:r>
              <a:rPr sz="2400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85" dirty="0">
                <a:solidFill>
                  <a:srgbClr val="232884"/>
                </a:solidFill>
                <a:latin typeface="Times New Roman"/>
                <a:cs typeface="Times New Roman"/>
              </a:rPr>
              <a:t>although  </a:t>
            </a:r>
            <a:r>
              <a:rPr sz="2400" spc="265" dirty="0">
                <a:solidFill>
                  <a:srgbClr val="232884"/>
                </a:solidFill>
                <a:latin typeface="Times New Roman"/>
                <a:cs typeface="Times New Roman"/>
              </a:rPr>
              <a:t>n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00" dirty="0">
                <a:solidFill>
                  <a:srgbClr val="232884"/>
                </a:solidFill>
                <a:latin typeface="Times New Roman"/>
                <a:cs typeface="Times New Roman"/>
              </a:rPr>
              <a:t>&lt;</a:t>
            </a:r>
            <a:r>
              <a:rPr sz="2400" spc="6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05" dirty="0">
                <a:solidFill>
                  <a:srgbClr val="232884"/>
                </a:solidFill>
                <a:latin typeface="Times New Roman"/>
                <a:cs typeface="Times New Roman"/>
              </a:rPr>
              <a:t>30,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20" dirty="0">
                <a:solidFill>
                  <a:srgbClr val="232884"/>
                </a:solidFill>
                <a:latin typeface="Times New Roman"/>
                <a:cs typeface="Times New Roman"/>
              </a:rPr>
              <a:t>the</a:t>
            </a:r>
            <a:r>
              <a:rPr sz="2400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55" dirty="0">
                <a:solidFill>
                  <a:srgbClr val="232884"/>
                </a:solidFill>
                <a:latin typeface="Times New Roman"/>
                <a:cs typeface="Times New Roman"/>
              </a:rPr>
              <a:t>population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29" dirty="0">
                <a:solidFill>
                  <a:srgbClr val="232884"/>
                </a:solidFill>
                <a:latin typeface="Times New Roman"/>
                <a:cs typeface="Times New Roman"/>
              </a:rPr>
              <a:t>standard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50" dirty="0">
                <a:solidFill>
                  <a:srgbClr val="232884"/>
                </a:solidFill>
                <a:latin typeface="Times New Roman"/>
                <a:cs typeface="Times New Roman"/>
              </a:rPr>
              <a:t>deviation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is</a:t>
            </a:r>
            <a:r>
              <a:rPr sz="2400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55" dirty="0">
                <a:solidFill>
                  <a:srgbClr val="232884"/>
                </a:solidFill>
                <a:latin typeface="Times New Roman"/>
                <a:cs typeface="Times New Roman"/>
              </a:rPr>
              <a:t>known.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229350"/>
            <a:ext cx="9144000" cy="95250"/>
          </a:xfrm>
          <a:custGeom>
            <a:avLst/>
            <a:gdLst/>
            <a:ahLst/>
            <a:cxnLst/>
            <a:rect l="l" t="t" r="r" b="b"/>
            <a:pathLst>
              <a:path w="9144000" h="95250">
                <a:moveTo>
                  <a:pt x="9144000" y="0"/>
                </a:moveTo>
                <a:lnTo>
                  <a:pt x="0" y="0"/>
                </a:lnTo>
                <a:lnTo>
                  <a:pt x="0" y="95250"/>
                </a:lnTo>
                <a:lnTo>
                  <a:pt x="9144000" y="952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9D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3233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3252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3290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32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3328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3366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7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340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3442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6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347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125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350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02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3544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3582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F24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362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365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E23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3696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3734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D22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3773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D21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381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0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3842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3874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1F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3912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3950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B1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3988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A1E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4027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A1D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406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4103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C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4141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C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417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81B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4204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4242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4553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0738">
            <a:solidFill>
              <a:srgbClr val="161A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299261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999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202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206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32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210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328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213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2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2171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227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2203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227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241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6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31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126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35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38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025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24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02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2457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2495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2533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4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2571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F23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2603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263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F23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2673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3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271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2749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E22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278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2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282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28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D21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288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D2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2927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2965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3003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C20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3041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1F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30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310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B1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3143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3181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A1E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3257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A1D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3295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A1D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333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336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91D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339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C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3435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3473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81C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3511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81B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354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3581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71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3613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365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3727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3765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3797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3829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8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386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518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390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3943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517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398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4019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405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4089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416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412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316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4197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5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423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5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427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4305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214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433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437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4413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113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4451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3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489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3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51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012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64820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E0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6487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E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64947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C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6501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4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6508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4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6516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5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6523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3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6530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1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6537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E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65449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A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655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8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65665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51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65735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31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65811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1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6588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F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6595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C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66027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A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66103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6173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6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624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3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6319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110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638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F10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6459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D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6535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A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660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8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675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6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675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3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682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6890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F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6696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D0E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6703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A0E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67106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8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6718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67252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4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6732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1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67398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F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67475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D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6754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B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67614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80C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6769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60C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67760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4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67830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2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67906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F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6797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D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68046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B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68122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68192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6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6826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40A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68338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20A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684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0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D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6855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25338" y="0"/>
            <a:ext cx="9194676" cy="2246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477519"/>
            <a:ext cx="9144000" cy="2540"/>
          </a:xfrm>
          <a:custGeom>
            <a:avLst/>
            <a:gdLst/>
            <a:ahLst/>
            <a:cxnLst/>
            <a:rect l="l" t="t" r="r" b="b"/>
            <a:pathLst>
              <a:path w="9144000" h="2540">
                <a:moveTo>
                  <a:pt x="0" y="0"/>
                </a:moveTo>
                <a:lnTo>
                  <a:pt x="9144000" y="2539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0" y="6443979"/>
            <a:ext cx="9144000" cy="1345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0" y="64516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10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0" y="6193851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1979929" y="2091690"/>
            <a:ext cx="5195570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1790">
              <a:lnSpc>
                <a:spcPct val="100000"/>
              </a:lnSpc>
              <a:spcBef>
                <a:spcPts val="100"/>
              </a:spcBef>
              <a:tabLst>
                <a:tab pos="4081145" algn="l"/>
              </a:tabLst>
            </a:pPr>
            <a:r>
              <a:rPr sz="6000" b="1" spc="615" dirty="0">
                <a:latin typeface="Times New Roman"/>
                <a:cs typeface="Times New Roman"/>
              </a:rPr>
              <a:t>Confidence  </a:t>
            </a:r>
            <a:r>
              <a:rPr sz="6000" b="1" spc="610" dirty="0">
                <a:latin typeface="Times New Roman"/>
                <a:cs typeface="Times New Roman"/>
              </a:rPr>
              <a:t>I</a:t>
            </a:r>
            <a:r>
              <a:rPr sz="6000" b="1" spc="815" dirty="0">
                <a:latin typeface="Times New Roman"/>
                <a:cs typeface="Times New Roman"/>
              </a:rPr>
              <a:t>n</a:t>
            </a:r>
            <a:r>
              <a:rPr sz="6000" b="1" spc="850" dirty="0">
                <a:latin typeface="Times New Roman"/>
                <a:cs typeface="Times New Roman"/>
              </a:rPr>
              <a:t>t</a:t>
            </a:r>
            <a:r>
              <a:rPr sz="6000" b="1" spc="830" dirty="0">
                <a:latin typeface="Times New Roman"/>
                <a:cs typeface="Times New Roman"/>
              </a:rPr>
              <a:t>e</a:t>
            </a:r>
            <a:r>
              <a:rPr sz="6000" b="1" spc="500" dirty="0">
                <a:latin typeface="Times New Roman"/>
                <a:cs typeface="Times New Roman"/>
              </a:rPr>
              <a:t>r</a:t>
            </a:r>
            <a:r>
              <a:rPr sz="6000" b="1" spc="725" dirty="0">
                <a:latin typeface="Times New Roman"/>
                <a:cs typeface="Times New Roman"/>
              </a:rPr>
              <a:t>v</a:t>
            </a:r>
            <a:r>
              <a:rPr sz="6000" b="1" spc="835" dirty="0">
                <a:latin typeface="Times New Roman"/>
                <a:cs typeface="Times New Roman"/>
              </a:rPr>
              <a:t>a</a:t>
            </a:r>
            <a:r>
              <a:rPr sz="6000" b="1" spc="715" dirty="0">
                <a:latin typeface="Times New Roman"/>
                <a:cs typeface="Times New Roman"/>
              </a:rPr>
              <a:t>l</a:t>
            </a:r>
            <a:r>
              <a:rPr sz="6000" b="1" spc="440" dirty="0">
                <a:latin typeface="Times New Roman"/>
                <a:cs typeface="Times New Roman"/>
              </a:rPr>
              <a:t>s</a:t>
            </a:r>
            <a:r>
              <a:rPr sz="6000" b="1" dirty="0">
                <a:latin typeface="Times New Roman"/>
                <a:cs typeface="Times New Roman"/>
              </a:rPr>
              <a:t>	</a:t>
            </a:r>
            <a:r>
              <a:rPr sz="6000" b="1" spc="509" dirty="0">
                <a:latin typeface="Times New Roman"/>
                <a:cs typeface="Times New Roman"/>
              </a:rPr>
              <a:t>f</a:t>
            </a:r>
            <a:r>
              <a:rPr sz="6000" b="1" spc="495" dirty="0">
                <a:latin typeface="Times New Roman"/>
                <a:cs typeface="Times New Roman"/>
              </a:rPr>
              <a:t>o</a:t>
            </a:r>
            <a:r>
              <a:rPr sz="6000" b="1" dirty="0">
                <a:latin typeface="Times New Roman"/>
                <a:cs typeface="Times New Roman"/>
              </a:rPr>
              <a:t>r</a:t>
            </a:r>
            <a:endParaRPr sz="6000">
              <a:latin typeface="Times New Roman"/>
              <a:cs typeface="Times New Roman"/>
            </a:endParaRPr>
          </a:p>
          <a:p>
            <a:pPr marL="217804" marR="209550" indent="172720">
              <a:lnSpc>
                <a:spcPct val="100000"/>
              </a:lnSpc>
            </a:pPr>
            <a:r>
              <a:rPr sz="6000" b="1" spc="670" dirty="0">
                <a:latin typeface="Times New Roman"/>
                <a:cs typeface="Times New Roman"/>
              </a:rPr>
              <a:t>Population  </a:t>
            </a:r>
            <a:r>
              <a:rPr sz="6000" b="1" spc="844" dirty="0">
                <a:latin typeface="Times New Roman"/>
                <a:cs typeface="Times New Roman"/>
              </a:rPr>
              <a:t>P</a:t>
            </a:r>
            <a:r>
              <a:rPr sz="6000" b="1" spc="500" dirty="0">
                <a:latin typeface="Times New Roman"/>
                <a:cs typeface="Times New Roman"/>
              </a:rPr>
              <a:t>r</a:t>
            </a:r>
            <a:r>
              <a:rPr sz="6000" b="1" spc="495" dirty="0">
                <a:latin typeface="Times New Roman"/>
                <a:cs typeface="Times New Roman"/>
              </a:rPr>
              <a:t>o</a:t>
            </a:r>
            <a:r>
              <a:rPr sz="6000" b="1" spc="605" dirty="0">
                <a:latin typeface="Times New Roman"/>
                <a:cs typeface="Times New Roman"/>
              </a:rPr>
              <a:t>p</a:t>
            </a:r>
            <a:r>
              <a:rPr sz="6000" b="1" spc="509" dirty="0">
                <a:latin typeface="Times New Roman"/>
                <a:cs typeface="Times New Roman"/>
              </a:rPr>
              <a:t>o</a:t>
            </a:r>
            <a:r>
              <a:rPr sz="6000" b="1" spc="500" dirty="0">
                <a:latin typeface="Times New Roman"/>
                <a:cs typeface="Times New Roman"/>
              </a:rPr>
              <a:t>r</a:t>
            </a:r>
            <a:r>
              <a:rPr sz="6000" b="1" spc="835" dirty="0">
                <a:latin typeface="Times New Roman"/>
                <a:cs typeface="Times New Roman"/>
              </a:rPr>
              <a:t>t</a:t>
            </a:r>
            <a:r>
              <a:rPr sz="6000" b="1" spc="715" dirty="0">
                <a:latin typeface="Times New Roman"/>
                <a:cs typeface="Times New Roman"/>
              </a:rPr>
              <a:t>i</a:t>
            </a:r>
            <a:r>
              <a:rPr sz="6000" b="1" spc="495" dirty="0">
                <a:latin typeface="Times New Roman"/>
                <a:cs typeface="Times New Roman"/>
              </a:rPr>
              <a:t>o</a:t>
            </a:r>
            <a:r>
              <a:rPr sz="6000" b="1" spc="830" dirty="0">
                <a:latin typeface="Times New Roman"/>
                <a:cs typeface="Times New Roman"/>
              </a:rPr>
              <a:t>n</a:t>
            </a:r>
            <a:r>
              <a:rPr sz="6000" b="1" spc="440" dirty="0">
                <a:latin typeface="Times New Roman"/>
                <a:cs typeface="Times New Roman"/>
              </a:rPr>
              <a:t>s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166" name="Title 1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224790" y="0"/>
            <a:ext cx="8649335" cy="1309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4965"/>
              </a:lnSpc>
              <a:spcBef>
                <a:spcPts val="100"/>
              </a:spcBef>
              <a:tabLst>
                <a:tab pos="1735455" algn="l"/>
                <a:tab pos="4532630" algn="l"/>
                <a:tab pos="5538470" algn="l"/>
              </a:tabLst>
            </a:pPr>
            <a:r>
              <a:rPr spc="580" dirty="0"/>
              <a:t>P</a:t>
            </a:r>
            <a:r>
              <a:rPr spc="345" dirty="0"/>
              <a:t>o</a:t>
            </a:r>
            <a:r>
              <a:rPr spc="490" dirty="0"/>
              <a:t>i</a:t>
            </a:r>
            <a:r>
              <a:rPr spc="575" dirty="0"/>
              <a:t>n</a:t>
            </a:r>
            <a:r>
              <a:rPr spc="235" dirty="0"/>
              <a:t>t</a:t>
            </a:r>
            <a:r>
              <a:rPr dirty="0"/>
              <a:t>	</a:t>
            </a:r>
            <a:r>
              <a:rPr spc="585" dirty="0"/>
              <a:t>E</a:t>
            </a:r>
            <a:r>
              <a:rPr spc="645" dirty="0"/>
              <a:t>s</a:t>
            </a:r>
            <a:r>
              <a:rPr spc="575" dirty="0"/>
              <a:t>t</a:t>
            </a:r>
            <a:r>
              <a:rPr spc="500" dirty="0"/>
              <a:t>i</a:t>
            </a:r>
            <a:r>
              <a:rPr spc="570" dirty="0"/>
              <a:t>m</a:t>
            </a:r>
            <a:r>
              <a:rPr spc="585" dirty="0"/>
              <a:t>a</a:t>
            </a:r>
            <a:r>
              <a:rPr spc="575" dirty="0"/>
              <a:t>t</a:t>
            </a:r>
            <a:r>
              <a:rPr spc="235" dirty="0"/>
              <a:t>e</a:t>
            </a:r>
            <a:r>
              <a:rPr dirty="0"/>
              <a:t>	</a:t>
            </a:r>
            <a:r>
              <a:rPr spc="360" dirty="0"/>
              <a:t>f</a:t>
            </a:r>
            <a:r>
              <a:rPr spc="340" dirty="0"/>
              <a:t>o</a:t>
            </a:r>
            <a:r>
              <a:rPr dirty="0"/>
              <a:t>r	</a:t>
            </a:r>
            <a:r>
              <a:rPr spc="580" dirty="0"/>
              <a:t>P</a:t>
            </a:r>
            <a:r>
              <a:rPr spc="345" dirty="0"/>
              <a:t>o</a:t>
            </a:r>
            <a:r>
              <a:rPr spc="420" dirty="0"/>
              <a:t>p</a:t>
            </a:r>
            <a:r>
              <a:rPr spc="570" dirty="0"/>
              <a:t>u</a:t>
            </a:r>
            <a:r>
              <a:rPr spc="500" dirty="0"/>
              <a:t>l</a:t>
            </a:r>
            <a:r>
              <a:rPr spc="585" dirty="0"/>
              <a:t>a</a:t>
            </a:r>
            <a:r>
              <a:rPr spc="575" dirty="0"/>
              <a:t>t</a:t>
            </a:r>
            <a:r>
              <a:rPr spc="500" dirty="0"/>
              <a:t>i</a:t>
            </a:r>
            <a:r>
              <a:rPr spc="345" dirty="0"/>
              <a:t>o</a:t>
            </a:r>
            <a:r>
              <a:rPr spc="225" dirty="0"/>
              <a:t>n</a:t>
            </a:r>
          </a:p>
          <a:p>
            <a:pPr marL="635" algn="ctr">
              <a:lnSpc>
                <a:spcPts val="5145"/>
              </a:lnSpc>
            </a:pPr>
            <a:r>
              <a:rPr sz="4350" i="1" spc="235" dirty="0">
                <a:latin typeface="Times New Roman"/>
                <a:cs typeface="Times New Roman"/>
              </a:rPr>
              <a:t>p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79" name="object 17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27</a:t>
            </a:fld>
            <a:endParaRPr dirty="0"/>
          </a:p>
        </p:txBody>
      </p:sp>
      <p:sp>
        <p:nvSpPr>
          <p:cNvPr id="174" name="object 174"/>
          <p:cNvSpPr txBox="1"/>
          <p:nvPr/>
        </p:nvSpPr>
        <p:spPr>
          <a:xfrm>
            <a:off x="382270" y="1323340"/>
            <a:ext cx="7872730" cy="242443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71755" marR="5080">
              <a:lnSpc>
                <a:spcPts val="2880"/>
              </a:lnSpc>
              <a:spcBef>
                <a:spcPts val="195"/>
              </a:spcBef>
              <a:tabLst>
                <a:tab pos="2515235" algn="l"/>
              </a:tabLst>
            </a:pPr>
            <a:r>
              <a:rPr sz="2400" spc="17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probability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success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in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single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trial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binomial  </a:t>
            </a:r>
            <a:r>
              <a:rPr sz="2400" spc="180" dirty="0">
                <a:latin typeface="Times New Roman"/>
                <a:cs typeface="Times New Roman"/>
              </a:rPr>
              <a:t>experiment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50" i="1" spc="110" dirty="0">
                <a:latin typeface="Times New Roman"/>
                <a:cs typeface="Times New Roman"/>
              </a:rPr>
              <a:t>p</a:t>
            </a:r>
            <a:r>
              <a:rPr sz="2400" spc="110" dirty="0">
                <a:latin typeface="Times New Roman"/>
                <a:cs typeface="Times New Roman"/>
              </a:rPr>
              <a:t>.	</a:t>
            </a:r>
            <a:r>
              <a:rPr sz="2400" spc="160" dirty="0">
                <a:latin typeface="Times New Roman"/>
                <a:cs typeface="Times New Roman"/>
              </a:rPr>
              <a:t>This </a:t>
            </a:r>
            <a:r>
              <a:rPr sz="2400" spc="140" dirty="0">
                <a:latin typeface="Times New Roman"/>
                <a:cs typeface="Times New Roman"/>
              </a:rPr>
              <a:t>probability </a:t>
            </a:r>
            <a:r>
              <a:rPr sz="2400" spc="130" dirty="0">
                <a:latin typeface="Times New Roman"/>
                <a:cs typeface="Times New Roman"/>
              </a:rPr>
              <a:t>is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population</a:t>
            </a:r>
            <a:endParaRPr sz="2400">
              <a:latin typeface="Times New Roman"/>
              <a:cs typeface="Times New Roman"/>
            </a:endParaRPr>
          </a:p>
          <a:p>
            <a:pPr marL="71755">
              <a:lnSpc>
                <a:spcPts val="2785"/>
              </a:lnSpc>
            </a:pPr>
            <a:r>
              <a:rPr sz="2400" b="1" spc="120" dirty="0">
                <a:solidFill>
                  <a:srgbClr val="232884"/>
                </a:solidFill>
                <a:latin typeface="Times New Roman"/>
                <a:cs typeface="Times New Roman"/>
              </a:rPr>
              <a:t>pr</a:t>
            </a:r>
            <a:r>
              <a:rPr sz="2400" b="1" spc="-39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b="1" spc="229" dirty="0">
                <a:solidFill>
                  <a:srgbClr val="232884"/>
                </a:solidFill>
                <a:latin typeface="Times New Roman"/>
                <a:cs typeface="Times New Roman"/>
              </a:rPr>
              <a:t>oportion</a:t>
            </a:r>
            <a:r>
              <a:rPr sz="2400" spc="229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2700" marR="327660" algn="just">
              <a:lnSpc>
                <a:spcPts val="2880"/>
              </a:lnSpc>
              <a:spcBef>
                <a:spcPts val="1705"/>
              </a:spcBef>
            </a:pPr>
            <a:r>
              <a:rPr sz="2400" spc="17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point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estimate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for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50" i="1" spc="110" dirty="0">
                <a:latin typeface="Times New Roman"/>
                <a:cs typeface="Times New Roman"/>
              </a:rPr>
              <a:t>p</a:t>
            </a:r>
            <a:r>
              <a:rPr sz="2400" spc="110" dirty="0">
                <a:latin typeface="Times New Roman"/>
                <a:cs typeface="Times New Roman"/>
              </a:rPr>
              <a:t>,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population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proportion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 </a:t>
            </a:r>
            <a:r>
              <a:rPr sz="2400" spc="130" dirty="0">
                <a:latin typeface="Times New Roman"/>
                <a:cs typeface="Times New Roman"/>
              </a:rPr>
              <a:t>successes, is given </a:t>
            </a:r>
            <a:r>
              <a:rPr sz="2400" spc="105" dirty="0">
                <a:latin typeface="Times New Roman"/>
                <a:cs typeface="Times New Roman"/>
              </a:rPr>
              <a:t>by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50" dirty="0">
                <a:latin typeface="Times New Roman"/>
                <a:cs typeface="Times New Roman"/>
              </a:rPr>
              <a:t>proportion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135" dirty="0">
                <a:latin typeface="Times New Roman"/>
                <a:cs typeface="Times New Roman"/>
              </a:rPr>
              <a:t>successes </a:t>
            </a:r>
            <a:r>
              <a:rPr sz="2400" spc="175" dirty="0">
                <a:latin typeface="Times New Roman"/>
                <a:cs typeface="Times New Roman"/>
              </a:rPr>
              <a:t>in</a:t>
            </a:r>
            <a:r>
              <a:rPr sz="2400" spc="-37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  </a:t>
            </a:r>
            <a:r>
              <a:rPr sz="2400" spc="180" dirty="0">
                <a:latin typeface="Times New Roman"/>
                <a:cs typeface="Times New Roman"/>
              </a:rPr>
              <a:t>sample </a:t>
            </a:r>
            <a:r>
              <a:rPr sz="2400" spc="235" dirty="0">
                <a:latin typeface="Times New Roman"/>
                <a:cs typeface="Times New Roman"/>
              </a:rPr>
              <a:t>and </a:t>
            </a:r>
            <a:r>
              <a:rPr sz="2400" spc="130" dirty="0">
                <a:latin typeface="Times New Roman"/>
                <a:cs typeface="Times New Roman"/>
              </a:rPr>
              <a:t>is </a:t>
            </a:r>
            <a:r>
              <a:rPr sz="2400" spc="165" dirty="0">
                <a:latin typeface="Times New Roman"/>
                <a:cs typeface="Times New Roman"/>
              </a:rPr>
              <a:t>denoted</a:t>
            </a:r>
            <a:r>
              <a:rPr sz="2400" spc="-27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by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2239010" y="3974549"/>
            <a:ext cx="211454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i="1" spc="235" dirty="0">
                <a:latin typeface="Times New Roman"/>
                <a:cs typeface="Times New Roman"/>
              </a:rPr>
              <a:t>n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1704339" y="3798019"/>
            <a:ext cx="723900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75" i="1" spc="-585" baseline="1133" dirty="0">
                <a:latin typeface="Times New Roman"/>
                <a:cs typeface="Times New Roman"/>
              </a:rPr>
              <a:t>p</a:t>
            </a:r>
            <a:r>
              <a:rPr sz="2400" spc="-390" dirty="0">
                <a:latin typeface="Times New Roman"/>
                <a:cs typeface="Times New Roman"/>
              </a:rPr>
              <a:t>ˆ </a:t>
            </a:r>
            <a:r>
              <a:rPr sz="3600" spc="-7" baseline="1157" dirty="0">
                <a:latin typeface="Symbol"/>
                <a:cs typeface="Symbol"/>
              </a:rPr>
              <a:t></a:t>
            </a:r>
            <a:r>
              <a:rPr sz="3600" spc="172" baseline="1157" dirty="0">
                <a:latin typeface="Times New Roman"/>
                <a:cs typeface="Times New Roman"/>
              </a:rPr>
              <a:t> </a:t>
            </a:r>
            <a:r>
              <a:rPr sz="3675" i="1" u="sng" spc="292" baseline="29478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endParaRPr sz="3675" baseline="29478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382270" y="4443138"/>
            <a:ext cx="8154034" cy="15017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2880"/>
              </a:lnSpc>
              <a:spcBef>
                <a:spcPts val="280"/>
              </a:spcBef>
              <a:tabLst>
                <a:tab pos="3913504" algn="l"/>
                <a:tab pos="4951730" algn="l"/>
                <a:tab pos="7055484" algn="l"/>
              </a:tabLst>
            </a:pPr>
            <a:r>
              <a:rPr sz="2400" spc="185" dirty="0">
                <a:latin typeface="Times New Roman"/>
                <a:cs typeface="Times New Roman"/>
              </a:rPr>
              <a:t>where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50" i="1" spc="200" dirty="0">
                <a:latin typeface="Times New Roman"/>
                <a:cs typeface="Times New Roman"/>
              </a:rPr>
              <a:t>x</a:t>
            </a:r>
            <a:r>
              <a:rPr sz="2450" i="1" spc="5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number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successes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in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sample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and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50" i="1" spc="240" dirty="0">
                <a:latin typeface="Times New Roman"/>
                <a:cs typeface="Times New Roman"/>
              </a:rPr>
              <a:t>n</a:t>
            </a:r>
            <a:r>
              <a:rPr sz="2450" i="1" spc="5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  </a:t>
            </a:r>
            <a:r>
              <a:rPr sz="2400" spc="220" dirty="0">
                <a:latin typeface="Times New Roman"/>
                <a:cs typeface="Times New Roman"/>
              </a:rPr>
              <a:t>the number </a:t>
            </a:r>
            <a:r>
              <a:rPr sz="2400" spc="175" dirty="0">
                <a:latin typeface="Times New Roman"/>
                <a:cs typeface="Times New Roman"/>
              </a:rPr>
              <a:t>in</a:t>
            </a:r>
            <a:r>
              <a:rPr sz="2400" spc="-21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sample.	</a:t>
            </a:r>
            <a:r>
              <a:rPr sz="2400" spc="175" dirty="0">
                <a:latin typeface="Times New Roman"/>
                <a:cs typeface="Times New Roman"/>
              </a:rPr>
              <a:t>The </a:t>
            </a:r>
            <a:r>
              <a:rPr sz="2400" spc="155" dirty="0">
                <a:latin typeface="Times New Roman"/>
                <a:cs typeface="Times New Roman"/>
              </a:rPr>
              <a:t>point </a:t>
            </a:r>
            <a:r>
              <a:rPr sz="2400" spc="200" dirty="0">
                <a:latin typeface="Times New Roman"/>
                <a:cs typeface="Times New Roman"/>
              </a:rPr>
              <a:t>estimate </a:t>
            </a:r>
            <a:r>
              <a:rPr sz="2400" spc="90" dirty="0">
                <a:latin typeface="Times New Roman"/>
                <a:cs typeface="Times New Roman"/>
              </a:rPr>
              <a:t>for </a:t>
            </a:r>
            <a:r>
              <a:rPr sz="2400" spc="225" dirty="0">
                <a:latin typeface="Times New Roman"/>
                <a:cs typeface="Times New Roman"/>
              </a:rPr>
              <a:t>the  </a:t>
            </a:r>
            <a:r>
              <a:rPr sz="2400" spc="150" dirty="0">
                <a:latin typeface="Times New Roman"/>
                <a:cs typeface="Times New Roman"/>
              </a:rPr>
              <a:t>proportion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160" dirty="0">
                <a:latin typeface="Times New Roman"/>
                <a:cs typeface="Times New Roman"/>
              </a:rPr>
              <a:t>failures </a:t>
            </a:r>
            <a:r>
              <a:rPr sz="2400" spc="130" dirty="0">
                <a:latin typeface="Times New Roman"/>
                <a:cs typeface="Times New Roman"/>
              </a:rPr>
              <a:t>is </a:t>
            </a:r>
            <a:r>
              <a:rPr sz="3675" i="1" spc="-405" baseline="2267" dirty="0">
                <a:latin typeface="Times New Roman"/>
                <a:cs typeface="Times New Roman"/>
              </a:rPr>
              <a:t>q</a:t>
            </a:r>
            <a:r>
              <a:rPr sz="2400" spc="-270" dirty="0">
                <a:latin typeface="Times New Roman"/>
                <a:cs typeface="Times New Roman"/>
              </a:rPr>
              <a:t>ˆ  </a:t>
            </a:r>
            <a:r>
              <a:rPr sz="2400" spc="100" dirty="0">
                <a:latin typeface="Times New Roman"/>
                <a:cs typeface="Times New Roman"/>
              </a:rPr>
              <a:t>= </a:t>
            </a:r>
            <a:r>
              <a:rPr sz="2400" spc="130" dirty="0">
                <a:latin typeface="Times New Roman"/>
                <a:cs typeface="Times New Roman"/>
              </a:rPr>
              <a:t>1</a:t>
            </a:r>
            <a:r>
              <a:rPr sz="2400" spc="-21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–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3675" i="1" spc="-315" baseline="2267" dirty="0">
                <a:latin typeface="Times New Roman"/>
                <a:cs typeface="Times New Roman"/>
              </a:rPr>
              <a:t>p</a:t>
            </a:r>
            <a:r>
              <a:rPr sz="2400" spc="-210" dirty="0">
                <a:latin typeface="Times New Roman"/>
                <a:cs typeface="Times New Roman"/>
              </a:rPr>
              <a:t>ˆ</a:t>
            </a:r>
            <a:r>
              <a:rPr sz="3600" spc="-315" baseline="2314" dirty="0">
                <a:latin typeface="Times New Roman"/>
                <a:cs typeface="Times New Roman"/>
              </a:rPr>
              <a:t>.	</a:t>
            </a:r>
            <a:r>
              <a:rPr sz="2400" spc="17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symbols</a:t>
            </a:r>
            <a:r>
              <a:rPr sz="2400" spc="-290" dirty="0">
                <a:latin typeface="Times New Roman"/>
                <a:cs typeface="Times New Roman"/>
              </a:rPr>
              <a:t> </a:t>
            </a:r>
            <a:r>
              <a:rPr sz="3675" i="1" spc="-577" baseline="2267" dirty="0">
                <a:latin typeface="Times New Roman"/>
                <a:cs typeface="Times New Roman"/>
              </a:rPr>
              <a:t>p</a:t>
            </a:r>
            <a:r>
              <a:rPr sz="2400" spc="-385" dirty="0">
                <a:latin typeface="Times New Roman"/>
                <a:cs typeface="Times New Roman"/>
              </a:rPr>
              <a:t>ˆ	</a:t>
            </a:r>
            <a:r>
              <a:rPr sz="2400" spc="235" dirty="0">
                <a:latin typeface="Times New Roman"/>
                <a:cs typeface="Times New Roman"/>
              </a:rPr>
              <a:t>and </a:t>
            </a:r>
            <a:r>
              <a:rPr sz="3675" i="1" spc="-405" baseline="2267" dirty="0">
                <a:latin typeface="Times New Roman"/>
                <a:cs typeface="Times New Roman"/>
              </a:rPr>
              <a:t>q</a:t>
            </a:r>
            <a:r>
              <a:rPr sz="2400" spc="-270" dirty="0">
                <a:latin typeface="Times New Roman"/>
                <a:cs typeface="Times New Roman"/>
              </a:rPr>
              <a:t>ˆ  </a:t>
            </a:r>
            <a:r>
              <a:rPr sz="2400" spc="220" dirty="0">
                <a:latin typeface="Times New Roman"/>
                <a:cs typeface="Times New Roman"/>
              </a:rPr>
              <a:t>are </a:t>
            </a:r>
            <a:r>
              <a:rPr sz="2400" spc="210" dirty="0">
                <a:latin typeface="Times New Roman"/>
                <a:cs typeface="Times New Roman"/>
              </a:rPr>
              <a:t>read </a:t>
            </a:r>
            <a:r>
              <a:rPr sz="2400" spc="220" dirty="0">
                <a:latin typeface="Times New Roman"/>
                <a:cs typeface="Times New Roman"/>
              </a:rPr>
              <a:t>as </a:t>
            </a:r>
            <a:r>
              <a:rPr sz="2400" spc="10" dirty="0">
                <a:latin typeface="Times New Roman"/>
                <a:cs typeface="Times New Roman"/>
              </a:rPr>
              <a:t>“</a:t>
            </a:r>
            <a:r>
              <a:rPr sz="2450" i="1" spc="10" dirty="0">
                <a:latin typeface="Times New Roman"/>
                <a:cs typeface="Times New Roman"/>
              </a:rPr>
              <a:t>p </a:t>
            </a:r>
            <a:r>
              <a:rPr sz="2400" spc="165" dirty="0">
                <a:latin typeface="Times New Roman"/>
                <a:cs typeface="Times New Roman"/>
              </a:rPr>
              <a:t>hat” </a:t>
            </a:r>
            <a:r>
              <a:rPr sz="2400" spc="229" dirty="0">
                <a:latin typeface="Times New Roman"/>
                <a:cs typeface="Times New Roman"/>
              </a:rPr>
              <a:t>and</a:t>
            </a:r>
            <a:r>
              <a:rPr sz="2400" spc="-3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“</a:t>
            </a:r>
            <a:r>
              <a:rPr sz="2450" i="1" spc="-10" dirty="0">
                <a:latin typeface="Times New Roman"/>
                <a:cs typeface="Times New Roman"/>
              </a:rPr>
              <a:t>q </a:t>
            </a:r>
            <a:r>
              <a:rPr sz="2400" spc="145" dirty="0">
                <a:latin typeface="Times New Roman"/>
                <a:cs typeface="Times New Roman"/>
              </a:rPr>
              <a:t>hat.”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1626870" y="0"/>
            <a:ext cx="584200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16430" algn="l"/>
                <a:tab pos="4984750" algn="l"/>
              </a:tabLst>
            </a:pPr>
            <a:r>
              <a:rPr sz="4600" spc="635" dirty="0"/>
              <a:t>P</a:t>
            </a:r>
            <a:r>
              <a:rPr sz="4600" spc="380" dirty="0"/>
              <a:t>o</a:t>
            </a:r>
            <a:r>
              <a:rPr sz="4600" spc="560" dirty="0"/>
              <a:t>i</a:t>
            </a:r>
            <a:r>
              <a:rPr sz="4600" spc="625" dirty="0"/>
              <a:t>n</a:t>
            </a:r>
            <a:r>
              <a:rPr sz="4600" spc="254" dirty="0"/>
              <a:t>t</a:t>
            </a:r>
            <a:r>
              <a:rPr sz="4600" dirty="0"/>
              <a:t>	</a:t>
            </a:r>
            <a:r>
              <a:rPr sz="4600" spc="640" dirty="0"/>
              <a:t>E</a:t>
            </a:r>
            <a:r>
              <a:rPr sz="4600" spc="700" dirty="0"/>
              <a:t>s</a:t>
            </a:r>
            <a:r>
              <a:rPr sz="4600" spc="645" dirty="0"/>
              <a:t>t</a:t>
            </a:r>
            <a:r>
              <a:rPr sz="4600" spc="550" dirty="0"/>
              <a:t>i</a:t>
            </a:r>
            <a:r>
              <a:rPr sz="4600" spc="645" dirty="0"/>
              <a:t>m</a:t>
            </a:r>
            <a:r>
              <a:rPr sz="4600" spc="635" dirty="0"/>
              <a:t>at</a:t>
            </a:r>
            <a:r>
              <a:rPr sz="4600" spc="254" dirty="0"/>
              <a:t>e</a:t>
            </a:r>
            <a:r>
              <a:rPr sz="4600" dirty="0"/>
              <a:t>	</a:t>
            </a:r>
            <a:r>
              <a:rPr sz="4600" spc="375" dirty="0"/>
              <a:t>f</a:t>
            </a:r>
            <a:r>
              <a:rPr sz="4600" spc="390" dirty="0"/>
              <a:t>o</a:t>
            </a:r>
            <a:r>
              <a:rPr sz="4600" dirty="0"/>
              <a:t>r</a:t>
            </a:r>
            <a:endParaRPr sz="4600"/>
          </a:p>
        </p:txBody>
      </p:sp>
      <p:sp>
        <p:nvSpPr>
          <p:cNvPr id="179" name="object 17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80" name="object 18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28</a:t>
            </a:fld>
            <a:endParaRPr dirty="0"/>
          </a:p>
        </p:txBody>
      </p:sp>
      <p:sp>
        <p:nvSpPr>
          <p:cNvPr id="174" name="object 174"/>
          <p:cNvSpPr txBox="1"/>
          <p:nvPr/>
        </p:nvSpPr>
        <p:spPr>
          <a:xfrm>
            <a:off x="2546350" y="538193"/>
            <a:ext cx="4002404" cy="751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653154" algn="l"/>
              </a:tabLst>
            </a:pPr>
            <a:r>
              <a:rPr sz="4600" b="1" spc="635" dirty="0">
                <a:latin typeface="Times New Roman"/>
                <a:cs typeface="Times New Roman"/>
              </a:rPr>
              <a:t>P</a:t>
            </a:r>
            <a:r>
              <a:rPr sz="4600" b="1" spc="390" dirty="0">
                <a:latin typeface="Times New Roman"/>
                <a:cs typeface="Times New Roman"/>
              </a:rPr>
              <a:t>o</a:t>
            </a:r>
            <a:r>
              <a:rPr sz="4600" b="1" spc="459" dirty="0">
                <a:latin typeface="Times New Roman"/>
                <a:cs typeface="Times New Roman"/>
              </a:rPr>
              <a:t>p</a:t>
            </a:r>
            <a:r>
              <a:rPr sz="4600" b="1" spc="625" dirty="0">
                <a:latin typeface="Times New Roman"/>
                <a:cs typeface="Times New Roman"/>
              </a:rPr>
              <a:t>u</a:t>
            </a:r>
            <a:r>
              <a:rPr sz="4600" b="1" spc="560" dirty="0">
                <a:latin typeface="Times New Roman"/>
                <a:cs typeface="Times New Roman"/>
              </a:rPr>
              <a:t>l</a:t>
            </a:r>
            <a:r>
              <a:rPr sz="4600" b="1" spc="635" dirty="0">
                <a:latin typeface="Times New Roman"/>
                <a:cs typeface="Times New Roman"/>
              </a:rPr>
              <a:t>at</a:t>
            </a:r>
            <a:r>
              <a:rPr sz="4600" b="1" spc="560" dirty="0">
                <a:latin typeface="Times New Roman"/>
                <a:cs typeface="Times New Roman"/>
              </a:rPr>
              <a:t>i</a:t>
            </a:r>
            <a:r>
              <a:rPr sz="4600" b="1" spc="380" dirty="0">
                <a:latin typeface="Times New Roman"/>
                <a:cs typeface="Times New Roman"/>
              </a:rPr>
              <a:t>o</a:t>
            </a:r>
            <a:r>
              <a:rPr sz="4600" b="1" spc="250" dirty="0">
                <a:latin typeface="Times New Roman"/>
                <a:cs typeface="Times New Roman"/>
              </a:rPr>
              <a:t>n</a:t>
            </a:r>
            <a:r>
              <a:rPr sz="4600" b="1" dirty="0">
                <a:latin typeface="Times New Roman"/>
                <a:cs typeface="Times New Roman"/>
              </a:rPr>
              <a:t>	</a:t>
            </a:r>
            <a:r>
              <a:rPr sz="4750" b="1" i="1" spc="265" dirty="0">
                <a:latin typeface="Times New Roman"/>
                <a:cs typeface="Times New Roman"/>
              </a:rPr>
              <a:t>p</a:t>
            </a:r>
            <a:endParaRPr sz="475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441959" y="5078729"/>
            <a:ext cx="77717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175" dirty="0">
                <a:solidFill>
                  <a:srgbClr val="232884"/>
                </a:solidFill>
                <a:latin typeface="Times New Roman"/>
                <a:cs typeface="Times New Roman"/>
              </a:rPr>
              <a:t>The</a:t>
            </a:r>
            <a:r>
              <a:rPr sz="2400" spc="6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55" dirty="0">
                <a:solidFill>
                  <a:srgbClr val="232884"/>
                </a:solidFill>
                <a:latin typeface="Times New Roman"/>
                <a:cs typeface="Times New Roman"/>
              </a:rPr>
              <a:t>point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00" dirty="0">
                <a:solidFill>
                  <a:srgbClr val="232884"/>
                </a:solidFill>
                <a:latin typeface="Times New Roman"/>
                <a:cs typeface="Times New Roman"/>
              </a:rPr>
              <a:t>estimate</a:t>
            </a:r>
            <a:r>
              <a:rPr sz="2400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90" dirty="0">
                <a:solidFill>
                  <a:srgbClr val="232884"/>
                </a:solidFill>
                <a:latin typeface="Times New Roman"/>
                <a:cs typeface="Times New Roman"/>
              </a:rPr>
              <a:t>for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20" dirty="0">
                <a:solidFill>
                  <a:srgbClr val="232884"/>
                </a:solidFill>
                <a:latin typeface="Times New Roman"/>
                <a:cs typeface="Times New Roman"/>
              </a:rPr>
              <a:t>the</a:t>
            </a:r>
            <a:r>
              <a:rPr sz="2400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50" dirty="0">
                <a:solidFill>
                  <a:srgbClr val="232884"/>
                </a:solidFill>
                <a:latin typeface="Times New Roman"/>
                <a:cs typeface="Times New Roman"/>
              </a:rPr>
              <a:t>proportion</a:t>
            </a:r>
            <a:r>
              <a:rPr sz="2400" spc="6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2884"/>
                </a:solidFill>
                <a:latin typeface="Times New Roman"/>
                <a:cs typeface="Times New Roman"/>
              </a:rPr>
              <a:t>of</a:t>
            </a:r>
            <a:r>
              <a:rPr sz="2400" spc="8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95" dirty="0">
                <a:solidFill>
                  <a:srgbClr val="232884"/>
                </a:solidFill>
                <a:latin typeface="Times New Roman"/>
                <a:cs typeface="Times New Roman"/>
              </a:rPr>
              <a:t>US</a:t>
            </a:r>
            <a:r>
              <a:rPr sz="2400" spc="6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04" dirty="0">
                <a:solidFill>
                  <a:srgbClr val="232884"/>
                </a:solidFill>
                <a:latin typeface="Times New Roman"/>
                <a:cs typeface="Times New Roman"/>
              </a:rPr>
              <a:t>adults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25" dirty="0">
                <a:solidFill>
                  <a:srgbClr val="232884"/>
                </a:solidFill>
                <a:latin typeface="Times New Roman"/>
                <a:cs typeface="Times New Roman"/>
              </a:rPr>
              <a:t>who  </a:t>
            </a:r>
            <a:r>
              <a:rPr sz="2400" spc="175" dirty="0">
                <a:solidFill>
                  <a:srgbClr val="232884"/>
                </a:solidFill>
                <a:latin typeface="Times New Roman"/>
                <a:cs typeface="Times New Roman"/>
              </a:rPr>
              <a:t>say </a:t>
            </a:r>
            <a:r>
              <a:rPr sz="2400" spc="155" dirty="0">
                <a:solidFill>
                  <a:srgbClr val="232884"/>
                </a:solidFill>
                <a:latin typeface="Times New Roman"/>
                <a:cs typeface="Times New Roman"/>
              </a:rPr>
              <a:t>baseball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is </a:t>
            </a:r>
            <a:r>
              <a:rPr sz="2400" spc="200" dirty="0">
                <a:solidFill>
                  <a:srgbClr val="232884"/>
                </a:solidFill>
                <a:latin typeface="Times New Roman"/>
                <a:cs typeface="Times New Roman"/>
              </a:rPr>
              <a:t>their </a:t>
            </a:r>
            <a:r>
              <a:rPr sz="2400" spc="135" dirty="0">
                <a:solidFill>
                  <a:srgbClr val="232884"/>
                </a:solidFill>
                <a:latin typeface="Times New Roman"/>
                <a:cs typeface="Times New Roman"/>
              </a:rPr>
              <a:t>favorite </a:t>
            </a:r>
            <a:r>
              <a:rPr sz="2400" spc="175" dirty="0">
                <a:solidFill>
                  <a:srgbClr val="232884"/>
                </a:solidFill>
                <a:latin typeface="Times New Roman"/>
                <a:cs typeface="Times New Roman"/>
              </a:rPr>
              <a:t>sport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to </a:t>
            </a:r>
            <a:r>
              <a:rPr sz="2400" spc="185" dirty="0">
                <a:solidFill>
                  <a:srgbClr val="232884"/>
                </a:solidFill>
                <a:latin typeface="Times New Roman"/>
                <a:cs typeface="Times New Roman"/>
              </a:rPr>
              <a:t>watch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is </a:t>
            </a:r>
            <a:r>
              <a:rPr sz="2400" spc="100" dirty="0">
                <a:solidFill>
                  <a:srgbClr val="232884"/>
                </a:solidFill>
                <a:latin typeface="Times New Roman"/>
                <a:cs typeface="Times New Roman"/>
              </a:rPr>
              <a:t>0.36, </a:t>
            </a:r>
            <a:r>
              <a:rPr sz="2400" spc="135" dirty="0">
                <a:solidFill>
                  <a:srgbClr val="232884"/>
                </a:solidFill>
                <a:latin typeface="Times New Roman"/>
                <a:cs typeface="Times New Roman"/>
              </a:rPr>
              <a:t>or  </a:t>
            </a:r>
            <a:r>
              <a:rPr sz="2400" spc="80" dirty="0">
                <a:solidFill>
                  <a:srgbClr val="232884"/>
                </a:solidFill>
                <a:latin typeface="Times New Roman"/>
                <a:cs typeface="Times New Roman"/>
              </a:rPr>
              <a:t>36%.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1541780" y="4450879"/>
            <a:ext cx="1202690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30225" algn="l"/>
              </a:tabLst>
            </a:pPr>
            <a:r>
              <a:rPr sz="2400" i="1" spc="235" dirty="0">
                <a:latin typeface="Times New Roman"/>
                <a:cs typeface="Times New Roman"/>
              </a:rPr>
              <a:t>n	</a:t>
            </a:r>
            <a:r>
              <a:rPr sz="2350" spc="125" dirty="0">
                <a:latin typeface="Times New Roman"/>
                <a:cs typeface="Times New Roman"/>
              </a:rPr>
              <a:t>1</a:t>
            </a:r>
            <a:r>
              <a:rPr sz="2350" spc="110" dirty="0">
                <a:latin typeface="Times New Roman"/>
                <a:cs typeface="Times New Roman"/>
              </a:rPr>
              <a:t>25</a:t>
            </a:r>
            <a:r>
              <a:rPr sz="2350" spc="135" dirty="0">
                <a:latin typeface="Times New Roman"/>
                <a:cs typeface="Times New Roman"/>
              </a:rPr>
              <a:t>0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1017269" y="4279429"/>
            <a:ext cx="2630805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33755" algn="l"/>
                <a:tab pos="1149985" algn="l"/>
                <a:tab pos="1804035" algn="l"/>
              </a:tabLst>
            </a:pPr>
            <a:r>
              <a:rPr sz="3600" i="1" spc="-555" baseline="1157" dirty="0">
                <a:latin typeface="Times New Roman"/>
                <a:cs typeface="Times New Roman"/>
              </a:rPr>
              <a:t>p</a:t>
            </a:r>
            <a:r>
              <a:rPr sz="2350" spc="-370" dirty="0">
                <a:latin typeface="Times New Roman"/>
                <a:cs typeface="Times New Roman"/>
              </a:rPr>
              <a:t>ˆ  </a:t>
            </a:r>
            <a:r>
              <a:rPr sz="2350" spc="-155" dirty="0">
                <a:latin typeface="Times New Roman"/>
                <a:cs typeface="Times New Roman"/>
              </a:rPr>
              <a:t> </a:t>
            </a:r>
            <a:r>
              <a:rPr sz="3525" spc="7" baseline="1182" dirty="0">
                <a:latin typeface="Symbol"/>
                <a:cs typeface="Symbol"/>
              </a:rPr>
              <a:t></a:t>
            </a:r>
            <a:r>
              <a:rPr sz="3525" spc="179" baseline="1182" dirty="0">
                <a:latin typeface="Times New Roman"/>
                <a:cs typeface="Times New Roman"/>
              </a:rPr>
              <a:t> </a:t>
            </a:r>
            <a:r>
              <a:rPr sz="3600" i="1" u="sng" spc="300" baseline="289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r>
              <a:rPr sz="3600" i="1" spc="300" baseline="28935" dirty="0">
                <a:latin typeface="Times New Roman"/>
                <a:cs typeface="Times New Roman"/>
              </a:rPr>
              <a:t>	</a:t>
            </a:r>
            <a:r>
              <a:rPr sz="3525" spc="7" baseline="1182" dirty="0">
                <a:latin typeface="Symbol"/>
                <a:cs typeface="Symbol"/>
              </a:rPr>
              <a:t></a:t>
            </a:r>
            <a:r>
              <a:rPr sz="3525" spc="7" baseline="1182" dirty="0">
                <a:latin typeface="Times New Roman"/>
                <a:cs typeface="Times New Roman"/>
              </a:rPr>
              <a:t>	</a:t>
            </a:r>
            <a:r>
              <a:rPr sz="3525" u="sng" spc="179" baseline="295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450</a:t>
            </a:r>
            <a:r>
              <a:rPr sz="3525" spc="179" baseline="29550" dirty="0">
                <a:latin typeface="Times New Roman"/>
                <a:cs typeface="Times New Roman"/>
              </a:rPr>
              <a:t>	</a:t>
            </a:r>
            <a:r>
              <a:rPr sz="3525" spc="7" baseline="1182" dirty="0">
                <a:latin typeface="Symbol"/>
                <a:cs typeface="Symbol"/>
              </a:rPr>
              <a:t></a:t>
            </a:r>
            <a:r>
              <a:rPr sz="3525" spc="-157" baseline="1182" dirty="0">
                <a:latin typeface="Times New Roman"/>
                <a:cs typeface="Times New Roman"/>
              </a:rPr>
              <a:t> </a:t>
            </a:r>
            <a:r>
              <a:rPr sz="3525" spc="157" baseline="1182" dirty="0">
                <a:latin typeface="Times New Roman"/>
                <a:cs typeface="Times New Roman"/>
              </a:rPr>
              <a:t>0.36</a:t>
            </a:r>
            <a:endParaRPr sz="3525" baseline="1182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441959" y="1405890"/>
            <a:ext cx="8179434" cy="2448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70" dirty="0">
                <a:latin typeface="Times New Roman"/>
                <a:cs typeface="Times New Roman"/>
              </a:rPr>
              <a:t>Example</a:t>
            </a:r>
            <a:r>
              <a:rPr sz="2400" spc="27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tabLst>
                <a:tab pos="3329304" algn="l"/>
              </a:tabLst>
            </a:pPr>
            <a:r>
              <a:rPr sz="2400" spc="5" dirty="0">
                <a:latin typeface="Times New Roman"/>
                <a:cs typeface="Times New Roman"/>
              </a:rPr>
              <a:t>In </a:t>
            </a:r>
            <a:r>
              <a:rPr sz="2400" dirty="0">
                <a:latin typeface="Times New Roman"/>
                <a:cs typeface="Times New Roman"/>
              </a:rPr>
              <a:t>a survey of </a:t>
            </a:r>
            <a:r>
              <a:rPr sz="2400" spc="-5" dirty="0">
                <a:latin typeface="Times New Roman"/>
                <a:cs typeface="Times New Roman"/>
              </a:rPr>
              <a:t>1250 US </a:t>
            </a:r>
            <a:r>
              <a:rPr sz="2400" dirty="0">
                <a:latin typeface="Times New Roman"/>
                <a:cs typeface="Times New Roman"/>
              </a:rPr>
              <a:t>adults, 450 of them said that their favorite  sport to watch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baseball.	Find a point estimate for 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population  proportion of </a:t>
            </a:r>
            <a:r>
              <a:rPr sz="2400" spc="-10" dirty="0">
                <a:latin typeface="Times New Roman"/>
                <a:cs typeface="Times New Roman"/>
              </a:rPr>
              <a:t>US </a:t>
            </a:r>
            <a:r>
              <a:rPr sz="2400" dirty="0">
                <a:latin typeface="Times New Roman"/>
                <a:cs typeface="Times New Roman"/>
              </a:rPr>
              <a:t>adults </a:t>
            </a:r>
            <a:r>
              <a:rPr sz="2400" spc="-5" dirty="0">
                <a:latin typeface="Times New Roman"/>
                <a:cs typeface="Times New Roman"/>
              </a:rPr>
              <a:t>who </a:t>
            </a:r>
            <a:r>
              <a:rPr sz="2400" dirty="0">
                <a:latin typeface="Times New Roman"/>
                <a:cs typeface="Times New Roman"/>
              </a:rPr>
              <a:t>say their favorite sport to watch is  baseball.</a:t>
            </a:r>
            <a:endParaRPr sz="24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  <a:spcBef>
                <a:spcPts val="1800"/>
              </a:spcBef>
              <a:tabLst>
                <a:tab pos="2205355" algn="l"/>
              </a:tabLst>
            </a:pPr>
            <a:r>
              <a:rPr sz="2400" i="1" dirty="0">
                <a:latin typeface="Times New Roman"/>
                <a:cs typeface="Times New Roman"/>
              </a:rPr>
              <a:t>n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1250	</a:t>
            </a:r>
            <a:r>
              <a:rPr sz="2400" i="1" dirty="0">
                <a:latin typeface="Times New Roman"/>
                <a:cs typeface="Times New Roman"/>
              </a:rPr>
              <a:t>x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450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779780" y="219944"/>
            <a:ext cx="7540625" cy="688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72485" algn="l"/>
                <a:tab pos="6214110" algn="l"/>
                <a:tab pos="7220584" algn="l"/>
              </a:tabLst>
            </a:pPr>
            <a:r>
              <a:rPr spc="345" dirty="0"/>
              <a:t>Co</a:t>
            </a:r>
            <a:r>
              <a:rPr spc="575" dirty="0"/>
              <a:t>n</a:t>
            </a:r>
            <a:r>
              <a:rPr spc="350" dirty="0"/>
              <a:t>f</a:t>
            </a:r>
            <a:r>
              <a:rPr spc="500" dirty="0"/>
              <a:t>i</a:t>
            </a:r>
            <a:r>
              <a:rPr spc="420" dirty="0"/>
              <a:t>d</a:t>
            </a:r>
            <a:r>
              <a:rPr spc="580" dirty="0"/>
              <a:t>e</a:t>
            </a:r>
            <a:r>
              <a:rPr spc="570" dirty="0"/>
              <a:t>n</a:t>
            </a:r>
            <a:r>
              <a:rPr spc="345" dirty="0"/>
              <a:t>c</a:t>
            </a:r>
            <a:r>
              <a:rPr spc="235" dirty="0"/>
              <a:t>e</a:t>
            </a:r>
            <a:r>
              <a:rPr dirty="0"/>
              <a:t>	</a:t>
            </a:r>
            <a:r>
              <a:rPr spc="420" dirty="0"/>
              <a:t>I</a:t>
            </a:r>
            <a:r>
              <a:rPr spc="575" dirty="0"/>
              <a:t>nt</a:t>
            </a:r>
            <a:r>
              <a:rPr spc="580" dirty="0"/>
              <a:t>e</a:t>
            </a:r>
            <a:r>
              <a:rPr spc="335" dirty="0"/>
              <a:t>r</a:t>
            </a:r>
            <a:r>
              <a:rPr spc="505" dirty="0"/>
              <a:t>v</a:t>
            </a:r>
            <a:r>
              <a:rPr spc="585" dirty="0"/>
              <a:t>a</a:t>
            </a:r>
            <a:r>
              <a:rPr spc="500" dirty="0"/>
              <a:t>l</a:t>
            </a:r>
            <a:r>
              <a:rPr spc="305" dirty="0"/>
              <a:t>s</a:t>
            </a:r>
            <a:r>
              <a:rPr dirty="0"/>
              <a:t>	</a:t>
            </a:r>
            <a:r>
              <a:rPr spc="350" dirty="0"/>
              <a:t>f</a:t>
            </a:r>
            <a:r>
              <a:rPr spc="345" dirty="0"/>
              <a:t>o</a:t>
            </a:r>
            <a:r>
              <a:rPr dirty="0"/>
              <a:t>r	</a:t>
            </a:r>
            <a:r>
              <a:rPr sz="4350" i="1" spc="235" dirty="0">
                <a:latin typeface="Times New Roman"/>
                <a:cs typeface="Times New Roman"/>
              </a:rPr>
              <a:t>p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187" name="object 18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88" name="object 18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29</a:t>
            </a:fld>
            <a:endParaRPr dirty="0"/>
          </a:p>
        </p:txBody>
      </p:sp>
      <p:sp>
        <p:nvSpPr>
          <p:cNvPr id="174" name="object 174"/>
          <p:cNvSpPr txBox="1"/>
          <p:nvPr/>
        </p:nvSpPr>
        <p:spPr>
          <a:xfrm>
            <a:off x="441959" y="2669540"/>
            <a:ext cx="889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30" dirty="0">
                <a:latin typeface="Times New Roman"/>
                <a:cs typeface="Times New Roman"/>
              </a:rPr>
              <a:t>w</a:t>
            </a:r>
            <a:r>
              <a:rPr sz="2400" spc="270" dirty="0">
                <a:latin typeface="Times New Roman"/>
                <a:cs typeface="Times New Roman"/>
              </a:rPr>
              <a:t>h</a:t>
            </a:r>
            <a:r>
              <a:rPr sz="2400" spc="225" dirty="0">
                <a:latin typeface="Times New Roman"/>
                <a:cs typeface="Times New Roman"/>
              </a:rPr>
              <a:t>e</a:t>
            </a:r>
            <a:r>
              <a:rPr sz="2400" spc="165" dirty="0">
                <a:latin typeface="Times New Roman"/>
                <a:cs typeface="Times New Roman"/>
              </a:rPr>
              <a:t>r</a:t>
            </a:r>
            <a:r>
              <a:rPr sz="2400" spc="130" dirty="0"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441959" y="3876718"/>
            <a:ext cx="8364855" cy="14941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33020">
              <a:lnSpc>
                <a:spcPts val="2840"/>
              </a:lnSpc>
              <a:spcBef>
                <a:spcPts val="310"/>
              </a:spcBef>
            </a:pPr>
            <a:r>
              <a:rPr sz="2400" spc="17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probability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that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confidence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interval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contains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50" i="1" spc="150" dirty="0">
                <a:latin typeface="Times New Roman"/>
                <a:cs typeface="Times New Roman"/>
              </a:rPr>
              <a:t>p</a:t>
            </a:r>
            <a:r>
              <a:rPr sz="2450" i="1" spc="5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50" i="1" spc="20" dirty="0">
                <a:latin typeface="Times New Roman"/>
                <a:cs typeface="Times New Roman"/>
              </a:rPr>
              <a:t>c</a:t>
            </a:r>
            <a:r>
              <a:rPr sz="2400" spc="20" dirty="0">
                <a:latin typeface="Times New Roman"/>
                <a:cs typeface="Times New Roman"/>
              </a:rPr>
              <a:t>.  </a:t>
            </a:r>
            <a:r>
              <a:rPr sz="2400" b="1" spc="270" dirty="0">
                <a:latin typeface="Times New Roman"/>
                <a:cs typeface="Times New Roman"/>
              </a:rPr>
              <a:t>Example</a:t>
            </a:r>
            <a:r>
              <a:rPr sz="2400" spc="27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2880"/>
              </a:lnSpc>
              <a:spcBef>
                <a:spcPts val="10"/>
              </a:spcBef>
            </a:pPr>
            <a:r>
              <a:rPr sz="2400" spc="180" dirty="0">
                <a:latin typeface="Times New Roman"/>
                <a:cs typeface="Times New Roman"/>
              </a:rPr>
              <a:t>Construct </a:t>
            </a:r>
            <a:r>
              <a:rPr sz="2400" spc="265" dirty="0">
                <a:latin typeface="Times New Roman"/>
                <a:cs typeface="Times New Roman"/>
              </a:rPr>
              <a:t>a </a:t>
            </a:r>
            <a:r>
              <a:rPr sz="2400" spc="80" dirty="0">
                <a:latin typeface="Times New Roman"/>
                <a:cs typeface="Times New Roman"/>
              </a:rPr>
              <a:t>90% </a:t>
            </a:r>
            <a:r>
              <a:rPr sz="2400" spc="105" dirty="0">
                <a:latin typeface="Times New Roman"/>
                <a:cs typeface="Times New Roman"/>
              </a:rPr>
              <a:t>confidence </a:t>
            </a:r>
            <a:r>
              <a:rPr sz="2400" spc="180" dirty="0">
                <a:latin typeface="Times New Roman"/>
                <a:cs typeface="Times New Roman"/>
              </a:rPr>
              <a:t>interval </a:t>
            </a:r>
            <a:r>
              <a:rPr sz="2400" spc="85" dirty="0">
                <a:latin typeface="Times New Roman"/>
                <a:cs typeface="Times New Roman"/>
              </a:rPr>
              <a:t>for </a:t>
            </a:r>
            <a:r>
              <a:rPr sz="2400" spc="225" dirty="0">
                <a:latin typeface="Times New Roman"/>
                <a:cs typeface="Times New Roman"/>
              </a:rPr>
              <a:t>the </a:t>
            </a:r>
            <a:r>
              <a:rPr sz="2400" spc="150" dirty="0">
                <a:latin typeface="Times New Roman"/>
                <a:cs typeface="Times New Roman"/>
              </a:rPr>
              <a:t>proportion </a:t>
            </a:r>
            <a:r>
              <a:rPr sz="2400" dirty="0">
                <a:latin typeface="Times New Roman"/>
                <a:cs typeface="Times New Roman"/>
              </a:rPr>
              <a:t>of  </a:t>
            </a:r>
            <a:r>
              <a:rPr sz="2400" spc="195" dirty="0">
                <a:latin typeface="Times New Roman"/>
                <a:cs typeface="Times New Roman"/>
              </a:rPr>
              <a:t>US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adults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who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say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baseball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their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favorite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sport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to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watch.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7692390" y="6054090"/>
            <a:ext cx="1373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01420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solidFill>
                  <a:srgbClr val="E01420"/>
                </a:solidFill>
                <a:latin typeface="Times New Roman"/>
                <a:cs typeface="Times New Roman"/>
              </a:rPr>
              <a:t>o</a:t>
            </a:r>
            <a:r>
              <a:rPr sz="2400" spc="5" dirty="0">
                <a:solidFill>
                  <a:srgbClr val="E0142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E01420"/>
                </a:solidFill>
                <a:latin typeface="Times New Roman"/>
                <a:cs typeface="Times New Roman"/>
              </a:rPr>
              <a:t>tinu</a:t>
            </a:r>
            <a:r>
              <a:rPr sz="2400" spc="5" dirty="0">
                <a:solidFill>
                  <a:srgbClr val="E0142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E01420"/>
                </a:solidFill>
                <a:latin typeface="Times New Roman"/>
                <a:cs typeface="Times New Roman"/>
              </a:rPr>
              <a:t>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441959" y="1277480"/>
            <a:ext cx="8547735" cy="89916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  <a:tabLst>
                <a:tab pos="2425065" algn="l"/>
                <a:tab pos="3860165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50" b="1" i="1" spc="220" dirty="0">
                <a:solidFill>
                  <a:srgbClr val="232884"/>
                </a:solidFill>
                <a:latin typeface="Times New Roman"/>
                <a:cs typeface="Times New Roman"/>
              </a:rPr>
              <a:t>c</a:t>
            </a:r>
            <a:r>
              <a:rPr sz="2400" b="1" spc="220" dirty="0">
                <a:solidFill>
                  <a:srgbClr val="232884"/>
                </a:solidFill>
                <a:latin typeface="Times New Roman"/>
                <a:cs typeface="Times New Roman"/>
              </a:rPr>
              <a:t>-confidence	</a:t>
            </a:r>
            <a:r>
              <a:rPr sz="2400" b="1" spc="275" dirty="0">
                <a:solidFill>
                  <a:srgbClr val="232884"/>
                </a:solidFill>
                <a:latin typeface="Times New Roman"/>
                <a:cs typeface="Times New Roman"/>
              </a:rPr>
              <a:t>interval	</a:t>
            </a:r>
            <a:r>
              <a:rPr sz="2400" spc="90" dirty="0">
                <a:latin typeface="Times New Roman"/>
                <a:cs typeface="Times New Roman"/>
              </a:rPr>
              <a:t>for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55" dirty="0">
                <a:latin typeface="Times New Roman"/>
                <a:cs typeface="Times New Roman"/>
              </a:rPr>
              <a:t>population </a:t>
            </a:r>
            <a:r>
              <a:rPr sz="2400" spc="150" dirty="0">
                <a:latin typeface="Times New Roman"/>
                <a:cs typeface="Times New Roman"/>
              </a:rPr>
              <a:t>proportion </a:t>
            </a:r>
            <a:r>
              <a:rPr sz="2450" i="1" spc="150" dirty="0">
                <a:latin typeface="Times New Roman"/>
                <a:cs typeface="Times New Roman"/>
              </a:rPr>
              <a:t>p</a:t>
            </a:r>
            <a:r>
              <a:rPr sz="2450" i="1" spc="-32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endParaRPr sz="2400">
              <a:latin typeface="Times New Roman"/>
              <a:cs typeface="Times New Roman"/>
            </a:endParaRPr>
          </a:p>
          <a:p>
            <a:pPr marL="820419">
              <a:lnSpc>
                <a:spcPct val="100000"/>
              </a:lnSpc>
              <a:spcBef>
                <a:spcPts val="390"/>
              </a:spcBef>
              <a:tabLst>
                <a:tab pos="1725295" algn="l"/>
              </a:tabLst>
            </a:pPr>
            <a:r>
              <a:rPr sz="3975" i="1" spc="-630" baseline="1048" dirty="0">
                <a:latin typeface="Times New Roman"/>
                <a:cs typeface="Times New Roman"/>
              </a:rPr>
              <a:t>p</a:t>
            </a:r>
            <a:r>
              <a:rPr sz="2600" spc="-420" dirty="0">
                <a:latin typeface="Times New Roman"/>
                <a:cs typeface="Times New Roman"/>
              </a:rPr>
              <a:t>ˆ  </a:t>
            </a:r>
            <a:r>
              <a:rPr sz="2600" spc="-280" dirty="0">
                <a:latin typeface="Times New Roman"/>
                <a:cs typeface="Times New Roman"/>
              </a:rPr>
              <a:t> </a:t>
            </a:r>
            <a:r>
              <a:rPr sz="3900" spc="-15" baseline="1068" dirty="0">
                <a:latin typeface="Symbol"/>
                <a:cs typeface="Symbol"/>
              </a:rPr>
              <a:t></a:t>
            </a:r>
            <a:r>
              <a:rPr sz="3900" spc="-195" baseline="1068" dirty="0">
                <a:latin typeface="Times New Roman"/>
                <a:cs typeface="Times New Roman"/>
              </a:rPr>
              <a:t> </a:t>
            </a:r>
            <a:r>
              <a:rPr sz="3975" i="1" spc="367" baseline="1048" dirty="0">
                <a:latin typeface="Times New Roman"/>
                <a:cs typeface="Times New Roman"/>
              </a:rPr>
              <a:t>E	</a:t>
            </a:r>
            <a:r>
              <a:rPr sz="3900" spc="-15" baseline="1068" dirty="0">
                <a:latin typeface="Symbol"/>
                <a:cs typeface="Symbol"/>
              </a:rPr>
              <a:t></a:t>
            </a:r>
            <a:r>
              <a:rPr sz="3900" spc="-15" baseline="1068" dirty="0">
                <a:latin typeface="Times New Roman"/>
                <a:cs typeface="Times New Roman"/>
              </a:rPr>
              <a:t> </a:t>
            </a:r>
            <a:r>
              <a:rPr sz="3975" i="1" spc="232" baseline="1048" dirty="0">
                <a:latin typeface="Times New Roman"/>
                <a:cs typeface="Times New Roman"/>
              </a:rPr>
              <a:t>p </a:t>
            </a:r>
            <a:r>
              <a:rPr sz="3900" spc="-15" baseline="1068" dirty="0">
                <a:latin typeface="Symbol"/>
                <a:cs typeface="Symbol"/>
              </a:rPr>
              <a:t></a:t>
            </a:r>
            <a:r>
              <a:rPr sz="3900" spc="-15" baseline="1068" dirty="0">
                <a:latin typeface="Times New Roman"/>
                <a:cs typeface="Times New Roman"/>
              </a:rPr>
              <a:t> </a:t>
            </a:r>
            <a:r>
              <a:rPr sz="3975" i="1" spc="-630" baseline="1048" dirty="0">
                <a:latin typeface="Times New Roman"/>
                <a:cs typeface="Times New Roman"/>
              </a:rPr>
              <a:t>p</a:t>
            </a:r>
            <a:r>
              <a:rPr sz="2600" spc="-420" dirty="0">
                <a:latin typeface="Times New Roman"/>
                <a:cs typeface="Times New Roman"/>
              </a:rPr>
              <a:t>ˆ </a:t>
            </a:r>
            <a:r>
              <a:rPr sz="3900" spc="-15" baseline="1068" dirty="0">
                <a:latin typeface="Symbol"/>
                <a:cs typeface="Symbol"/>
              </a:rPr>
              <a:t></a:t>
            </a:r>
            <a:r>
              <a:rPr sz="3900" spc="-622" baseline="1068" dirty="0">
                <a:latin typeface="Times New Roman"/>
                <a:cs typeface="Times New Roman"/>
              </a:rPr>
              <a:t> </a:t>
            </a:r>
            <a:r>
              <a:rPr sz="3975" i="1" spc="367" baseline="1048" dirty="0">
                <a:latin typeface="Times New Roman"/>
                <a:cs typeface="Times New Roman"/>
              </a:rPr>
              <a:t>E</a:t>
            </a:r>
            <a:endParaRPr sz="3975" baseline="1048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2218689" y="3204210"/>
            <a:ext cx="31750" cy="35560"/>
          </a:xfrm>
          <a:custGeom>
            <a:avLst/>
            <a:gdLst/>
            <a:ahLst/>
            <a:cxnLst/>
            <a:rect l="l" t="t" r="r" b="b"/>
            <a:pathLst>
              <a:path w="31750" h="35560">
                <a:moveTo>
                  <a:pt x="0" y="35560"/>
                </a:moveTo>
                <a:lnTo>
                  <a:pt x="317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250439" y="3204210"/>
            <a:ext cx="80010" cy="266700"/>
          </a:xfrm>
          <a:custGeom>
            <a:avLst/>
            <a:gdLst/>
            <a:ahLst/>
            <a:cxnLst/>
            <a:rect l="l" t="t" r="r" b="b"/>
            <a:pathLst>
              <a:path w="80010" h="266700">
                <a:moveTo>
                  <a:pt x="0" y="0"/>
                </a:moveTo>
                <a:lnTo>
                  <a:pt x="80010" y="2667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330450" y="2767329"/>
            <a:ext cx="87630" cy="703580"/>
          </a:xfrm>
          <a:custGeom>
            <a:avLst/>
            <a:gdLst/>
            <a:ahLst/>
            <a:cxnLst/>
            <a:rect l="l" t="t" r="r" b="b"/>
            <a:pathLst>
              <a:path w="87630" h="703579">
                <a:moveTo>
                  <a:pt x="0" y="703580"/>
                </a:moveTo>
                <a:lnTo>
                  <a:pt x="876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418079" y="2767329"/>
            <a:ext cx="471170" cy="0"/>
          </a:xfrm>
          <a:custGeom>
            <a:avLst/>
            <a:gdLst/>
            <a:ahLst/>
            <a:cxnLst/>
            <a:rect l="l" t="t" r="r" b="b"/>
            <a:pathLst>
              <a:path w="471169">
                <a:moveTo>
                  <a:pt x="0" y="0"/>
                </a:moveTo>
                <a:lnTo>
                  <a:pt x="47116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214879" y="2758439"/>
            <a:ext cx="674370" cy="712470"/>
          </a:xfrm>
          <a:custGeom>
            <a:avLst/>
            <a:gdLst/>
            <a:ahLst/>
            <a:cxnLst/>
            <a:rect l="l" t="t" r="r" b="b"/>
            <a:pathLst>
              <a:path w="674369" h="712470">
                <a:moveTo>
                  <a:pt x="57090" y="463550"/>
                </a:moveTo>
                <a:lnTo>
                  <a:pt x="26669" y="463550"/>
                </a:lnTo>
                <a:lnTo>
                  <a:pt x="107950" y="712470"/>
                </a:lnTo>
                <a:lnTo>
                  <a:pt x="124459" y="712470"/>
                </a:lnTo>
                <a:lnTo>
                  <a:pt x="132654" y="646430"/>
                </a:lnTo>
                <a:lnTo>
                  <a:pt x="115569" y="646430"/>
                </a:lnTo>
                <a:lnTo>
                  <a:pt x="57090" y="463550"/>
                </a:lnTo>
                <a:close/>
              </a:path>
              <a:path w="674369" h="712470">
                <a:moveTo>
                  <a:pt x="674369" y="0"/>
                </a:moveTo>
                <a:lnTo>
                  <a:pt x="196850" y="0"/>
                </a:lnTo>
                <a:lnTo>
                  <a:pt x="115569" y="646430"/>
                </a:lnTo>
                <a:lnTo>
                  <a:pt x="132654" y="646430"/>
                </a:lnTo>
                <a:lnTo>
                  <a:pt x="210819" y="16510"/>
                </a:lnTo>
                <a:lnTo>
                  <a:pt x="674369" y="16510"/>
                </a:lnTo>
                <a:lnTo>
                  <a:pt x="674369" y="0"/>
                </a:lnTo>
                <a:close/>
              </a:path>
              <a:path w="674369" h="712470">
                <a:moveTo>
                  <a:pt x="45719" y="427989"/>
                </a:moveTo>
                <a:lnTo>
                  <a:pt x="0" y="477520"/>
                </a:lnTo>
                <a:lnTo>
                  <a:pt x="7619" y="485139"/>
                </a:lnTo>
                <a:lnTo>
                  <a:pt x="26669" y="463550"/>
                </a:lnTo>
                <a:lnTo>
                  <a:pt x="57090" y="463550"/>
                </a:lnTo>
                <a:lnTo>
                  <a:pt x="45719" y="427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 txBox="1"/>
          <p:nvPr/>
        </p:nvSpPr>
        <p:spPr>
          <a:xfrm>
            <a:off x="2454910" y="2744377"/>
            <a:ext cx="417830" cy="434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75" i="1" u="sng" spc="-1245" baseline="1048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2600" u="sng" spc="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ˆ</a:t>
            </a:r>
            <a:r>
              <a:rPr sz="3975" i="1" u="sng" spc="-885" baseline="1048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q</a:t>
            </a:r>
            <a:r>
              <a:rPr sz="26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ˆ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1238250" y="2905667"/>
            <a:ext cx="1739900" cy="434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01955" algn="l"/>
                <a:tab pos="1306195" algn="l"/>
                <a:tab pos="1635125" algn="l"/>
              </a:tabLst>
            </a:pPr>
            <a:r>
              <a:rPr sz="2650" i="1" spc="245" dirty="0">
                <a:latin typeface="Times New Roman"/>
                <a:cs typeface="Times New Roman"/>
              </a:rPr>
              <a:t>E	</a:t>
            </a:r>
            <a:r>
              <a:rPr sz="2600" spc="-15" dirty="0">
                <a:latin typeface="Symbol"/>
                <a:cs typeface="Symbol"/>
              </a:rPr>
              <a:t>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50" i="1" spc="315" dirty="0">
                <a:latin typeface="Times New Roman"/>
                <a:cs typeface="Times New Roman"/>
              </a:rPr>
              <a:t>z</a:t>
            </a:r>
            <a:r>
              <a:rPr sz="2700" i="1" spc="-60" baseline="-21604" dirty="0">
                <a:latin typeface="Times New Roman"/>
                <a:cs typeface="Times New Roman"/>
              </a:rPr>
              <a:t>c</a:t>
            </a:r>
            <a:r>
              <a:rPr sz="2700" i="1" baseline="-21604" dirty="0">
                <a:latin typeface="Times New Roman"/>
                <a:cs typeface="Times New Roman"/>
              </a:rPr>
              <a:t>	</a:t>
            </a:r>
            <a:r>
              <a:rPr sz="3975" i="1" spc="375" baseline="-32494" dirty="0">
                <a:latin typeface="Times New Roman"/>
                <a:cs typeface="Times New Roman"/>
              </a:rPr>
              <a:t>n</a:t>
            </a:r>
            <a:r>
              <a:rPr sz="3975" i="1" baseline="-32494" dirty="0">
                <a:latin typeface="Times New Roman"/>
                <a:cs typeface="Times New Roman"/>
              </a:rPr>
              <a:t>	</a:t>
            </a:r>
            <a:r>
              <a:rPr sz="2600" spc="65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3613150" y="5558343"/>
            <a:ext cx="1109345" cy="3968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i="1" spc="-555" baseline="1157" dirty="0">
                <a:latin typeface="Times New Roman"/>
                <a:cs typeface="Times New Roman"/>
              </a:rPr>
              <a:t>p</a:t>
            </a:r>
            <a:r>
              <a:rPr sz="2350" spc="-370" dirty="0">
                <a:latin typeface="Times New Roman"/>
                <a:cs typeface="Times New Roman"/>
              </a:rPr>
              <a:t>ˆ </a:t>
            </a:r>
            <a:r>
              <a:rPr sz="3525" spc="15" baseline="1182" dirty="0">
                <a:latin typeface="Symbol"/>
                <a:cs typeface="Symbol"/>
              </a:rPr>
              <a:t></a:t>
            </a:r>
            <a:r>
              <a:rPr sz="3525" spc="-165" baseline="1182" dirty="0">
                <a:latin typeface="Times New Roman"/>
                <a:cs typeface="Times New Roman"/>
              </a:rPr>
              <a:t> </a:t>
            </a:r>
            <a:r>
              <a:rPr sz="3525" spc="157" baseline="1182" dirty="0">
                <a:latin typeface="Times New Roman"/>
                <a:cs typeface="Times New Roman"/>
              </a:rPr>
              <a:t>0.36</a:t>
            </a:r>
            <a:endParaRPr sz="3525" baseline="1182">
              <a:latin typeface="Times New Roman"/>
              <a:cs typeface="Times New Roman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594359" y="5596890"/>
            <a:ext cx="2560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0045" algn="l"/>
              </a:tabLst>
            </a:pPr>
            <a:r>
              <a:rPr sz="2400" i="1" dirty="0">
                <a:latin typeface="Times New Roman"/>
                <a:cs typeface="Times New Roman"/>
              </a:rPr>
              <a:t>n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1250	</a:t>
            </a:r>
            <a:r>
              <a:rPr sz="2400" i="1" dirty="0">
                <a:latin typeface="Times New Roman"/>
                <a:cs typeface="Times New Roman"/>
              </a:rPr>
              <a:t>x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450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224790" y="0"/>
            <a:ext cx="8649335" cy="1309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4965"/>
              </a:lnSpc>
              <a:spcBef>
                <a:spcPts val="100"/>
              </a:spcBef>
              <a:tabLst>
                <a:tab pos="1735455" algn="l"/>
                <a:tab pos="4532630" algn="l"/>
                <a:tab pos="5538470" algn="l"/>
              </a:tabLst>
            </a:pPr>
            <a:r>
              <a:rPr spc="580" dirty="0"/>
              <a:t>P</a:t>
            </a:r>
            <a:r>
              <a:rPr spc="345" dirty="0"/>
              <a:t>o</a:t>
            </a:r>
            <a:r>
              <a:rPr spc="490" dirty="0"/>
              <a:t>i</a:t>
            </a:r>
            <a:r>
              <a:rPr spc="575" dirty="0"/>
              <a:t>n</a:t>
            </a:r>
            <a:r>
              <a:rPr spc="235" dirty="0"/>
              <a:t>t</a:t>
            </a:r>
            <a:r>
              <a:rPr dirty="0"/>
              <a:t>	</a:t>
            </a:r>
            <a:r>
              <a:rPr spc="585" dirty="0"/>
              <a:t>E</a:t>
            </a:r>
            <a:r>
              <a:rPr spc="645" dirty="0"/>
              <a:t>s</a:t>
            </a:r>
            <a:r>
              <a:rPr spc="575" dirty="0"/>
              <a:t>t</a:t>
            </a:r>
            <a:r>
              <a:rPr spc="500" dirty="0"/>
              <a:t>i</a:t>
            </a:r>
            <a:r>
              <a:rPr spc="570" dirty="0"/>
              <a:t>m</a:t>
            </a:r>
            <a:r>
              <a:rPr spc="585" dirty="0"/>
              <a:t>a</a:t>
            </a:r>
            <a:r>
              <a:rPr spc="575" dirty="0"/>
              <a:t>t</a:t>
            </a:r>
            <a:r>
              <a:rPr spc="235" dirty="0"/>
              <a:t>e</a:t>
            </a:r>
            <a:r>
              <a:rPr dirty="0"/>
              <a:t>	</a:t>
            </a:r>
            <a:r>
              <a:rPr spc="360" dirty="0"/>
              <a:t>f</a:t>
            </a:r>
            <a:r>
              <a:rPr spc="340" dirty="0"/>
              <a:t>o</a:t>
            </a:r>
            <a:r>
              <a:rPr dirty="0"/>
              <a:t>r	</a:t>
            </a:r>
            <a:r>
              <a:rPr spc="580" dirty="0"/>
              <a:t>P</a:t>
            </a:r>
            <a:r>
              <a:rPr spc="345" dirty="0"/>
              <a:t>o</a:t>
            </a:r>
            <a:r>
              <a:rPr spc="420" dirty="0"/>
              <a:t>p</a:t>
            </a:r>
            <a:r>
              <a:rPr spc="570" dirty="0"/>
              <a:t>u</a:t>
            </a:r>
            <a:r>
              <a:rPr spc="500" dirty="0"/>
              <a:t>l</a:t>
            </a:r>
            <a:r>
              <a:rPr spc="585" dirty="0"/>
              <a:t>a</a:t>
            </a:r>
            <a:r>
              <a:rPr spc="575" dirty="0"/>
              <a:t>t</a:t>
            </a:r>
            <a:r>
              <a:rPr spc="500" dirty="0"/>
              <a:t>i</a:t>
            </a:r>
            <a:r>
              <a:rPr spc="345" dirty="0"/>
              <a:t>o</a:t>
            </a:r>
            <a:r>
              <a:rPr spc="225" dirty="0"/>
              <a:t>n</a:t>
            </a:r>
          </a:p>
          <a:p>
            <a:pPr algn="ctr">
              <a:lnSpc>
                <a:spcPts val="5145"/>
              </a:lnSpc>
            </a:pPr>
            <a:r>
              <a:rPr sz="4350" i="1" spc="145" dirty="0">
                <a:latin typeface="Times New Roman"/>
                <a:cs typeface="Times New Roman"/>
              </a:rPr>
              <a:t>μ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graphicFrame>
        <p:nvGraphicFramePr>
          <p:cNvPr id="174" name="object 174"/>
          <p:cNvGraphicFramePr>
            <a:graphicFrameLocks noGrp="1"/>
          </p:cNvGraphicFramePr>
          <p:nvPr/>
        </p:nvGraphicFramePr>
        <p:xfrm>
          <a:off x="867410" y="4194596"/>
          <a:ext cx="6442709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805"/>
                <a:gridCol w="885825"/>
                <a:gridCol w="885825"/>
                <a:gridCol w="850900"/>
                <a:gridCol w="815340"/>
                <a:gridCol w="885825"/>
                <a:gridCol w="850900"/>
                <a:gridCol w="669289"/>
              </a:tblGrid>
              <a:tr h="304800">
                <a:tc>
                  <a:txBody>
                    <a:bodyPr/>
                    <a:lstStyle/>
                    <a:p>
                      <a:pPr marL="31750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34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34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75590" algn="r">
                        <a:lnSpc>
                          <a:spcPts val="230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45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0029" algn="r">
                        <a:lnSpc>
                          <a:spcPts val="230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45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45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2880" algn="ctr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54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31750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56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65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75590" algn="r">
                        <a:lnSpc>
                          <a:spcPts val="230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66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0029" algn="r">
                        <a:lnSpc>
                          <a:spcPts val="230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67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68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2880" algn="ctr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74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31750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79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86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75590" algn="r">
                        <a:lnSpc>
                          <a:spcPts val="230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87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0029" algn="r">
                        <a:lnSpc>
                          <a:spcPts val="230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88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90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2880" algn="ctr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90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31750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94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95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75590" algn="r">
                        <a:lnSpc>
                          <a:spcPts val="230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98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0029" algn="r">
                        <a:lnSpc>
                          <a:spcPts val="230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101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110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1610" algn="ctr">
                        <a:lnSpc>
                          <a:spcPts val="2300"/>
                        </a:lnSpc>
                      </a:pPr>
                      <a:r>
                        <a:rPr sz="2000" spc="110" dirty="0">
                          <a:latin typeface="Times New Roman"/>
                          <a:cs typeface="Times New Roman"/>
                        </a:rPr>
                        <a:t>121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75" name="object 175"/>
          <p:cNvSpPr/>
          <p:nvPr/>
        </p:nvSpPr>
        <p:spPr>
          <a:xfrm>
            <a:off x="7315200" y="4191000"/>
            <a:ext cx="228600" cy="1219200"/>
          </a:xfrm>
          <a:custGeom>
            <a:avLst/>
            <a:gdLst/>
            <a:ahLst/>
            <a:cxnLst/>
            <a:rect l="l" t="t" r="r" b="b"/>
            <a:pathLst>
              <a:path w="228600" h="1219200">
                <a:moveTo>
                  <a:pt x="0" y="0"/>
                </a:moveTo>
                <a:lnTo>
                  <a:pt x="41969" y="8731"/>
                </a:lnTo>
                <a:lnTo>
                  <a:pt x="78581" y="31750"/>
                </a:lnTo>
                <a:lnTo>
                  <a:pt x="104477" y="64293"/>
                </a:lnTo>
                <a:lnTo>
                  <a:pt x="114300" y="101600"/>
                </a:lnTo>
                <a:lnTo>
                  <a:pt x="114300" y="508000"/>
                </a:lnTo>
                <a:lnTo>
                  <a:pt x="124122" y="545306"/>
                </a:lnTo>
                <a:lnTo>
                  <a:pt x="150018" y="577850"/>
                </a:lnTo>
                <a:lnTo>
                  <a:pt x="186630" y="600868"/>
                </a:lnTo>
                <a:lnTo>
                  <a:pt x="228600" y="609600"/>
                </a:lnTo>
                <a:lnTo>
                  <a:pt x="186630" y="618331"/>
                </a:lnTo>
                <a:lnTo>
                  <a:pt x="150018" y="641350"/>
                </a:lnTo>
                <a:lnTo>
                  <a:pt x="124122" y="673893"/>
                </a:lnTo>
                <a:lnTo>
                  <a:pt x="114300" y="711200"/>
                </a:lnTo>
                <a:lnTo>
                  <a:pt x="114300" y="1117600"/>
                </a:lnTo>
                <a:lnTo>
                  <a:pt x="104477" y="1154906"/>
                </a:lnTo>
                <a:lnTo>
                  <a:pt x="78581" y="1187450"/>
                </a:lnTo>
                <a:lnTo>
                  <a:pt x="41969" y="1210468"/>
                </a:lnTo>
                <a:lnTo>
                  <a:pt x="0" y="1219200"/>
                </a:lnTo>
              </a:path>
            </a:pathLst>
          </a:custGeom>
          <a:ln w="9344">
            <a:solidFill>
              <a:srgbClr val="E0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441959" y="1328420"/>
            <a:ext cx="8362950" cy="502539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304800">
              <a:lnSpc>
                <a:spcPts val="2880"/>
              </a:lnSpc>
              <a:spcBef>
                <a:spcPts val="195"/>
              </a:spcBef>
              <a:tabLst>
                <a:tab pos="1286510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240" dirty="0">
                <a:solidFill>
                  <a:srgbClr val="232884"/>
                </a:solidFill>
                <a:latin typeface="Times New Roman"/>
                <a:cs typeface="Times New Roman"/>
              </a:rPr>
              <a:t>point	</a:t>
            </a:r>
            <a:r>
              <a:rPr sz="2400" b="1" spc="310" dirty="0">
                <a:solidFill>
                  <a:srgbClr val="232884"/>
                </a:solidFill>
                <a:latin typeface="Times New Roman"/>
                <a:cs typeface="Times New Roman"/>
              </a:rPr>
              <a:t>estimate </a:t>
            </a:r>
            <a:r>
              <a:rPr sz="2400" spc="130" dirty="0">
                <a:latin typeface="Times New Roman"/>
                <a:cs typeface="Times New Roman"/>
              </a:rPr>
              <a:t>is </a:t>
            </a:r>
            <a:r>
              <a:rPr sz="2400" spc="265" dirty="0">
                <a:latin typeface="Times New Roman"/>
                <a:cs typeface="Times New Roman"/>
              </a:rPr>
              <a:t>a </a:t>
            </a:r>
            <a:r>
              <a:rPr sz="2400" spc="135" dirty="0">
                <a:latin typeface="Times New Roman"/>
                <a:cs typeface="Times New Roman"/>
              </a:rPr>
              <a:t>single </a:t>
            </a:r>
            <a:r>
              <a:rPr sz="2400" spc="165" dirty="0">
                <a:latin typeface="Times New Roman"/>
                <a:cs typeface="Times New Roman"/>
              </a:rPr>
              <a:t>value </a:t>
            </a:r>
            <a:r>
              <a:rPr sz="2400" spc="200" dirty="0">
                <a:latin typeface="Times New Roman"/>
                <a:cs typeface="Times New Roman"/>
              </a:rPr>
              <a:t>estimate </a:t>
            </a:r>
            <a:r>
              <a:rPr sz="2400" spc="85" dirty="0">
                <a:latin typeface="Times New Roman"/>
                <a:cs typeface="Times New Roman"/>
              </a:rPr>
              <a:t>for </a:t>
            </a:r>
            <a:r>
              <a:rPr sz="2400" spc="265" dirty="0">
                <a:latin typeface="Times New Roman"/>
                <a:cs typeface="Times New Roman"/>
              </a:rPr>
              <a:t>a  </a:t>
            </a:r>
            <a:r>
              <a:rPr sz="2400" spc="155" dirty="0">
                <a:latin typeface="Times New Roman"/>
                <a:cs typeface="Times New Roman"/>
              </a:rPr>
              <a:t>population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parameter.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The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most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unbiased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point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estimate 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population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mean,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Symbol"/>
                <a:cs typeface="Symbol"/>
              </a:rPr>
              <a:t></a:t>
            </a:r>
            <a:r>
              <a:rPr sz="2400" spc="30" dirty="0">
                <a:latin typeface="Times New Roman"/>
                <a:cs typeface="Times New Roman"/>
              </a:rPr>
              <a:t>,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50" b="1" i="1" spc="310" dirty="0">
                <a:latin typeface="Times New Roman"/>
                <a:cs typeface="Times New Roman"/>
              </a:rPr>
              <a:t>sample</a:t>
            </a:r>
            <a:r>
              <a:rPr sz="2450" b="1" i="1" spc="254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mean</a:t>
            </a:r>
            <a:r>
              <a:rPr sz="3600" i="1" spc="-22" baseline="2314" dirty="0">
                <a:latin typeface="Times New Roman"/>
                <a:cs typeface="Times New Roman"/>
              </a:rPr>
              <a:t>x</a:t>
            </a:r>
            <a:r>
              <a:rPr sz="2400" strike="sngStrike" spc="-15" dirty="0">
                <a:latin typeface="Times New Roman"/>
                <a:cs typeface="Times New Roman"/>
              </a:rPr>
              <a:t>,</a:t>
            </a:r>
            <a:r>
              <a:rPr sz="2400" strike="noStrike" spc="-330" dirty="0">
                <a:latin typeface="Times New Roman"/>
                <a:cs typeface="Times New Roman"/>
              </a:rPr>
              <a:t> </a:t>
            </a:r>
            <a:r>
              <a:rPr sz="3600" strike="noStrike" baseline="2314" dirty="0">
                <a:latin typeface="Times New Roman"/>
                <a:cs typeface="Times New Roman"/>
              </a:rPr>
              <a:t>.</a:t>
            </a:r>
            <a:endParaRPr sz="3600" baseline="2314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2400" b="1" spc="270" dirty="0">
                <a:latin typeface="Times New Roman"/>
                <a:cs typeface="Times New Roman"/>
              </a:rPr>
              <a:t>Example</a:t>
            </a:r>
            <a:r>
              <a:rPr sz="2400" spc="27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2700" marR="624840">
              <a:lnSpc>
                <a:spcPct val="100000"/>
              </a:lnSpc>
              <a:tabLst>
                <a:tab pos="5910580" algn="l"/>
              </a:tabLst>
            </a:pPr>
            <a:r>
              <a:rPr sz="2400" dirty="0">
                <a:latin typeface="Times New Roman"/>
                <a:cs typeface="Times New Roman"/>
              </a:rPr>
              <a:t>A random sample of 32 textbook prices (rounded to the nearest  dollar) </a:t>
            </a:r>
            <a:r>
              <a:rPr sz="2400" spc="130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taken from a local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college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bookstore.	</a:t>
            </a:r>
            <a:r>
              <a:rPr sz="2400" spc="-5" dirty="0">
                <a:latin typeface="Times New Roman"/>
                <a:cs typeface="Times New Roman"/>
              </a:rPr>
              <a:t>Find </a:t>
            </a:r>
            <a:r>
              <a:rPr sz="2400" dirty="0">
                <a:latin typeface="Times New Roman"/>
                <a:cs typeface="Times New Roman"/>
              </a:rPr>
              <a:t>a point  estimate </a:t>
            </a:r>
            <a:r>
              <a:rPr sz="2400" spc="85" dirty="0">
                <a:latin typeface="Times New Roman"/>
                <a:cs typeface="Times New Roman"/>
              </a:rPr>
              <a:t>for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55" dirty="0">
                <a:latin typeface="Times New Roman"/>
                <a:cs typeface="Times New Roman"/>
              </a:rPr>
              <a:t>population </a:t>
            </a:r>
            <a:r>
              <a:rPr sz="2400" spc="195" dirty="0">
                <a:latin typeface="Times New Roman"/>
                <a:cs typeface="Times New Roman"/>
              </a:rPr>
              <a:t>mean,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Symbol"/>
                <a:cs typeface="Symbol"/>
              </a:rPr>
              <a:t></a:t>
            </a:r>
            <a:r>
              <a:rPr sz="2400" spc="3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50">
              <a:latin typeface="Times New Roman"/>
              <a:cs typeface="Times New Roman"/>
            </a:endParaRPr>
          </a:p>
          <a:p>
            <a:pPr marL="7136130">
              <a:lnSpc>
                <a:spcPct val="100000"/>
              </a:lnSpc>
            </a:pPr>
            <a:r>
              <a:rPr sz="2400" i="1" strike="sngStrike" spc="-5" dirty="0">
                <a:latin typeface="Times New Roman"/>
                <a:cs typeface="Times New Roman"/>
              </a:rPr>
              <a:t>x</a:t>
            </a:r>
            <a:r>
              <a:rPr sz="2400" i="1" strike="noStrike" spc="-5" dirty="0">
                <a:latin typeface="Times New Roman"/>
                <a:cs typeface="Times New Roman"/>
              </a:rPr>
              <a:t> </a:t>
            </a:r>
            <a:r>
              <a:rPr sz="2400" strike="noStrike" spc="-10" dirty="0">
                <a:latin typeface="Symbol"/>
                <a:cs typeface="Symbol"/>
              </a:rPr>
              <a:t></a:t>
            </a:r>
            <a:r>
              <a:rPr sz="2400" strike="noStrike" spc="45" dirty="0">
                <a:latin typeface="Times New Roman"/>
                <a:cs typeface="Times New Roman"/>
              </a:rPr>
              <a:t> </a:t>
            </a:r>
            <a:r>
              <a:rPr sz="2400" strike="noStrike" spc="90" dirty="0">
                <a:latin typeface="Times New Roman"/>
                <a:cs typeface="Times New Roman"/>
              </a:rPr>
              <a:t>74.22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12700" marR="428625">
              <a:lnSpc>
                <a:spcPct val="100000"/>
              </a:lnSpc>
              <a:spcBef>
                <a:spcPts val="1945"/>
              </a:spcBef>
            </a:pPr>
            <a:r>
              <a:rPr sz="2400" spc="17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point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estimate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for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population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mean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textbooks  </a:t>
            </a:r>
            <a:r>
              <a:rPr sz="2400" spc="175" dirty="0">
                <a:latin typeface="Times New Roman"/>
                <a:cs typeface="Times New Roman"/>
              </a:rPr>
              <a:t>in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35" dirty="0">
                <a:latin typeface="Times New Roman"/>
                <a:cs typeface="Times New Roman"/>
              </a:rPr>
              <a:t>bookstore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-27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$74.22.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8953500" y="6638600"/>
            <a:ext cx="13970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b="1" dirty="0">
                <a:latin typeface="Times New Roman"/>
                <a:cs typeface="Times New Roman"/>
              </a:rPr>
              <a:pPr marL="25400">
                <a:lnSpc>
                  <a:spcPts val="1630"/>
                </a:lnSpc>
              </a:pPr>
              <a:t>3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779780" y="219944"/>
            <a:ext cx="7540625" cy="688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72485" algn="l"/>
                <a:tab pos="6214110" algn="l"/>
                <a:tab pos="7220584" algn="l"/>
              </a:tabLst>
            </a:pPr>
            <a:r>
              <a:rPr spc="345" dirty="0"/>
              <a:t>Co</a:t>
            </a:r>
            <a:r>
              <a:rPr spc="575" dirty="0"/>
              <a:t>n</a:t>
            </a:r>
            <a:r>
              <a:rPr spc="350" dirty="0"/>
              <a:t>f</a:t>
            </a:r>
            <a:r>
              <a:rPr spc="500" dirty="0"/>
              <a:t>i</a:t>
            </a:r>
            <a:r>
              <a:rPr spc="420" dirty="0"/>
              <a:t>d</a:t>
            </a:r>
            <a:r>
              <a:rPr spc="580" dirty="0"/>
              <a:t>e</a:t>
            </a:r>
            <a:r>
              <a:rPr spc="570" dirty="0"/>
              <a:t>n</a:t>
            </a:r>
            <a:r>
              <a:rPr spc="345" dirty="0"/>
              <a:t>c</a:t>
            </a:r>
            <a:r>
              <a:rPr spc="235" dirty="0"/>
              <a:t>e</a:t>
            </a:r>
            <a:r>
              <a:rPr dirty="0"/>
              <a:t>	</a:t>
            </a:r>
            <a:r>
              <a:rPr spc="420" dirty="0"/>
              <a:t>I</a:t>
            </a:r>
            <a:r>
              <a:rPr spc="575" dirty="0"/>
              <a:t>nt</a:t>
            </a:r>
            <a:r>
              <a:rPr spc="580" dirty="0"/>
              <a:t>e</a:t>
            </a:r>
            <a:r>
              <a:rPr spc="335" dirty="0"/>
              <a:t>r</a:t>
            </a:r>
            <a:r>
              <a:rPr spc="505" dirty="0"/>
              <a:t>v</a:t>
            </a:r>
            <a:r>
              <a:rPr spc="585" dirty="0"/>
              <a:t>a</a:t>
            </a:r>
            <a:r>
              <a:rPr spc="500" dirty="0"/>
              <a:t>l</a:t>
            </a:r>
            <a:r>
              <a:rPr spc="305" dirty="0"/>
              <a:t>s</a:t>
            </a:r>
            <a:r>
              <a:rPr dirty="0"/>
              <a:t>	</a:t>
            </a:r>
            <a:r>
              <a:rPr spc="350" dirty="0"/>
              <a:t>f</a:t>
            </a:r>
            <a:r>
              <a:rPr spc="345" dirty="0"/>
              <a:t>o</a:t>
            </a:r>
            <a:r>
              <a:rPr dirty="0"/>
              <a:t>r	</a:t>
            </a:r>
            <a:r>
              <a:rPr sz="4350" i="1" spc="235" dirty="0">
                <a:latin typeface="Times New Roman"/>
                <a:cs typeface="Times New Roman"/>
              </a:rPr>
              <a:t>p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203" name="object 20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30</a:t>
            </a:fld>
            <a:endParaRPr dirty="0"/>
          </a:p>
        </p:txBody>
      </p:sp>
      <p:sp>
        <p:nvSpPr>
          <p:cNvPr id="174" name="object 174"/>
          <p:cNvSpPr txBox="1"/>
          <p:nvPr/>
        </p:nvSpPr>
        <p:spPr>
          <a:xfrm>
            <a:off x="441959" y="1253490"/>
            <a:ext cx="3271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1940" algn="l"/>
              </a:tabLst>
            </a:pPr>
            <a:r>
              <a:rPr sz="2400" b="1" spc="325" dirty="0">
                <a:latin typeface="Times New Roman"/>
                <a:cs typeface="Times New Roman"/>
              </a:rPr>
              <a:t>E</a:t>
            </a:r>
            <a:r>
              <a:rPr sz="2400" b="1" spc="285" dirty="0">
                <a:latin typeface="Times New Roman"/>
                <a:cs typeface="Times New Roman"/>
              </a:rPr>
              <a:t>x</a:t>
            </a:r>
            <a:r>
              <a:rPr sz="2400" b="1" spc="335" dirty="0">
                <a:latin typeface="Times New Roman"/>
                <a:cs typeface="Times New Roman"/>
              </a:rPr>
              <a:t>am</a:t>
            </a:r>
            <a:r>
              <a:rPr sz="2400" b="1" spc="240" dirty="0">
                <a:latin typeface="Times New Roman"/>
                <a:cs typeface="Times New Roman"/>
              </a:rPr>
              <a:t>p</a:t>
            </a:r>
            <a:r>
              <a:rPr sz="2400" b="1" spc="285" dirty="0">
                <a:latin typeface="Times New Roman"/>
                <a:cs typeface="Times New Roman"/>
              </a:rPr>
              <a:t>l</a:t>
            </a:r>
            <a:r>
              <a:rPr sz="2400" b="1" spc="13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200" dirty="0">
                <a:latin typeface="Times New Roman"/>
                <a:cs typeface="Times New Roman"/>
              </a:rPr>
              <a:t>c</a:t>
            </a:r>
            <a:r>
              <a:rPr sz="2400" b="1" spc="210" dirty="0">
                <a:latin typeface="Times New Roman"/>
                <a:cs typeface="Times New Roman"/>
              </a:rPr>
              <a:t>o</a:t>
            </a:r>
            <a:r>
              <a:rPr sz="2400" b="1" spc="320" dirty="0">
                <a:latin typeface="Times New Roman"/>
                <a:cs typeface="Times New Roman"/>
              </a:rPr>
              <a:t>n</a:t>
            </a:r>
            <a:r>
              <a:rPr sz="2400" b="1" spc="335" dirty="0">
                <a:latin typeface="Times New Roman"/>
                <a:cs typeface="Times New Roman"/>
              </a:rPr>
              <a:t>t</a:t>
            </a:r>
            <a:r>
              <a:rPr sz="2400" b="1" spc="285" dirty="0">
                <a:latin typeface="Times New Roman"/>
                <a:cs typeface="Times New Roman"/>
              </a:rPr>
              <a:t>i</a:t>
            </a:r>
            <a:r>
              <a:rPr sz="2400" b="1" spc="330" dirty="0">
                <a:latin typeface="Times New Roman"/>
                <a:cs typeface="Times New Roman"/>
              </a:rPr>
              <a:t>nu</a:t>
            </a:r>
            <a:r>
              <a:rPr sz="2400" b="1" spc="325" dirty="0">
                <a:latin typeface="Times New Roman"/>
                <a:cs typeface="Times New Roman"/>
              </a:rPr>
              <a:t>e</a:t>
            </a:r>
            <a:r>
              <a:rPr sz="2400" b="1" spc="245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487680" y="5368290"/>
            <a:ext cx="828103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175" dirty="0">
                <a:solidFill>
                  <a:srgbClr val="232884"/>
                </a:solidFill>
                <a:latin typeface="Times New Roman"/>
                <a:cs typeface="Times New Roman"/>
              </a:rPr>
              <a:t>With </a:t>
            </a:r>
            <a:r>
              <a:rPr sz="2400" spc="80" dirty="0">
                <a:solidFill>
                  <a:srgbClr val="232884"/>
                </a:solidFill>
                <a:latin typeface="Times New Roman"/>
                <a:cs typeface="Times New Roman"/>
              </a:rPr>
              <a:t>90% </a:t>
            </a:r>
            <a:r>
              <a:rPr sz="2400" spc="105" dirty="0">
                <a:solidFill>
                  <a:srgbClr val="232884"/>
                </a:solidFill>
                <a:latin typeface="Times New Roman"/>
                <a:cs typeface="Times New Roman"/>
              </a:rPr>
              <a:t>confidence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we </a:t>
            </a:r>
            <a:r>
              <a:rPr sz="2400" spc="175" dirty="0">
                <a:solidFill>
                  <a:srgbClr val="232884"/>
                </a:solidFill>
                <a:latin typeface="Times New Roman"/>
                <a:cs typeface="Times New Roman"/>
              </a:rPr>
              <a:t>can say </a:t>
            </a:r>
            <a:r>
              <a:rPr sz="2400" spc="260" dirty="0">
                <a:solidFill>
                  <a:srgbClr val="232884"/>
                </a:solidFill>
                <a:latin typeface="Times New Roman"/>
                <a:cs typeface="Times New Roman"/>
              </a:rPr>
              <a:t>that </a:t>
            </a:r>
            <a:r>
              <a:rPr sz="2400" spc="220" dirty="0">
                <a:solidFill>
                  <a:srgbClr val="232884"/>
                </a:solidFill>
                <a:latin typeface="Times New Roman"/>
                <a:cs typeface="Times New Roman"/>
              </a:rPr>
              <a:t>the </a:t>
            </a:r>
            <a:r>
              <a:rPr sz="2400" spc="150" dirty="0">
                <a:solidFill>
                  <a:srgbClr val="232884"/>
                </a:solidFill>
                <a:latin typeface="Times New Roman"/>
                <a:cs typeface="Times New Roman"/>
              </a:rPr>
              <a:t>proportion </a:t>
            </a:r>
            <a:r>
              <a:rPr sz="2400" dirty="0">
                <a:solidFill>
                  <a:srgbClr val="232884"/>
                </a:solidFill>
                <a:latin typeface="Times New Roman"/>
                <a:cs typeface="Times New Roman"/>
              </a:rPr>
              <a:t>of </a:t>
            </a:r>
            <a:r>
              <a:rPr sz="2400" spc="145" dirty="0">
                <a:solidFill>
                  <a:srgbClr val="232884"/>
                </a:solidFill>
                <a:latin typeface="Times New Roman"/>
                <a:cs typeface="Times New Roman"/>
              </a:rPr>
              <a:t>all  </a:t>
            </a:r>
            <a:r>
              <a:rPr sz="2400" spc="195" dirty="0">
                <a:solidFill>
                  <a:srgbClr val="232884"/>
                </a:solidFill>
                <a:latin typeface="Times New Roman"/>
                <a:cs typeface="Times New Roman"/>
              </a:rPr>
              <a:t>US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04" dirty="0">
                <a:solidFill>
                  <a:srgbClr val="232884"/>
                </a:solidFill>
                <a:latin typeface="Times New Roman"/>
                <a:cs typeface="Times New Roman"/>
              </a:rPr>
              <a:t>adults</a:t>
            </a:r>
            <a:r>
              <a:rPr sz="2400" spc="8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25" dirty="0">
                <a:solidFill>
                  <a:srgbClr val="232884"/>
                </a:solidFill>
                <a:latin typeface="Times New Roman"/>
                <a:cs typeface="Times New Roman"/>
              </a:rPr>
              <a:t>who</a:t>
            </a:r>
            <a:r>
              <a:rPr sz="2400" spc="8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75" dirty="0">
                <a:solidFill>
                  <a:srgbClr val="232884"/>
                </a:solidFill>
                <a:latin typeface="Times New Roman"/>
                <a:cs typeface="Times New Roman"/>
              </a:rPr>
              <a:t>say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55" dirty="0">
                <a:solidFill>
                  <a:srgbClr val="232884"/>
                </a:solidFill>
                <a:latin typeface="Times New Roman"/>
                <a:cs typeface="Times New Roman"/>
              </a:rPr>
              <a:t>baseball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is</a:t>
            </a:r>
            <a:r>
              <a:rPr sz="2400" spc="8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00" dirty="0">
                <a:solidFill>
                  <a:srgbClr val="232884"/>
                </a:solidFill>
                <a:latin typeface="Times New Roman"/>
                <a:cs typeface="Times New Roman"/>
              </a:rPr>
              <a:t>their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35" dirty="0">
                <a:solidFill>
                  <a:srgbClr val="232884"/>
                </a:solidFill>
                <a:latin typeface="Times New Roman"/>
                <a:cs typeface="Times New Roman"/>
              </a:rPr>
              <a:t>favorite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75" dirty="0">
                <a:solidFill>
                  <a:srgbClr val="232884"/>
                </a:solidFill>
                <a:latin typeface="Times New Roman"/>
                <a:cs typeface="Times New Roman"/>
              </a:rPr>
              <a:t>sport</a:t>
            </a:r>
            <a:r>
              <a:rPr sz="2400" spc="8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35" dirty="0">
                <a:solidFill>
                  <a:srgbClr val="232884"/>
                </a:solidFill>
                <a:latin typeface="Times New Roman"/>
                <a:cs typeface="Times New Roman"/>
              </a:rPr>
              <a:t>to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85" dirty="0">
                <a:solidFill>
                  <a:srgbClr val="232884"/>
                </a:solidFill>
                <a:latin typeface="Times New Roman"/>
                <a:cs typeface="Times New Roman"/>
              </a:rPr>
              <a:t>watch 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is </a:t>
            </a:r>
            <a:r>
              <a:rPr sz="2400" spc="170" dirty="0">
                <a:solidFill>
                  <a:srgbClr val="232884"/>
                </a:solidFill>
                <a:latin typeface="Times New Roman"/>
                <a:cs typeface="Times New Roman"/>
              </a:rPr>
              <a:t>between </a:t>
            </a:r>
            <a:r>
              <a:rPr sz="2400" spc="90" dirty="0">
                <a:solidFill>
                  <a:srgbClr val="232884"/>
                </a:solidFill>
                <a:latin typeface="Times New Roman"/>
                <a:cs typeface="Times New Roman"/>
              </a:rPr>
              <a:t>33.8% </a:t>
            </a:r>
            <a:r>
              <a:rPr sz="2400" spc="229" dirty="0">
                <a:solidFill>
                  <a:srgbClr val="232884"/>
                </a:solidFill>
                <a:latin typeface="Times New Roman"/>
                <a:cs typeface="Times New Roman"/>
              </a:rPr>
              <a:t>and</a:t>
            </a:r>
            <a:r>
              <a:rPr sz="2400" spc="-12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85" dirty="0">
                <a:solidFill>
                  <a:srgbClr val="232884"/>
                </a:solidFill>
                <a:latin typeface="Times New Roman"/>
                <a:cs typeface="Times New Roman"/>
              </a:rPr>
              <a:t>38.2%.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1828800" y="3581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381000"/>
                </a:lnTo>
              </a:path>
            </a:pathLst>
          </a:custGeom>
          <a:ln w="9344">
            <a:solidFill>
              <a:srgbClr val="E0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889750" y="3581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381000"/>
                </a:lnTo>
              </a:path>
            </a:pathLst>
          </a:custGeom>
          <a:ln w="9344">
            <a:solidFill>
              <a:srgbClr val="E0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 txBox="1"/>
          <p:nvPr/>
        </p:nvSpPr>
        <p:spPr>
          <a:xfrm>
            <a:off x="3545840" y="1748389"/>
            <a:ext cx="110744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i="1" spc="-562" baseline="1157" dirty="0">
                <a:latin typeface="Times New Roman"/>
                <a:cs typeface="Times New Roman"/>
              </a:rPr>
              <a:t>p</a:t>
            </a:r>
            <a:r>
              <a:rPr sz="2350" spc="-375" dirty="0">
                <a:latin typeface="Times New Roman"/>
                <a:cs typeface="Times New Roman"/>
              </a:rPr>
              <a:t>ˆ </a:t>
            </a:r>
            <a:r>
              <a:rPr sz="3525" spc="7" baseline="1182" dirty="0">
                <a:latin typeface="Symbol"/>
                <a:cs typeface="Symbol"/>
              </a:rPr>
              <a:t></a:t>
            </a:r>
            <a:r>
              <a:rPr sz="3525" spc="-127" baseline="1182" dirty="0">
                <a:latin typeface="Times New Roman"/>
                <a:cs typeface="Times New Roman"/>
              </a:rPr>
              <a:t> </a:t>
            </a:r>
            <a:r>
              <a:rPr sz="3525" spc="157" baseline="1182" dirty="0">
                <a:latin typeface="Times New Roman"/>
                <a:cs typeface="Times New Roman"/>
              </a:rPr>
              <a:t>0.36</a:t>
            </a:r>
            <a:endParaRPr sz="3525" baseline="1182">
              <a:latin typeface="Times New Roman"/>
              <a:cs typeface="Times New Roman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485140" y="1785620"/>
            <a:ext cx="2581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50364" algn="l"/>
              </a:tabLst>
            </a:pPr>
            <a:r>
              <a:rPr sz="2400" i="1" dirty="0">
                <a:latin typeface="Times New Roman"/>
                <a:cs typeface="Times New Roman"/>
              </a:rPr>
              <a:t>n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1250	</a:t>
            </a:r>
            <a:r>
              <a:rPr sz="2400" i="1" dirty="0">
                <a:latin typeface="Times New Roman"/>
                <a:cs typeface="Times New Roman"/>
              </a:rPr>
              <a:t>x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450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1498600" y="403225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620000" y="403225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559560" y="4070350"/>
            <a:ext cx="6075680" cy="0"/>
          </a:xfrm>
          <a:custGeom>
            <a:avLst/>
            <a:gdLst/>
            <a:ahLst/>
            <a:cxnLst/>
            <a:rect l="l" t="t" r="r" b="b"/>
            <a:pathLst>
              <a:path w="6075680">
                <a:moveTo>
                  <a:pt x="0" y="0"/>
                </a:moveTo>
                <a:lnTo>
                  <a:pt x="6075680" y="0"/>
                </a:lnTo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 txBox="1"/>
          <p:nvPr/>
        </p:nvSpPr>
        <p:spPr>
          <a:xfrm>
            <a:off x="382270" y="3044349"/>
            <a:ext cx="2217420" cy="131572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sz="2200" spc="120" dirty="0">
                <a:solidFill>
                  <a:srgbClr val="E01420"/>
                </a:solidFill>
                <a:latin typeface="Times New Roman"/>
                <a:cs typeface="Times New Roman"/>
              </a:rPr>
              <a:t>Left </a:t>
            </a:r>
            <a:r>
              <a:rPr sz="2200" spc="155" dirty="0">
                <a:solidFill>
                  <a:srgbClr val="E01420"/>
                </a:solidFill>
                <a:latin typeface="Times New Roman"/>
                <a:cs typeface="Times New Roman"/>
              </a:rPr>
              <a:t>endpoint </a:t>
            </a:r>
            <a:r>
              <a:rPr sz="2200" spc="90" dirty="0">
                <a:solidFill>
                  <a:srgbClr val="E01420"/>
                </a:solidFill>
                <a:latin typeface="Times New Roman"/>
                <a:cs typeface="Times New Roman"/>
              </a:rPr>
              <a:t>=</a:t>
            </a:r>
            <a:r>
              <a:rPr sz="2200" spc="-180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E01420"/>
                </a:solidFill>
                <a:latin typeface="Times New Roman"/>
                <a:cs typeface="Times New Roman"/>
              </a:rPr>
              <a:t>?</a:t>
            </a:r>
            <a:endParaRPr sz="2200">
              <a:latin typeface="Times New Roman"/>
              <a:cs typeface="Times New Roman"/>
            </a:endParaRPr>
          </a:p>
          <a:p>
            <a:pPr marR="154305" algn="r">
              <a:lnSpc>
                <a:spcPct val="100000"/>
              </a:lnSpc>
              <a:spcBef>
                <a:spcPts val="2180"/>
              </a:spcBef>
            </a:pPr>
            <a:r>
              <a:rPr sz="3200" spc="815" dirty="0">
                <a:latin typeface="Times New Roman"/>
                <a:cs typeface="Times New Roman"/>
              </a:rPr>
              <a:t>•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3947159" y="3995420"/>
            <a:ext cx="11074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1" spc="-562" baseline="1157" dirty="0">
                <a:latin typeface="Times New Roman"/>
                <a:cs typeface="Times New Roman"/>
              </a:rPr>
              <a:t>p</a:t>
            </a:r>
            <a:r>
              <a:rPr sz="2350" spc="-375" dirty="0">
                <a:latin typeface="Times New Roman"/>
                <a:cs typeface="Times New Roman"/>
              </a:rPr>
              <a:t>ˆ </a:t>
            </a:r>
            <a:r>
              <a:rPr sz="3525" spc="7" baseline="1182" dirty="0">
                <a:latin typeface="Symbol"/>
                <a:cs typeface="Symbol"/>
              </a:rPr>
              <a:t></a:t>
            </a:r>
            <a:r>
              <a:rPr sz="3525" spc="-502" baseline="1182" dirty="0">
                <a:latin typeface="Times New Roman"/>
                <a:cs typeface="Times New Roman"/>
              </a:rPr>
              <a:t> </a:t>
            </a:r>
            <a:r>
              <a:rPr sz="4800" spc="-135" baseline="19965" dirty="0">
                <a:latin typeface="Times New Roman"/>
                <a:cs typeface="Times New Roman"/>
              </a:rPr>
              <a:t>•</a:t>
            </a:r>
            <a:r>
              <a:rPr sz="3525" spc="-135" baseline="1182" dirty="0">
                <a:latin typeface="Times New Roman"/>
                <a:cs typeface="Times New Roman"/>
              </a:rPr>
              <a:t>0.36</a:t>
            </a:r>
            <a:endParaRPr sz="3525" baseline="1182">
              <a:latin typeface="Times New Roman"/>
              <a:cs typeface="Times New Roman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5977890" y="2018029"/>
            <a:ext cx="373380" cy="0"/>
          </a:xfrm>
          <a:custGeom>
            <a:avLst/>
            <a:gdLst/>
            <a:ahLst/>
            <a:cxnLst/>
            <a:rect l="l" t="t" r="r" b="b"/>
            <a:pathLst>
              <a:path w="373379">
                <a:moveTo>
                  <a:pt x="0" y="0"/>
                </a:moveTo>
                <a:lnTo>
                  <a:pt x="37338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791200" y="2042160"/>
            <a:ext cx="27940" cy="30480"/>
          </a:xfrm>
          <a:custGeom>
            <a:avLst/>
            <a:gdLst/>
            <a:ahLst/>
            <a:cxnLst/>
            <a:rect l="l" t="t" r="r" b="b"/>
            <a:pathLst>
              <a:path w="27939" h="30480">
                <a:moveTo>
                  <a:pt x="0" y="30479"/>
                </a:moveTo>
                <a:lnTo>
                  <a:pt x="2793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819140" y="2042160"/>
            <a:ext cx="68580" cy="227329"/>
          </a:xfrm>
          <a:custGeom>
            <a:avLst/>
            <a:gdLst/>
            <a:ahLst/>
            <a:cxnLst/>
            <a:rect l="l" t="t" r="r" b="b"/>
            <a:pathLst>
              <a:path w="68579" h="227330">
                <a:moveTo>
                  <a:pt x="0" y="0"/>
                </a:moveTo>
                <a:lnTo>
                  <a:pt x="68580" y="2273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887720" y="1670050"/>
            <a:ext cx="73660" cy="599440"/>
          </a:xfrm>
          <a:custGeom>
            <a:avLst/>
            <a:gdLst/>
            <a:ahLst/>
            <a:cxnLst/>
            <a:rect l="l" t="t" r="r" b="b"/>
            <a:pathLst>
              <a:path w="73660" h="599439">
                <a:moveTo>
                  <a:pt x="0" y="599439"/>
                </a:moveTo>
                <a:lnTo>
                  <a:pt x="736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961379" y="1670050"/>
            <a:ext cx="401320" cy="0"/>
          </a:xfrm>
          <a:custGeom>
            <a:avLst/>
            <a:gdLst/>
            <a:ahLst/>
            <a:cxnLst/>
            <a:rect l="l" t="t" r="r" b="b"/>
            <a:pathLst>
              <a:path w="401320">
                <a:moveTo>
                  <a:pt x="0" y="0"/>
                </a:moveTo>
                <a:lnTo>
                  <a:pt x="40132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787390" y="1662429"/>
            <a:ext cx="575310" cy="607060"/>
          </a:xfrm>
          <a:custGeom>
            <a:avLst/>
            <a:gdLst/>
            <a:ahLst/>
            <a:cxnLst/>
            <a:rect l="l" t="t" r="r" b="b"/>
            <a:pathLst>
              <a:path w="575310" h="607060">
                <a:moveTo>
                  <a:pt x="49322" y="394970"/>
                </a:moveTo>
                <a:lnTo>
                  <a:pt x="24130" y="394970"/>
                </a:lnTo>
                <a:lnTo>
                  <a:pt x="92710" y="607060"/>
                </a:lnTo>
                <a:lnTo>
                  <a:pt x="106680" y="607060"/>
                </a:lnTo>
                <a:lnTo>
                  <a:pt x="113620" y="551180"/>
                </a:lnTo>
                <a:lnTo>
                  <a:pt x="100330" y="551180"/>
                </a:lnTo>
                <a:lnTo>
                  <a:pt x="49322" y="394970"/>
                </a:lnTo>
                <a:close/>
              </a:path>
              <a:path w="575310" h="607060">
                <a:moveTo>
                  <a:pt x="575310" y="0"/>
                </a:moveTo>
                <a:lnTo>
                  <a:pt x="168910" y="0"/>
                </a:lnTo>
                <a:lnTo>
                  <a:pt x="100330" y="551180"/>
                </a:lnTo>
                <a:lnTo>
                  <a:pt x="113620" y="551180"/>
                </a:lnTo>
                <a:lnTo>
                  <a:pt x="180339" y="13970"/>
                </a:lnTo>
                <a:lnTo>
                  <a:pt x="575310" y="13970"/>
                </a:lnTo>
                <a:lnTo>
                  <a:pt x="575310" y="0"/>
                </a:lnTo>
                <a:close/>
              </a:path>
              <a:path w="575310" h="607060">
                <a:moveTo>
                  <a:pt x="39370" y="364490"/>
                </a:moveTo>
                <a:lnTo>
                  <a:pt x="0" y="406400"/>
                </a:lnTo>
                <a:lnTo>
                  <a:pt x="7620" y="412750"/>
                </a:lnTo>
                <a:lnTo>
                  <a:pt x="24130" y="394970"/>
                </a:lnTo>
                <a:lnTo>
                  <a:pt x="49322" y="394970"/>
                </a:lnTo>
                <a:lnTo>
                  <a:pt x="39370" y="3644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 txBox="1"/>
          <p:nvPr/>
        </p:nvSpPr>
        <p:spPr>
          <a:xfrm>
            <a:off x="5990590" y="1648777"/>
            <a:ext cx="360045" cy="68008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79375" marR="5080" indent="-67310">
              <a:lnSpc>
                <a:spcPts val="2410"/>
              </a:lnSpc>
              <a:spcBef>
                <a:spcPts val="459"/>
              </a:spcBef>
            </a:pPr>
            <a:r>
              <a:rPr sz="3375" i="1" spc="-1050" baseline="1234" dirty="0">
                <a:latin typeface="Times New Roman"/>
                <a:cs typeface="Times New Roman"/>
              </a:rPr>
              <a:t>p</a:t>
            </a:r>
            <a:r>
              <a:rPr sz="2200" spc="105" dirty="0">
                <a:latin typeface="Times New Roman"/>
                <a:cs typeface="Times New Roman"/>
              </a:rPr>
              <a:t>ˆ</a:t>
            </a:r>
            <a:r>
              <a:rPr sz="3375" i="1" spc="-742" baseline="1234" dirty="0">
                <a:latin typeface="Times New Roman"/>
                <a:cs typeface="Times New Roman"/>
              </a:rPr>
              <a:t>q</a:t>
            </a:r>
            <a:r>
              <a:rPr sz="2200" dirty="0">
                <a:latin typeface="Times New Roman"/>
                <a:cs typeface="Times New Roman"/>
              </a:rPr>
              <a:t>ˆ  </a:t>
            </a:r>
            <a:r>
              <a:rPr sz="2250" i="1" spc="220" dirty="0">
                <a:latin typeface="Times New Roman"/>
                <a:cs typeface="Times New Roman"/>
              </a:rPr>
              <a:t>n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4953000" y="1785936"/>
            <a:ext cx="807085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44805" algn="l"/>
              </a:tabLst>
            </a:pPr>
            <a:r>
              <a:rPr sz="2250" i="1" spc="215" dirty="0">
                <a:latin typeface="Times New Roman"/>
                <a:cs typeface="Times New Roman"/>
              </a:rPr>
              <a:t>E	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-100" dirty="0">
                <a:latin typeface="Times New Roman"/>
                <a:cs typeface="Times New Roman"/>
              </a:rPr>
              <a:t> </a:t>
            </a:r>
            <a:r>
              <a:rPr sz="2250" i="1" spc="120" dirty="0">
                <a:latin typeface="Times New Roman"/>
                <a:cs typeface="Times New Roman"/>
              </a:rPr>
              <a:t>z</a:t>
            </a:r>
            <a:r>
              <a:rPr sz="2250" i="1" spc="179" baseline="-22222" dirty="0">
                <a:latin typeface="Times New Roman"/>
                <a:cs typeface="Times New Roman"/>
              </a:rPr>
              <a:t>c</a:t>
            </a:r>
            <a:endParaRPr sz="2250" baseline="-22222">
              <a:latin typeface="Times New Roman"/>
              <a:cs typeface="Times New Roman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6182359" y="2716529"/>
            <a:ext cx="26670" cy="30480"/>
          </a:xfrm>
          <a:custGeom>
            <a:avLst/>
            <a:gdLst/>
            <a:ahLst/>
            <a:cxnLst/>
            <a:rect l="l" t="t" r="r" b="b"/>
            <a:pathLst>
              <a:path w="26670" h="30480">
                <a:moveTo>
                  <a:pt x="0" y="30480"/>
                </a:moveTo>
                <a:lnTo>
                  <a:pt x="2666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209029" y="2716529"/>
            <a:ext cx="67310" cy="231140"/>
          </a:xfrm>
          <a:custGeom>
            <a:avLst/>
            <a:gdLst/>
            <a:ahLst/>
            <a:cxnLst/>
            <a:rect l="l" t="t" r="r" b="b"/>
            <a:pathLst>
              <a:path w="67310" h="231139">
                <a:moveTo>
                  <a:pt x="0" y="0"/>
                </a:moveTo>
                <a:lnTo>
                  <a:pt x="67310" y="23114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276340" y="2339339"/>
            <a:ext cx="73660" cy="608330"/>
          </a:xfrm>
          <a:custGeom>
            <a:avLst/>
            <a:gdLst/>
            <a:ahLst/>
            <a:cxnLst/>
            <a:rect l="l" t="t" r="r" b="b"/>
            <a:pathLst>
              <a:path w="73660" h="608330">
                <a:moveTo>
                  <a:pt x="0" y="608330"/>
                </a:moveTo>
                <a:lnTo>
                  <a:pt x="736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350000" y="2339339"/>
            <a:ext cx="1432560" cy="0"/>
          </a:xfrm>
          <a:custGeom>
            <a:avLst/>
            <a:gdLst/>
            <a:ahLst/>
            <a:cxnLst/>
            <a:rect l="l" t="t" r="r" b="b"/>
            <a:pathLst>
              <a:path w="1432559">
                <a:moveTo>
                  <a:pt x="0" y="0"/>
                </a:moveTo>
                <a:lnTo>
                  <a:pt x="14325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178550" y="2331720"/>
            <a:ext cx="1604010" cy="615950"/>
          </a:xfrm>
          <a:custGeom>
            <a:avLst/>
            <a:gdLst/>
            <a:ahLst/>
            <a:cxnLst/>
            <a:rect l="l" t="t" r="r" b="b"/>
            <a:pathLst>
              <a:path w="1604009" h="615950">
                <a:moveTo>
                  <a:pt x="47714" y="400050"/>
                </a:moveTo>
                <a:lnTo>
                  <a:pt x="22860" y="400050"/>
                </a:lnTo>
                <a:lnTo>
                  <a:pt x="91439" y="615950"/>
                </a:lnTo>
                <a:lnTo>
                  <a:pt x="105410" y="615950"/>
                </a:lnTo>
                <a:lnTo>
                  <a:pt x="112282" y="558800"/>
                </a:lnTo>
                <a:lnTo>
                  <a:pt x="97789" y="558800"/>
                </a:lnTo>
                <a:lnTo>
                  <a:pt x="47714" y="400050"/>
                </a:lnTo>
                <a:close/>
              </a:path>
              <a:path w="1604009" h="615950">
                <a:moveTo>
                  <a:pt x="1604009" y="0"/>
                </a:moveTo>
                <a:lnTo>
                  <a:pt x="165100" y="0"/>
                </a:lnTo>
                <a:lnTo>
                  <a:pt x="97789" y="558800"/>
                </a:lnTo>
                <a:lnTo>
                  <a:pt x="112282" y="558800"/>
                </a:lnTo>
                <a:lnTo>
                  <a:pt x="177800" y="13969"/>
                </a:lnTo>
                <a:lnTo>
                  <a:pt x="1604009" y="13969"/>
                </a:lnTo>
                <a:lnTo>
                  <a:pt x="1604009" y="0"/>
                </a:lnTo>
                <a:close/>
              </a:path>
              <a:path w="1604009" h="615950">
                <a:moveTo>
                  <a:pt x="38100" y="369569"/>
                </a:moveTo>
                <a:lnTo>
                  <a:pt x="0" y="412750"/>
                </a:lnTo>
                <a:lnTo>
                  <a:pt x="7620" y="419100"/>
                </a:lnTo>
                <a:lnTo>
                  <a:pt x="22860" y="400050"/>
                </a:lnTo>
                <a:lnTo>
                  <a:pt x="47714" y="400050"/>
                </a:lnTo>
                <a:lnTo>
                  <a:pt x="38100" y="3695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 txBox="1"/>
          <p:nvPr/>
        </p:nvSpPr>
        <p:spPr>
          <a:xfrm>
            <a:off x="6402070" y="2645409"/>
            <a:ext cx="2409190" cy="17132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49250">
              <a:lnSpc>
                <a:spcPct val="100000"/>
              </a:lnSpc>
              <a:spcBef>
                <a:spcPts val="110"/>
              </a:spcBef>
            </a:pPr>
            <a:r>
              <a:rPr sz="2150" spc="120" dirty="0">
                <a:latin typeface="Times New Roman"/>
                <a:cs typeface="Times New Roman"/>
              </a:rPr>
              <a:t>1250</a:t>
            </a: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50"/>
              </a:spcBef>
            </a:pPr>
            <a:r>
              <a:rPr sz="2200" spc="150" dirty="0">
                <a:solidFill>
                  <a:srgbClr val="E01420"/>
                </a:solidFill>
                <a:latin typeface="Times New Roman"/>
                <a:cs typeface="Times New Roman"/>
              </a:rPr>
              <a:t>Right </a:t>
            </a:r>
            <a:r>
              <a:rPr sz="2200" spc="155" dirty="0">
                <a:solidFill>
                  <a:srgbClr val="E01420"/>
                </a:solidFill>
                <a:latin typeface="Times New Roman"/>
                <a:cs typeface="Times New Roman"/>
              </a:rPr>
              <a:t>endpoint </a:t>
            </a:r>
            <a:r>
              <a:rPr sz="2200" spc="90" dirty="0">
                <a:solidFill>
                  <a:srgbClr val="E01420"/>
                </a:solidFill>
                <a:latin typeface="Times New Roman"/>
                <a:cs typeface="Times New Roman"/>
              </a:rPr>
              <a:t>=</a:t>
            </a:r>
            <a:r>
              <a:rPr sz="2200" spc="-200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E01420"/>
                </a:solidFill>
                <a:latin typeface="Times New Roman"/>
                <a:cs typeface="Times New Roman"/>
              </a:rPr>
              <a:t>?</a:t>
            </a:r>
            <a:endParaRPr sz="2200">
              <a:latin typeface="Times New Roman"/>
              <a:cs typeface="Times New Roman"/>
            </a:endParaRPr>
          </a:p>
          <a:p>
            <a:pPr marL="271145">
              <a:lnSpc>
                <a:spcPct val="100000"/>
              </a:lnSpc>
              <a:spcBef>
                <a:spcPts val="2170"/>
              </a:spcBef>
            </a:pPr>
            <a:r>
              <a:rPr sz="3200" spc="815" dirty="0">
                <a:latin typeface="Times New Roman"/>
                <a:cs typeface="Times New Roman"/>
              </a:rPr>
              <a:t>•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3521709" y="2449430"/>
            <a:ext cx="111506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i="1" spc="-390" baseline="1157" dirty="0">
                <a:latin typeface="Times New Roman"/>
                <a:cs typeface="Times New Roman"/>
              </a:rPr>
              <a:t>q</a:t>
            </a:r>
            <a:r>
              <a:rPr sz="2350" spc="-260" dirty="0">
                <a:latin typeface="Times New Roman"/>
                <a:cs typeface="Times New Roman"/>
              </a:rPr>
              <a:t>ˆ </a:t>
            </a:r>
            <a:r>
              <a:rPr sz="3525" spc="-7" baseline="1182" dirty="0">
                <a:latin typeface="Symbol"/>
                <a:cs typeface="Symbol"/>
              </a:rPr>
              <a:t></a:t>
            </a:r>
            <a:r>
              <a:rPr sz="3525" spc="-82" baseline="1182" dirty="0">
                <a:latin typeface="Times New Roman"/>
                <a:cs typeface="Times New Roman"/>
              </a:rPr>
              <a:t> </a:t>
            </a:r>
            <a:r>
              <a:rPr sz="3525" spc="157" baseline="1182" dirty="0">
                <a:latin typeface="Times New Roman"/>
                <a:cs typeface="Times New Roman"/>
              </a:rPr>
              <a:t>0.64</a:t>
            </a:r>
            <a:endParaRPr sz="3525" baseline="1182">
              <a:latin typeface="Times New Roman"/>
              <a:cs typeface="Times New Roman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5295900" y="2338069"/>
            <a:ext cx="3466465" cy="356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063625" algn="l"/>
              </a:tabLst>
            </a:pPr>
            <a:r>
              <a:rPr sz="3225" spc="22" baseline="-28423" dirty="0">
                <a:latin typeface="Symbol"/>
                <a:cs typeface="Symbol"/>
              </a:rPr>
              <a:t></a:t>
            </a:r>
            <a:r>
              <a:rPr sz="3225" spc="-330" baseline="-28423" dirty="0">
                <a:latin typeface="Times New Roman"/>
                <a:cs typeface="Times New Roman"/>
              </a:rPr>
              <a:t> </a:t>
            </a:r>
            <a:r>
              <a:rPr sz="3225" spc="157" baseline="-28423" dirty="0">
                <a:latin typeface="Times New Roman"/>
                <a:cs typeface="Times New Roman"/>
              </a:rPr>
              <a:t>1.645	</a:t>
            </a:r>
            <a:r>
              <a:rPr sz="2150" u="sng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(0.36)(0.64)</a:t>
            </a:r>
            <a:r>
              <a:rPr sz="2150" spc="60" dirty="0">
                <a:latin typeface="Times New Roman"/>
                <a:cs typeface="Times New Roman"/>
              </a:rPr>
              <a:t> </a:t>
            </a:r>
            <a:r>
              <a:rPr sz="3225" spc="22" baseline="-24547" dirty="0">
                <a:latin typeface="Symbol"/>
                <a:cs typeface="Symbol"/>
              </a:rPr>
              <a:t></a:t>
            </a:r>
            <a:r>
              <a:rPr sz="3225" spc="-172" baseline="-24547" dirty="0">
                <a:latin typeface="Times New Roman"/>
                <a:cs typeface="Times New Roman"/>
              </a:rPr>
              <a:t> </a:t>
            </a:r>
            <a:r>
              <a:rPr sz="3225" spc="157" baseline="-24547" dirty="0">
                <a:latin typeface="Times New Roman"/>
                <a:cs typeface="Times New Roman"/>
              </a:rPr>
              <a:t>0.022</a:t>
            </a:r>
            <a:endParaRPr sz="3225" baseline="-24547">
              <a:latin typeface="Times New Roman"/>
              <a:cs typeface="Times New Roman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715009" y="4427534"/>
            <a:ext cx="2837815" cy="7772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2975"/>
              </a:lnSpc>
              <a:spcBef>
                <a:spcPts val="125"/>
              </a:spcBef>
              <a:tabLst>
                <a:tab pos="876935" algn="l"/>
              </a:tabLst>
            </a:pPr>
            <a:r>
              <a:rPr sz="3825" i="1" spc="-607" baseline="1089" dirty="0">
                <a:latin typeface="Times New Roman"/>
                <a:cs typeface="Times New Roman"/>
              </a:rPr>
              <a:t>p</a:t>
            </a:r>
            <a:r>
              <a:rPr sz="2500" spc="-405" dirty="0">
                <a:latin typeface="Times New Roman"/>
                <a:cs typeface="Times New Roman"/>
              </a:rPr>
              <a:t>ˆ  </a:t>
            </a:r>
            <a:r>
              <a:rPr sz="2500" spc="-275" dirty="0">
                <a:latin typeface="Times New Roman"/>
                <a:cs typeface="Times New Roman"/>
              </a:rPr>
              <a:t> </a:t>
            </a:r>
            <a:r>
              <a:rPr sz="3750" spc="-22" baseline="1111" dirty="0">
                <a:latin typeface="Symbol"/>
                <a:cs typeface="Symbol"/>
              </a:rPr>
              <a:t></a:t>
            </a:r>
            <a:r>
              <a:rPr sz="3750" spc="-187" baseline="1111" dirty="0">
                <a:latin typeface="Times New Roman"/>
                <a:cs typeface="Times New Roman"/>
              </a:rPr>
              <a:t> </a:t>
            </a:r>
            <a:r>
              <a:rPr sz="3825" i="1" spc="352" baseline="1089" dirty="0">
                <a:latin typeface="Times New Roman"/>
                <a:cs typeface="Times New Roman"/>
              </a:rPr>
              <a:t>E	</a:t>
            </a:r>
            <a:r>
              <a:rPr sz="3750" spc="-22" baseline="1111" dirty="0">
                <a:latin typeface="Symbol"/>
                <a:cs typeface="Symbol"/>
              </a:rPr>
              <a:t></a:t>
            </a:r>
            <a:r>
              <a:rPr sz="3750" spc="-22" baseline="1111" dirty="0">
                <a:latin typeface="Times New Roman"/>
                <a:cs typeface="Times New Roman"/>
              </a:rPr>
              <a:t> </a:t>
            </a:r>
            <a:r>
              <a:rPr sz="3750" spc="150" baseline="1111" dirty="0">
                <a:latin typeface="Times New Roman"/>
                <a:cs typeface="Times New Roman"/>
              </a:rPr>
              <a:t>0.36 </a:t>
            </a:r>
            <a:r>
              <a:rPr sz="3750" spc="-22" baseline="1111" dirty="0">
                <a:latin typeface="Symbol"/>
                <a:cs typeface="Symbol"/>
              </a:rPr>
              <a:t></a:t>
            </a:r>
            <a:r>
              <a:rPr sz="3750" spc="-690" baseline="1111" dirty="0">
                <a:latin typeface="Times New Roman"/>
                <a:cs typeface="Times New Roman"/>
              </a:rPr>
              <a:t> </a:t>
            </a:r>
            <a:r>
              <a:rPr sz="3750" spc="150" baseline="1111" dirty="0">
                <a:latin typeface="Times New Roman"/>
                <a:cs typeface="Times New Roman"/>
              </a:rPr>
              <a:t>0.022</a:t>
            </a:r>
            <a:endParaRPr sz="3750" baseline="1111">
              <a:latin typeface="Times New Roman"/>
              <a:cs typeface="Times New Roman"/>
            </a:endParaRPr>
          </a:p>
          <a:p>
            <a:pPr marR="22860" algn="ctr">
              <a:lnSpc>
                <a:spcPts val="2915"/>
              </a:lnSpc>
            </a:pPr>
            <a:r>
              <a:rPr sz="2500" spc="-20" dirty="0">
                <a:latin typeface="Symbol"/>
                <a:cs typeface="Symbol"/>
              </a:rPr>
              <a:t></a:t>
            </a:r>
            <a:r>
              <a:rPr sz="2500" spc="-35" dirty="0">
                <a:latin typeface="Times New Roman"/>
                <a:cs typeface="Times New Roman"/>
              </a:rPr>
              <a:t> </a:t>
            </a:r>
            <a:r>
              <a:rPr sz="2500" spc="100" dirty="0">
                <a:latin typeface="Times New Roman"/>
                <a:cs typeface="Times New Roman"/>
              </a:rPr>
              <a:t>0.338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202" name="object 202"/>
          <p:cNvSpPr txBox="1"/>
          <p:nvPr/>
        </p:nvSpPr>
        <p:spPr>
          <a:xfrm>
            <a:off x="5368290" y="4429168"/>
            <a:ext cx="2751455" cy="7740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  <a:tabLst>
                <a:tab pos="851535" algn="l"/>
              </a:tabLst>
            </a:pPr>
            <a:r>
              <a:rPr sz="3675" i="1" spc="-577" baseline="1133" dirty="0">
                <a:latin typeface="Times New Roman"/>
                <a:cs typeface="Times New Roman"/>
              </a:rPr>
              <a:t>p</a:t>
            </a:r>
            <a:r>
              <a:rPr sz="2400" spc="-385" dirty="0">
                <a:latin typeface="Times New Roman"/>
                <a:cs typeface="Times New Roman"/>
              </a:rPr>
              <a:t>ˆ  </a:t>
            </a:r>
            <a:r>
              <a:rPr sz="2400" spc="-260" dirty="0">
                <a:latin typeface="Times New Roman"/>
                <a:cs typeface="Times New Roman"/>
              </a:rPr>
              <a:t> </a:t>
            </a:r>
            <a:r>
              <a:rPr sz="3600" baseline="1157" dirty="0">
                <a:latin typeface="Symbol"/>
                <a:cs typeface="Symbol"/>
              </a:rPr>
              <a:t></a:t>
            </a:r>
            <a:r>
              <a:rPr sz="3600" spc="-135" baseline="1157" dirty="0">
                <a:latin typeface="Times New Roman"/>
                <a:cs typeface="Times New Roman"/>
              </a:rPr>
              <a:t> </a:t>
            </a:r>
            <a:r>
              <a:rPr sz="3675" i="1" spc="352" baseline="1133" dirty="0">
                <a:latin typeface="Times New Roman"/>
                <a:cs typeface="Times New Roman"/>
              </a:rPr>
              <a:t>E	</a:t>
            </a:r>
            <a:r>
              <a:rPr sz="3600" baseline="1157" dirty="0">
                <a:latin typeface="Symbol"/>
                <a:cs typeface="Symbol"/>
              </a:rPr>
              <a:t></a:t>
            </a:r>
            <a:r>
              <a:rPr sz="3600" baseline="1157" dirty="0">
                <a:latin typeface="Times New Roman"/>
                <a:cs typeface="Times New Roman"/>
              </a:rPr>
              <a:t> </a:t>
            </a:r>
            <a:r>
              <a:rPr sz="3600" spc="157" baseline="1157" dirty="0">
                <a:latin typeface="Times New Roman"/>
                <a:cs typeface="Times New Roman"/>
              </a:rPr>
              <a:t>0.36 </a:t>
            </a:r>
            <a:r>
              <a:rPr sz="3600" baseline="1157" dirty="0">
                <a:latin typeface="Symbol"/>
                <a:cs typeface="Symbol"/>
              </a:rPr>
              <a:t></a:t>
            </a:r>
            <a:r>
              <a:rPr sz="3600" spc="-667" baseline="1157" dirty="0">
                <a:latin typeface="Times New Roman"/>
                <a:cs typeface="Times New Roman"/>
              </a:rPr>
              <a:t> </a:t>
            </a:r>
            <a:r>
              <a:rPr sz="3600" spc="157" baseline="1157" dirty="0">
                <a:latin typeface="Times New Roman"/>
                <a:cs typeface="Times New Roman"/>
              </a:rPr>
              <a:t>0.022</a:t>
            </a:r>
            <a:endParaRPr sz="3600" baseline="1157">
              <a:latin typeface="Times New Roman"/>
              <a:cs typeface="Times New Roman"/>
            </a:endParaRPr>
          </a:p>
          <a:p>
            <a:pPr marR="51435" algn="ctr">
              <a:lnSpc>
                <a:spcPct val="100000"/>
              </a:lnSpc>
              <a:spcBef>
                <a:spcPts val="40"/>
              </a:spcBef>
            </a:pPr>
            <a:r>
              <a:rPr sz="2400" dirty="0">
                <a:latin typeface="Symbol"/>
                <a:cs typeface="Symbol"/>
              </a:rPr>
              <a:t>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0.382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335279" y="0"/>
            <a:ext cx="8429625" cy="130937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58540" marR="5080" indent="-3545840">
              <a:lnSpc>
                <a:spcPts val="5040"/>
              </a:lnSpc>
              <a:spcBef>
                <a:spcPts val="265"/>
              </a:spcBef>
              <a:tabLst>
                <a:tab pos="2449830" algn="l"/>
                <a:tab pos="4563745" algn="l"/>
                <a:tab pos="5810250" algn="l"/>
              </a:tabLst>
            </a:pPr>
            <a:r>
              <a:rPr spc="580" dirty="0"/>
              <a:t>F</a:t>
            </a:r>
            <a:r>
              <a:rPr spc="500" dirty="0"/>
              <a:t>i</a:t>
            </a:r>
            <a:r>
              <a:rPr spc="570" dirty="0"/>
              <a:t>n</a:t>
            </a:r>
            <a:r>
              <a:rPr spc="420" dirty="0"/>
              <a:t>d</a:t>
            </a:r>
            <a:r>
              <a:rPr spc="500" dirty="0"/>
              <a:t>i</a:t>
            </a:r>
            <a:r>
              <a:rPr spc="575" dirty="0"/>
              <a:t>n</a:t>
            </a:r>
            <a:r>
              <a:rPr spc="155" dirty="0"/>
              <a:t>g</a:t>
            </a:r>
            <a:r>
              <a:rPr dirty="0"/>
              <a:t>	</a:t>
            </a:r>
            <a:r>
              <a:rPr spc="355" dirty="0"/>
              <a:t>C</a:t>
            </a:r>
            <a:r>
              <a:rPr spc="345" dirty="0"/>
              <a:t>o</a:t>
            </a:r>
            <a:r>
              <a:rPr spc="570" dirty="0"/>
              <a:t>n</a:t>
            </a:r>
            <a:r>
              <a:rPr spc="350" dirty="0"/>
              <a:t>f</a:t>
            </a:r>
            <a:r>
              <a:rPr spc="500" dirty="0"/>
              <a:t>i</a:t>
            </a:r>
            <a:r>
              <a:rPr spc="420" dirty="0"/>
              <a:t>d</a:t>
            </a:r>
            <a:r>
              <a:rPr spc="580" dirty="0"/>
              <a:t>e</a:t>
            </a:r>
            <a:r>
              <a:rPr spc="570" dirty="0"/>
              <a:t>n</a:t>
            </a:r>
            <a:r>
              <a:rPr spc="345" dirty="0"/>
              <a:t>c</a:t>
            </a:r>
            <a:r>
              <a:rPr spc="235" dirty="0"/>
              <a:t>e</a:t>
            </a:r>
            <a:r>
              <a:rPr dirty="0"/>
              <a:t>	</a:t>
            </a:r>
            <a:r>
              <a:rPr spc="434" dirty="0"/>
              <a:t>I</a:t>
            </a:r>
            <a:r>
              <a:rPr spc="570" dirty="0"/>
              <a:t>n</a:t>
            </a:r>
            <a:r>
              <a:rPr spc="575" dirty="0"/>
              <a:t>t</a:t>
            </a:r>
            <a:r>
              <a:rPr spc="580" dirty="0"/>
              <a:t>e</a:t>
            </a:r>
            <a:r>
              <a:rPr spc="345" dirty="0"/>
              <a:t>r</a:t>
            </a:r>
            <a:r>
              <a:rPr spc="495" dirty="0"/>
              <a:t>v</a:t>
            </a:r>
            <a:r>
              <a:rPr spc="585" dirty="0"/>
              <a:t>a</a:t>
            </a:r>
            <a:r>
              <a:rPr spc="500" dirty="0"/>
              <a:t>l</a:t>
            </a:r>
            <a:r>
              <a:rPr spc="235" dirty="0"/>
              <a:t>s  </a:t>
            </a:r>
            <a:r>
              <a:rPr spc="229" dirty="0"/>
              <a:t>for	</a:t>
            </a:r>
            <a:r>
              <a:rPr sz="4350" i="1" spc="235" dirty="0">
                <a:latin typeface="Times New Roman"/>
                <a:cs typeface="Times New Roman"/>
              </a:rPr>
              <a:t>p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193" name="object 19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94" name="object 19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31</a:t>
            </a:fld>
            <a:endParaRPr dirty="0"/>
          </a:p>
        </p:txBody>
      </p:sp>
      <p:sp>
        <p:nvSpPr>
          <p:cNvPr id="174" name="object 174"/>
          <p:cNvSpPr/>
          <p:nvPr/>
        </p:nvSpPr>
        <p:spPr>
          <a:xfrm>
            <a:off x="182879" y="1219200"/>
            <a:ext cx="8779510" cy="5242560"/>
          </a:xfrm>
          <a:custGeom>
            <a:avLst/>
            <a:gdLst/>
            <a:ahLst/>
            <a:cxnLst/>
            <a:rect l="l" t="t" r="r" b="b"/>
            <a:pathLst>
              <a:path w="8779510" h="5242560">
                <a:moveTo>
                  <a:pt x="0" y="0"/>
                </a:moveTo>
                <a:lnTo>
                  <a:pt x="8779510" y="0"/>
                </a:lnTo>
                <a:lnTo>
                  <a:pt x="8779510" y="5242560"/>
                </a:lnTo>
                <a:lnTo>
                  <a:pt x="0" y="5242560"/>
                </a:lnTo>
                <a:lnTo>
                  <a:pt x="0" y="0"/>
                </a:lnTo>
                <a:close/>
              </a:path>
            </a:pathLst>
          </a:custGeom>
          <a:solidFill>
            <a:srgbClr val="232884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82879" y="1219200"/>
            <a:ext cx="8779510" cy="5242560"/>
          </a:xfrm>
          <a:custGeom>
            <a:avLst/>
            <a:gdLst/>
            <a:ahLst/>
            <a:cxnLst/>
            <a:rect l="l" t="t" r="r" b="b"/>
            <a:pathLst>
              <a:path w="8779510" h="5242560">
                <a:moveTo>
                  <a:pt x="0" y="0"/>
                </a:moveTo>
                <a:lnTo>
                  <a:pt x="8779510" y="0"/>
                </a:lnTo>
                <a:lnTo>
                  <a:pt x="8779510" y="5242560"/>
                </a:lnTo>
                <a:lnTo>
                  <a:pt x="0" y="524256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260350" y="1253490"/>
            <a:ext cx="78720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35" dirty="0">
                <a:latin typeface="Times New Roman"/>
                <a:cs typeface="Times New Roman"/>
              </a:rPr>
              <a:t>Constructing </a:t>
            </a:r>
            <a:r>
              <a:rPr sz="2200" b="1" spc="120" dirty="0">
                <a:latin typeface="Times New Roman"/>
                <a:cs typeface="Times New Roman"/>
              </a:rPr>
              <a:t>a </a:t>
            </a:r>
            <a:r>
              <a:rPr sz="2200" b="1" spc="220" dirty="0">
                <a:latin typeface="Times New Roman"/>
                <a:cs typeface="Times New Roman"/>
              </a:rPr>
              <a:t>Confidence </a:t>
            </a:r>
            <a:r>
              <a:rPr sz="2200" b="1" spc="240" dirty="0">
                <a:latin typeface="Times New Roman"/>
                <a:cs typeface="Times New Roman"/>
              </a:rPr>
              <a:t>Interval </a:t>
            </a:r>
            <a:r>
              <a:rPr sz="2200" b="1" spc="120" dirty="0">
                <a:latin typeface="Times New Roman"/>
                <a:cs typeface="Times New Roman"/>
              </a:rPr>
              <a:t>for a</a:t>
            </a:r>
            <a:r>
              <a:rPr sz="2200" b="1" spc="240" dirty="0">
                <a:latin typeface="Times New Roman"/>
                <a:cs typeface="Times New Roman"/>
              </a:rPr>
              <a:t> Population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260350" y="1578914"/>
            <a:ext cx="1657985" cy="372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-315" dirty="0">
                <a:latin typeface="Times New Roman"/>
                <a:cs typeface="Times New Roman"/>
              </a:rPr>
              <a:t>Pro</a:t>
            </a:r>
            <a:r>
              <a:rPr sz="3375" i="1" spc="-472" baseline="-6172" dirty="0">
                <a:solidFill>
                  <a:srgbClr val="E01420"/>
                </a:solidFill>
                <a:latin typeface="Times New Roman"/>
                <a:cs typeface="Times New Roman"/>
              </a:rPr>
              <a:t>I</a:t>
            </a:r>
            <a:r>
              <a:rPr sz="2200" b="1" spc="-315" dirty="0">
                <a:latin typeface="Times New Roman"/>
                <a:cs typeface="Times New Roman"/>
              </a:rPr>
              <a:t>p</a:t>
            </a:r>
            <a:r>
              <a:rPr sz="3375" i="1" spc="-472" baseline="-6172" dirty="0">
                <a:solidFill>
                  <a:srgbClr val="E01420"/>
                </a:solidFill>
                <a:latin typeface="Times New Roman"/>
                <a:cs typeface="Times New Roman"/>
              </a:rPr>
              <a:t>n</a:t>
            </a:r>
            <a:r>
              <a:rPr sz="2200" b="1" spc="-315" dirty="0">
                <a:latin typeface="Times New Roman"/>
                <a:cs typeface="Times New Roman"/>
              </a:rPr>
              <a:t>o</a:t>
            </a:r>
            <a:r>
              <a:rPr sz="3375" i="1" spc="-472" baseline="-6172" dirty="0">
                <a:solidFill>
                  <a:srgbClr val="E01420"/>
                </a:solidFill>
                <a:latin typeface="Times New Roman"/>
                <a:cs typeface="Times New Roman"/>
              </a:rPr>
              <a:t>W</a:t>
            </a:r>
            <a:r>
              <a:rPr sz="2200" b="1" spc="-315" dirty="0">
                <a:latin typeface="Times New Roman"/>
                <a:cs typeface="Times New Roman"/>
              </a:rPr>
              <a:t>rt</a:t>
            </a:r>
            <a:r>
              <a:rPr sz="3375" i="1" spc="-472" baseline="-6172" dirty="0">
                <a:solidFill>
                  <a:srgbClr val="E01420"/>
                </a:solidFill>
                <a:latin typeface="Times New Roman"/>
                <a:cs typeface="Times New Roman"/>
              </a:rPr>
              <a:t>o</a:t>
            </a:r>
            <a:r>
              <a:rPr sz="2200" b="1" spc="-315" dirty="0">
                <a:latin typeface="Times New Roman"/>
                <a:cs typeface="Times New Roman"/>
              </a:rPr>
              <a:t>i</a:t>
            </a:r>
            <a:r>
              <a:rPr sz="3375" i="1" spc="-472" baseline="-6172" dirty="0">
                <a:solidFill>
                  <a:srgbClr val="E01420"/>
                </a:solidFill>
                <a:latin typeface="Times New Roman"/>
                <a:cs typeface="Times New Roman"/>
              </a:rPr>
              <a:t>r</a:t>
            </a:r>
            <a:r>
              <a:rPr sz="2200" b="1" spc="-315" dirty="0">
                <a:latin typeface="Times New Roman"/>
                <a:cs typeface="Times New Roman"/>
              </a:rPr>
              <a:t>o</a:t>
            </a:r>
            <a:r>
              <a:rPr sz="3375" i="1" spc="-472" baseline="-6172" dirty="0">
                <a:solidFill>
                  <a:srgbClr val="E01420"/>
                </a:solidFill>
                <a:latin typeface="Times New Roman"/>
                <a:cs typeface="Times New Roman"/>
              </a:rPr>
              <a:t>d</a:t>
            </a:r>
            <a:r>
              <a:rPr sz="2200" b="1" spc="-315" dirty="0">
                <a:latin typeface="Times New Roman"/>
                <a:cs typeface="Times New Roman"/>
              </a:rPr>
              <a:t>n</a:t>
            </a:r>
            <a:r>
              <a:rPr sz="3375" i="1" spc="-472" baseline="-6172" dirty="0">
                <a:solidFill>
                  <a:srgbClr val="E01420"/>
                </a:solidFill>
                <a:latin typeface="Times New Roman"/>
                <a:cs typeface="Times New Roman"/>
              </a:rPr>
              <a:t>s</a:t>
            </a:r>
            <a:endParaRPr sz="3375" baseline="-6172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6577076" y="1608124"/>
            <a:ext cx="1474470" cy="372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i="1" spc="180" dirty="0">
                <a:solidFill>
                  <a:srgbClr val="E01420"/>
                </a:solidFill>
                <a:latin typeface="Times New Roman"/>
                <a:cs typeface="Times New Roman"/>
              </a:rPr>
              <a:t>In</a:t>
            </a:r>
            <a:r>
              <a:rPr sz="2250" i="1" spc="-20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250" i="1" spc="145" dirty="0">
                <a:solidFill>
                  <a:srgbClr val="E01420"/>
                </a:solidFill>
                <a:latin typeface="Times New Roman"/>
                <a:cs typeface="Times New Roman"/>
              </a:rPr>
              <a:t>Symbols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306070" y="4006850"/>
            <a:ext cx="1949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560" dirty="0">
                <a:latin typeface="Times New Roman"/>
                <a:cs typeface="Times New Roman"/>
              </a:rPr>
              <a:t>•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6521450" y="2549188"/>
            <a:ext cx="196850" cy="3746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i="1" spc="220" dirty="0">
                <a:latin typeface="Times New Roman"/>
                <a:cs typeface="Times New Roman"/>
              </a:rPr>
              <a:t>n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6031229" y="2386628"/>
            <a:ext cx="666115" cy="3746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75" i="1" spc="-525" baseline="1234" dirty="0">
                <a:latin typeface="Times New Roman"/>
                <a:cs typeface="Times New Roman"/>
              </a:rPr>
              <a:t>p</a:t>
            </a:r>
            <a:r>
              <a:rPr sz="2200" spc="-350" dirty="0">
                <a:latin typeface="Times New Roman"/>
                <a:cs typeface="Times New Roman"/>
              </a:rPr>
              <a:t>ˆ </a:t>
            </a:r>
            <a:r>
              <a:rPr sz="3300" spc="-7" baseline="1262" dirty="0">
                <a:latin typeface="Symbol"/>
                <a:cs typeface="Symbol"/>
              </a:rPr>
              <a:t></a:t>
            </a:r>
            <a:r>
              <a:rPr sz="3300" spc="67" baseline="1262" dirty="0">
                <a:latin typeface="Times New Roman"/>
                <a:cs typeface="Times New Roman"/>
              </a:rPr>
              <a:t> </a:t>
            </a:r>
            <a:r>
              <a:rPr sz="3375" i="1" u="sng" spc="277" baseline="2962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endParaRPr sz="3375" baseline="29629">
              <a:latin typeface="Times New Roman"/>
              <a:cs typeface="Times New Roman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6004559" y="3996690"/>
            <a:ext cx="21043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145" dirty="0">
                <a:latin typeface="Times New Roman"/>
                <a:cs typeface="Times New Roman"/>
              </a:rPr>
              <a:t>Use </a:t>
            </a:r>
            <a:r>
              <a:rPr sz="2000" spc="180" dirty="0">
                <a:latin typeface="Times New Roman"/>
                <a:cs typeface="Times New Roman"/>
              </a:rPr>
              <a:t>the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195" dirty="0">
                <a:latin typeface="Times New Roman"/>
                <a:cs typeface="Times New Roman"/>
              </a:rPr>
              <a:t>Standard  </a:t>
            </a:r>
            <a:r>
              <a:rPr sz="2000" spc="155" dirty="0">
                <a:latin typeface="Times New Roman"/>
                <a:cs typeface="Times New Roman"/>
              </a:rPr>
              <a:t>Normal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Times New Roman"/>
                <a:cs typeface="Times New Roman"/>
              </a:rPr>
              <a:t>Table.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6684009" y="5303520"/>
            <a:ext cx="24130" cy="25400"/>
          </a:xfrm>
          <a:custGeom>
            <a:avLst/>
            <a:gdLst/>
            <a:ahLst/>
            <a:cxnLst/>
            <a:rect l="l" t="t" r="r" b="b"/>
            <a:pathLst>
              <a:path w="24129" h="25400">
                <a:moveTo>
                  <a:pt x="0" y="25399"/>
                </a:moveTo>
                <a:lnTo>
                  <a:pt x="241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708140" y="5303520"/>
            <a:ext cx="58419" cy="194310"/>
          </a:xfrm>
          <a:custGeom>
            <a:avLst/>
            <a:gdLst/>
            <a:ahLst/>
            <a:cxnLst/>
            <a:rect l="l" t="t" r="r" b="b"/>
            <a:pathLst>
              <a:path w="58420" h="194310">
                <a:moveTo>
                  <a:pt x="0" y="0"/>
                </a:moveTo>
                <a:lnTo>
                  <a:pt x="58419" y="19430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766559" y="4984750"/>
            <a:ext cx="63500" cy="513080"/>
          </a:xfrm>
          <a:custGeom>
            <a:avLst/>
            <a:gdLst/>
            <a:ahLst/>
            <a:cxnLst/>
            <a:rect l="l" t="t" r="r" b="b"/>
            <a:pathLst>
              <a:path w="63500" h="513079">
                <a:moveTo>
                  <a:pt x="0" y="513080"/>
                </a:moveTo>
                <a:lnTo>
                  <a:pt x="635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830059" y="4984750"/>
            <a:ext cx="344170" cy="0"/>
          </a:xfrm>
          <a:custGeom>
            <a:avLst/>
            <a:gdLst/>
            <a:ahLst/>
            <a:cxnLst/>
            <a:rect l="l" t="t" r="r" b="b"/>
            <a:pathLst>
              <a:path w="344170">
                <a:moveTo>
                  <a:pt x="0" y="0"/>
                </a:moveTo>
                <a:lnTo>
                  <a:pt x="3441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681469" y="4978400"/>
            <a:ext cx="492759" cy="519430"/>
          </a:xfrm>
          <a:custGeom>
            <a:avLst/>
            <a:gdLst/>
            <a:ahLst/>
            <a:cxnLst/>
            <a:rect l="l" t="t" r="r" b="b"/>
            <a:pathLst>
              <a:path w="492759" h="519429">
                <a:moveTo>
                  <a:pt x="41351" y="337819"/>
                </a:moveTo>
                <a:lnTo>
                  <a:pt x="20320" y="337819"/>
                </a:lnTo>
                <a:lnTo>
                  <a:pt x="78739" y="519430"/>
                </a:lnTo>
                <a:lnTo>
                  <a:pt x="91439" y="519430"/>
                </a:lnTo>
                <a:lnTo>
                  <a:pt x="97351" y="471169"/>
                </a:lnTo>
                <a:lnTo>
                  <a:pt x="85089" y="471169"/>
                </a:lnTo>
                <a:lnTo>
                  <a:pt x="41351" y="337819"/>
                </a:lnTo>
                <a:close/>
              </a:path>
              <a:path w="492759" h="519429">
                <a:moveTo>
                  <a:pt x="492759" y="0"/>
                </a:moveTo>
                <a:lnTo>
                  <a:pt x="143509" y="0"/>
                </a:lnTo>
                <a:lnTo>
                  <a:pt x="85089" y="471169"/>
                </a:lnTo>
                <a:lnTo>
                  <a:pt x="97351" y="471169"/>
                </a:lnTo>
                <a:lnTo>
                  <a:pt x="153670" y="11430"/>
                </a:lnTo>
                <a:lnTo>
                  <a:pt x="492759" y="11430"/>
                </a:lnTo>
                <a:lnTo>
                  <a:pt x="492759" y="0"/>
                </a:lnTo>
                <a:close/>
              </a:path>
              <a:path w="492759" h="519429">
                <a:moveTo>
                  <a:pt x="33020" y="312419"/>
                </a:moveTo>
                <a:lnTo>
                  <a:pt x="0" y="347980"/>
                </a:lnTo>
                <a:lnTo>
                  <a:pt x="6350" y="353059"/>
                </a:lnTo>
                <a:lnTo>
                  <a:pt x="20320" y="337819"/>
                </a:lnTo>
                <a:lnTo>
                  <a:pt x="41351" y="337819"/>
                </a:lnTo>
                <a:lnTo>
                  <a:pt x="33020" y="3124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 txBox="1"/>
          <p:nvPr/>
        </p:nvSpPr>
        <p:spPr>
          <a:xfrm>
            <a:off x="6854190" y="4964878"/>
            <a:ext cx="312420" cy="58547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69850" marR="5080" indent="-57150">
              <a:lnSpc>
                <a:spcPts val="2060"/>
              </a:lnSpc>
              <a:spcBef>
                <a:spcPts val="405"/>
              </a:spcBef>
            </a:pPr>
            <a:r>
              <a:rPr sz="2925" i="1" u="sng" spc="-930" baseline="142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1900" u="sng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ˆ</a:t>
            </a:r>
            <a:r>
              <a:rPr sz="2925" i="1" u="sng" spc="-644" baseline="142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q</a:t>
            </a:r>
            <a:r>
              <a:rPr sz="19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ˆ 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50" i="1" spc="175" dirty="0">
                <a:latin typeface="Times New Roman"/>
                <a:cs typeface="Times New Roman"/>
              </a:rPr>
              <a:t>n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5965190" y="5081718"/>
            <a:ext cx="69469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i="1" spc="170" dirty="0">
                <a:latin typeface="Times New Roman"/>
                <a:cs typeface="Times New Roman"/>
              </a:rPr>
              <a:t>E </a:t>
            </a:r>
            <a:r>
              <a:rPr sz="1900" spc="-10" dirty="0">
                <a:latin typeface="Symbol"/>
                <a:cs typeface="Symbol"/>
              </a:rPr>
              <a:t></a:t>
            </a:r>
            <a:r>
              <a:rPr sz="1900" spc="105" dirty="0">
                <a:latin typeface="Times New Roman"/>
                <a:cs typeface="Times New Roman"/>
              </a:rPr>
              <a:t> </a:t>
            </a:r>
            <a:r>
              <a:rPr sz="1950" i="1" spc="100" dirty="0">
                <a:latin typeface="Times New Roman"/>
                <a:cs typeface="Times New Roman"/>
              </a:rPr>
              <a:t>z</a:t>
            </a:r>
            <a:r>
              <a:rPr sz="1950" i="1" spc="150" baseline="-21367" dirty="0">
                <a:latin typeface="Times New Roman"/>
                <a:cs typeface="Times New Roman"/>
              </a:rPr>
              <a:t>c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306070" y="1882036"/>
            <a:ext cx="5333365" cy="439991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69"/>
              </a:spcBef>
              <a:buChar char="•"/>
              <a:tabLst>
                <a:tab pos="469265" algn="l"/>
                <a:tab pos="469900" algn="l"/>
              </a:tabLst>
            </a:pPr>
            <a:r>
              <a:rPr sz="2200" spc="135" dirty="0">
                <a:latin typeface="Times New Roman"/>
                <a:cs typeface="Times New Roman"/>
              </a:rPr>
              <a:t>Identify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the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65" dirty="0">
                <a:latin typeface="Times New Roman"/>
                <a:cs typeface="Times New Roman"/>
              </a:rPr>
              <a:t>sample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statistics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50" i="1" spc="215" dirty="0">
                <a:latin typeface="Times New Roman"/>
                <a:cs typeface="Times New Roman"/>
              </a:rPr>
              <a:t>n</a:t>
            </a:r>
            <a:r>
              <a:rPr sz="2250" i="1" spc="40" dirty="0">
                <a:latin typeface="Times New Roman"/>
                <a:cs typeface="Times New Roman"/>
              </a:rPr>
              <a:t> </a:t>
            </a:r>
            <a:r>
              <a:rPr sz="2200" spc="215" dirty="0">
                <a:latin typeface="Times New Roman"/>
                <a:cs typeface="Times New Roman"/>
              </a:rPr>
              <a:t>and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i="1" spc="-5" dirty="0">
                <a:latin typeface="Times New Roman"/>
                <a:cs typeface="Times New Roman"/>
              </a:rPr>
              <a:t>x.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819"/>
              </a:spcBef>
              <a:buChar char="•"/>
              <a:tabLst>
                <a:tab pos="469265" algn="l"/>
                <a:tab pos="469900" algn="l"/>
              </a:tabLst>
            </a:pPr>
            <a:r>
              <a:rPr sz="2200" spc="180" dirty="0">
                <a:latin typeface="Times New Roman"/>
                <a:cs typeface="Times New Roman"/>
              </a:rPr>
              <a:t>Find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the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45" dirty="0">
                <a:latin typeface="Times New Roman"/>
                <a:cs typeface="Times New Roman"/>
              </a:rPr>
              <a:t>point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80" dirty="0">
                <a:latin typeface="Times New Roman"/>
                <a:cs typeface="Times New Roman"/>
              </a:rPr>
              <a:t>estimate</a:t>
            </a:r>
            <a:r>
              <a:rPr sz="2200" spc="-265" dirty="0">
                <a:latin typeface="Times New Roman"/>
                <a:cs typeface="Times New Roman"/>
              </a:rPr>
              <a:t> </a:t>
            </a:r>
            <a:r>
              <a:rPr sz="2850" i="1" spc="-247" baseline="1461" dirty="0">
                <a:latin typeface="Times New Roman"/>
                <a:cs typeface="Times New Roman"/>
              </a:rPr>
              <a:t>p</a:t>
            </a:r>
            <a:r>
              <a:rPr sz="1850" spc="-165" dirty="0">
                <a:latin typeface="Times New Roman"/>
                <a:cs typeface="Times New Roman"/>
              </a:rPr>
              <a:t>ˆ</a:t>
            </a:r>
            <a:r>
              <a:rPr sz="2775" spc="-247" baseline="1501" dirty="0">
                <a:latin typeface="Times New Roman"/>
                <a:cs typeface="Times New Roman"/>
              </a:rPr>
              <a:t>.</a:t>
            </a:r>
            <a:endParaRPr sz="2775" baseline="1501">
              <a:latin typeface="Times New Roman"/>
              <a:cs typeface="Times New Roman"/>
            </a:endParaRPr>
          </a:p>
          <a:p>
            <a:pPr marL="469900" marR="65405" indent="-457200">
              <a:lnSpc>
                <a:spcPct val="100000"/>
              </a:lnSpc>
              <a:spcBef>
                <a:spcPts val="819"/>
              </a:spcBef>
              <a:buChar char="•"/>
              <a:tabLst>
                <a:tab pos="469265" algn="l"/>
                <a:tab pos="469900" algn="l"/>
              </a:tabLst>
            </a:pPr>
            <a:r>
              <a:rPr sz="2200" spc="85" dirty="0">
                <a:latin typeface="Times New Roman"/>
                <a:cs typeface="Times New Roman"/>
              </a:rPr>
              <a:t>Verify </a:t>
            </a:r>
            <a:r>
              <a:rPr sz="2200" spc="240" dirty="0">
                <a:latin typeface="Times New Roman"/>
                <a:cs typeface="Times New Roman"/>
              </a:rPr>
              <a:t>that </a:t>
            </a:r>
            <a:r>
              <a:rPr sz="2200" spc="195" dirty="0">
                <a:latin typeface="Times New Roman"/>
                <a:cs typeface="Times New Roman"/>
              </a:rPr>
              <a:t>the </a:t>
            </a:r>
            <a:r>
              <a:rPr sz="2200" spc="160" dirty="0">
                <a:latin typeface="Times New Roman"/>
                <a:cs typeface="Times New Roman"/>
              </a:rPr>
              <a:t>sampling</a:t>
            </a:r>
            <a:r>
              <a:rPr sz="2200" spc="-310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distribution  </a:t>
            </a:r>
            <a:r>
              <a:rPr sz="2200" spc="160" dirty="0">
                <a:latin typeface="Times New Roman"/>
                <a:cs typeface="Times New Roman"/>
              </a:rPr>
              <a:t>can </a:t>
            </a:r>
            <a:r>
              <a:rPr sz="2200" spc="125" dirty="0">
                <a:latin typeface="Times New Roman"/>
                <a:cs typeface="Times New Roman"/>
              </a:rPr>
              <a:t>be </a:t>
            </a:r>
            <a:r>
              <a:rPr sz="2200" spc="160" dirty="0">
                <a:latin typeface="Times New Roman"/>
                <a:cs typeface="Times New Roman"/>
              </a:rPr>
              <a:t>approximated </a:t>
            </a:r>
            <a:r>
              <a:rPr sz="2200" spc="105" dirty="0">
                <a:latin typeface="Times New Roman"/>
                <a:cs typeface="Times New Roman"/>
              </a:rPr>
              <a:t>by </a:t>
            </a:r>
            <a:r>
              <a:rPr sz="2200" spc="200" dirty="0">
                <a:latin typeface="Times New Roman"/>
                <a:cs typeface="Times New Roman"/>
              </a:rPr>
              <a:t>the </a:t>
            </a:r>
            <a:r>
              <a:rPr sz="2200" spc="175" dirty="0">
                <a:latin typeface="Times New Roman"/>
                <a:cs typeface="Times New Roman"/>
              </a:rPr>
              <a:t>normal  </a:t>
            </a:r>
            <a:r>
              <a:rPr sz="2200" spc="150" dirty="0">
                <a:latin typeface="Times New Roman"/>
                <a:cs typeface="Times New Roman"/>
              </a:rPr>
              <a:t>distribution.</a:t>
            </a:r>
            <a:endParaRPr sz="2200">
              <a:latin typeface="Times New Roman"/>
              <a:cs typeface="Times New Roman"/>
            </a:endParaRPr>
          </a:p>
          <a:p>
            <a:pPr marL="469900" marR="720725">
              <a:lnSpc>
                <a:spcPct val="106500"/>
              </a:lnSpc>
              <a:spcBef>
                <a:spcPts val="595"/>
              </a:spcBef>
            </a:pPr>
            <a:r>
              <a:rPr sz="2200" spc="180" dirty="0">
                <a:latin typeface="Times New Roman"/>
                <a:cs typeface="Times New Roman"/>
              </a:rPr>
              <a:t>Find </a:t>
            </a:r>
            <a:r>
              <a:rPr sz="2200" spc="195" dirty="0">
                <a:latin typeface="Times New Roman"/>
                <a:cs typeface="Times New Roman"/>
              </a:rPr>
              <a:t>the </a:t>
            </a:r>
            <a:r>
              <a:rPr sz="2200" spc="114" dirty="0">
                <a:latin typeface="Times New Roman"/>
                <a:cs typeface="Times New Roman"/>
              </a:rPr>
              <a:t>critical </a:t>
            </a:r>
            <a:r>
              <a:rPr sz="2200" spc="150" dirty="0">
                <a:latin typeface="Times New Roman"/>
                <a:cs typeface="Times New Roman"/>
              </a:rPr>
              <a:t>value </a:t>
            </a:r>
            <a:r>
              <a:rPr sz="2250" i="1" spc="80" dirty="0">
                <a:latin typeface="Times New Roman"/>
                <a:cs typeface="Times New Roman"/>
              </a:rPr>
              <a:t>z</a:t>
            </a:r>
            <a:r>
              <a:rPr sz="1950" i="1" spc="120" baseline="-23504" dirty="0">
                <a:latin typeface="Times New Roman"/>
                <a:cs typeface="Times New Roman"/>
              </a:rPr>
              <a:t>c </a:t>
            </a:r>
            <a:r>
              <a:rPr sz="2200" spc="240" dirty="0">
                <a:latin typeface="Times New Roman"/>
                <a:cs typeface="Times New Roman"/>
              </a:rPr>
              <a:t>that  </a:t>
            </a:r>
            <a:r>
              <a:rPr sz="2200" spc="130" dirty="0">
                <a:latin typeface="Times New Roman"/>
                <a:cs typeface="Times New Roman"/>
              </a:rPr>
              <a:t>corresponds </a:t>
            </a:r>
            <a:r>
              <a:rPr sz="2200" spc="114" dirty="0">
                <a:latin typeface="Times New Roman"/>
                <a:cs typeface="Times New Roman"/>
              </a:rPr>
              <a:t>to </a:t>
            </a:r>
            <a:r>
              <a:rPr sz="2200" spc="200" dirty="0">
                <a:latin typeface="Times New Roman"/>
                <a:cs typeface="Times New Roman"/>
              </a:rPr>
              <a:t>the </a:t>
            </a:r>
            <a:r>
              <a:rPr sz="2200" spc="120" dirty="0">
                <a:latin typeface="Times New Roman"/>
                <a:cs typeface="Times New Roman"/>
              </a:rPr>
              <a:t>given </a:t>
            </a:r>
            <a:r>
              <a:rPr sz="2200" spc="95" dirty="0">
                <a:latin typeface="Times New Roman"/>
                <a:cs typeface="Times New Roman"/>
              </a:rPr>
              <a:t>level</a:t>
            </a:r>
            <a:r>
              <a:rPr sz="2200" spc="-2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  </a:t>
            </a:r>
            <a:r>
              <a:rPr sz="2200" spc="90" dirty="0">
                <a:latin typeface="Times New Roman"/>
                <a:cs typeface="Times New Roman"/>
              </a:rPr>
              <a:t>confidence.</a:t>
            </a:r>
            <a:endParaRPr sz="2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770"/>
              </a:spcBef>
              <a:buChar char="•"/>
              <a:tabLst>
                <a:tab pos="469265" algn="l"/>
                <a:tab pos="469900" algn="l"/>
              </a:tabLst>
            </a:pPr>
            <a:r>
              <a:rPr sz="2200" spc="180" dirty="0">
                <a:latin typeface="Times New Roman"/>
                <a:cs typeface="Times New Roman"/>
              </a:rPr>
              <a:t>Find </a:t>
            </a:r>
            <a:r>
              <a:rPr sz="2200" spc="195" dirty="0">
                <a:latin typeface="Times New Roman"/>
                <a:cs typeface="Times New Roman"/>
              </a:rPr>
              <a:t>the </a:t>
            </a:r>
            <a:r>
              <a:rPr sz="2200" spc="185" dirty="0">
                <a:latin typeface="Times New Roman"/>
                <a:cs typeface="Times New Roman"/>
              </a:rPr>
              <a:t>margin </a:t>
            </a:r>
            <a:r>
              <a:rPr sz="2200" dirty="0">
                <a:latin typeface="Times New Roman"/>
                <a:cs typeface="Times New Roman"/>
              </a:rPr>
              <a:t>of </a:t>
            </a:r>
            <a:r>
              <a:rPr sz="2200" spc="170" dirty="0">
                <a:latin typeface="Times New Roman"/>
                <a:cs typeface="Times New Roman"/>
              </a:rPr>
              <a:t>error</a:t>
            </a:r>
            <a:r>
              <a:rPr sz="2200" spc="-270" dirty="0">
                <a:latin typeface="Times New Roman"/>
                <a:cs typeface="Times New Roman"/>
              </a:rPr>
              <a:t> </a:t>
            </a:r>
            <a:r>
              <a:rPr sz="2250" i="1" spc="135" dirty="0">
                <a:latin typeface="Times New Roman"/>
                <a:cs typeface="Times New Roman"/>
              </a:rPr>
              <a:t>E</a:t>
            </a:r>
            <a:r>
              <a:rPr sz="2200" spc="135" dirty="0"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  <a:p>
            <a:pPr marL="469900" marR="53975" indent="-457200">
              <a:lnSpc>
                <a:spcPct val="100000"/>
              </a:lnSpc>
              <a:spcBef>
                <a:spcPts val="819"/>
              </a:spcBef>
              <a:buChar char="•"/>
              <a:tabLst>
                <a:tab pos="469265" algn="l"/>
                <a:tab pos="469900" algn="l"/>
              </a:tabLst>
            </a:pPr>
            <a:r>
              <a:rPr sz="2200" spc="180" dirty="0">
                <a:latin typeface="Times New Roman"/>
                <a:cs typeface="Times New Roman"/>
              </a:rPr>
              <a:t>Find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the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left</a:t>
            </a:r>
            <a:r>
              <a:rPr sz="2200" spc="45" dirty="0">
                <a:latin typeface="Times New Roman"/>
                <a:cs typeface="Times New Roman"/>
              </a:rPr>
              <a:t> </a:t>
            </a:r>
            <a:r>
              <a:rPr sz="2200" spc="215" dirty="0">
                <a:latin typeface="Times New Roman"/>
                <a:cs typeface="Times New Roman"/>
              </a:rPr>
              <a:t>and</a:t>
            </a:r>
            <a:r>
              <a:rPr sz="2200" spc="45" dirty="0">
                <a:latin typeface="Times New Roman"/>
                <a:cs typeface="Times New Roman"/>
              </a:rPr>
              <a:t> </a:t>
            </a:r>
            <a:r>
              <a:rPr sz="2200" spc="175" dirty="0">
                <a:latin typeface="Times New Roman"/>
                <a:cs typeface="Times New Roman"/>
              </a:rPr>
              <a:t>right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endpoints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215" dirty="0">
                <a:latin typeface="Times New Roman"/>
                <a:cs typeface="Times New Roman"/>
              </a:rPr>
              <a:t>and  </a:t>
            </a:r>
            <a:r>
              <a:rPr sz="2200" spc="120" dirty="0">
                <a:latin typeface="Times New Roman"/>
                <a:cs typeface="Times New Roman"/>
              </a:rPr>
              <a:t>form </a:t>
            </a:r>
            <a:r>
              <a:rPr sz="2200" spc="195" dirty="0">
                <a:latin typeface="Times New Roman"/>
                <a:cs typeface="Times New Roman"/>
              </a:rPr>
              <a:t>the </a:t>
            </a:r>
            <a:r>
              <a:rPr sz="2200" spc="95" dirty="0">
                <a:latin typeface="Times New Roman"/>
                <a:cs typeface="Times New Roman"/>
              </a:rPr>
              <a:t>confidence</a:t>
            </a:r>
            <a:r>
              <a:rPr sz="2200" spc="-140" dirty="0">
                <a:latin typeface="Times New Roman"/>
                <a:cs typeface="Times New Roman"/>
              </a:rPr>
              <a:t> </a:t>
            </a:r>
            <a:r>
              <a:rPr sz="2200" spc="150" dirty="0">
                <a:latin typeface="Times New Roman"/>
                <a:cs typeface="Times New Roman"/>
              </a:rPr>
              <a:t>interval.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6003290" y="2915437"/>
            <a:ext cx="177228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995680" algn="l"/>
              </a:tabLst>
            </a:pPr>
            <a:r>
              <a:rPr sz="3300" i="1" spc="-254" baseline="1262" dirty="0">
                <a:latin typeface="Times New Roman"/>
                <a:cs typeface="Times New Roman"/>
              </a:rPr>
              <a:t>np</a:t>
            </a:r>
            <a:r>
              <a:rPr sz="2100" spc="-170" dirty="0">
                <a:latin typeface="Times New Roman"/>
                <a:cs typeface="Times New Roman"/>
              </a:rPr>
              <a:t>ˆ </a:t>
            </a:r>
            <a:r>
              <a:rPr sz="2100" spc="-125" dirty="0">
                <a:latin typeface="Times New Roman"/>
                <a:cs typeface="Times New Roman"/>
              </a:rPr>
              <a:t> </a:t>
            </a:r>
            <a:r>
              <a:rPr sz="3150" spc="-7" baseline="1322" dirty="0">
                <a:latin typeface="Symbol"/>
                <a:cs typeface="Symbol"/>
              </a:rPr>
              <a:t></a:t>
            </a:r>
            <a:r>
              <a:rPr sz="3150" spc="-67" baseline="1322" dirty="0">
                <a:latin typeface="Times New Roman"/>
                <a:cs typeface="Times New Roman"/>
              </a:rPr>
              <a:t> </a:t>
            </a:r>
            <a:r>
              <a:rPr sz="3150" spc="7" baseline="1322" dirty="0">
                <a:latin typeface="Times New Roman"/>
                <a:cs typeface="Times New Roman"/>
              </a:rPr>
              <a:t>5,	</a:t>
            </a:r>
            <a:r>
              <a:rPr sz="3300" i="1" spc="-165" baseline="1262" dirty="0">
                <a:latin typeface="Times New Roman"/>
                <a:cs typeface="Times New Roman"/>
              </a:rPr>
              <a:t>nq</a:t>
            </a:r>
            <a:r>
              <a:rPr sz="2100" spc="-110" dirty="0">
                <a:latin typeface="Times New Roman"/>
                <a:cs typeface="Times New Roman"/>
              </a:rPr>
              <a:t>ˆ </a:t>
            </a:r>
            <a:r>
              <a:rPr sz="3150" spc="-7" baseline="1322" dirty="0">
                <a:latin typeface="Symbol"/>
                <a:cs typeface="Symbol"/>
              </a:rPr>
              <a:t></a:t>
            </a:r>
            <a:r>
              <a:rPr sz="3150" spc="-509" baseline="1322" dirty="0">
                <a:latin typeface="Times New Roman"/>
                <a:cs typeface="Times New Roman"/>
              </a:rPr>
              <a:t> </a:t>
            </a:r>
            <a:r>
              <a:rPr sz="3150" spc="179" baseline="1322" dirty="0">
                <a:latin typeface="Times New Roman"/>
                <a:cs typeface="Times New Roman"/>
              </a:rPr>
              <a:t>5</a:t>
            </a:r>
            <a:endParaRPr sz="3150" baseline="1322">
              <a:latin typeface="Times New Roman"/>
              <a:cs typeface="Times New Roman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6004559" y="5537200"/>
            <a:ext cx="2828925" cy="91186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ct val="95400"/>
              </a:lnSpc>
              <a:spcBef>
                <a:spcPts val="210"/>
              </a:spcBef>
            </a:pPr>
            <a:r>
              <a:rPr sz="2000" spc="110" dirty="0">
                <a:latin typeface="Times New Roman"/>
                <a:cs typeface="Times New Roman"/>
              </a:rPr>
              <a:t>Left </a:t>
            </a:r>
            <a:r>
              <a:rPr sz="2000" spc="130" dirty="0">
                <a:latin typeface="Times New Roman"/>
                <a:cs typeface="Times New Roman"/>
              </a:rPr>
              <a:t>endpoint: </a:t>
            </a:r>
            <a:r>
              <a:rPr sz="2775" i="1" spc="-450" baseline="1501" dirty="0">
                <a:latin typeface="Times New Roman"/>
                <a:cs typeface="Times New Roman"/>
              </a:rPr>
              <a:t>p</a:t>
            </a:r>
            <a:r>
              <a:rPr sz="1800" spc="-300" dirty="0">
                <a:latin typeface="Times New Roman"/>
                <a:cs typeface="Times New Roman"/>
              </a:rPr>
              <a:t>ˆ </a:t>
            </a:r>
            <a:r>
              <a:rPr sz="2700" spc="-22" baseline="1543" dirty="0">
                <a:latin typeface="Symbol"/>
                <a:cs typeface="Symbol"/>
              </a:rPr>
              <a:t></a:t>
            </a:r>
            <a:r>
              <a:rPr sz="2700" spc="-22" baseline="1543" dirty="0">
                <a:latin typeface="Times New Roman"/>
                <a:cs typeface="Times New Roman"/>
              </a:rPr>
              <a:t> </a:t>
            </a:r>
            <a:r>
              <a:rPr sz="2775" i="1" spc="240" baseline="1501" dirty="0">
                <a:latin typeface="Times New Roman"/>
                <a:cs typeface="Times New Roman"/>
              </a:rPr>
              <a:t>E  </a:t>
            </a:r>
            <a:r>
              <a:rPr sz="3000" spc="209" baseline="1388" dirty="0">
                <a:latin typeface="Times New Roman"/>
                <a:cs typeface="Times New Roman"/>
              </a:rPr>
              <a:t>Right </a:t>
            </a:r>
            <a:r>
              <a:rPr sz="3000" spc="195" baseline="1388" dirty="0">
                <a:latin typeface="Times New Roman"/>
                <a:cs typeface="Times New Roman"/>
              </a:rPr>
              <a:t>endpoint: </a:t>
            </a:r>
            <a:r>
              <a:rPr sz="2775" i="1" spc="-450" baseline="1501" dirty="0">
                <a:latin typeface="Times New Roman"/>
                <a:cs typeface="Times New Roman"/>
              </a:rPr>
              <a:t>p</a:t>
            </a:r>
            <a:r>
              <a:rPr sz="1800" spc="-300" dirty="0">
                <a:latin typeface="Times New Roman"/>
                <a:cs typeface="Times New Roman"/>
              </a:rPr>
              <a:t>ˆ </a:t>
            </a:r>
            <a:r>
              <a:rPr sz="2700" spc="-30" baseline="1543" dirty="0">
                <a:latin typeface="Symbol"/>
                <a:cs typeface="Symbol"/>
              </a:rPr>
              <a:t></a:t>
            </a:r>
            <a:r>
              <a:rPr sz="2700" spc="-30" baseline="1543" dirty="0">
                <a:latin typeface="Times New Roman"/>
                <a:cs typeface="Times New Roman"/>
              </a:rPr>
              <a:t> </a:t>
            </a:r>
            <a:r>
              <a:rPr sz="2775" i="1" spc="225" baseline="1501" dirty="0">
                <a:latin typeface="Times New Roman"/>
                <a:cs typeface="Times New Roman"/>
              </a:rPr>
              <a:t>E  </a:t>
            </a:r>
            <a:r>
              <a:rPr sz="2000" spc="75" dirty="0">
                <a:latin typeface="Times New Roman"/>
                <a:cs typeface="Times New Roman"/>
              </a:rPr>
              <a:t>Interval:</a:t>
            </a:r>
            <a:r>
              <a:rPr sz="2775" i="1" spc="112" baseline="1501" dirty="0">
                <a:latin typeface="Times New Roman"/>
                <a:cs typeface="Times New Roman"/>
              </a:rPr>
              <a:t>p</a:t>
            </a:r>
            <a:r>
              <a:rPr sz="1800" spc="75" dirty="0">
                <a:latin typeface="Times New Roman"/>
                <a:cs typeface="Times New Roman"/>
              </a:rPr>
              <a:t>ˆ </a:t>
            </a:r>
            <a:r>
              <a:rPr sz="2700" spc="-22" baseline="1543" dirty="0">
                <a:latin typeface="Symbol"/>
                <a:cs typeface="Symbol"/>
              </a:rPr>
              <a:t></a:t>
            </a:r>
            <a:r>
              <a:rPr sz="2700" spc="-22" baseline="1543" dirty="0">
                <a:latin typeface="Times New Roman"/>
                <a:cs typeface="Times New Roman"/>
              </a:rPr>
              <a:t> </a:t>
            </a:r>
            <a:r>
              <a:rPr sz="2775" i="1" spc="240" baseline="1501" dirty="0">
                <a:latin typeface="Times New Roman"/>
                <a:cs typeface="Times New Roman"/>
              </a:rPr>
              <a:t>E </a:t>
            </a:r>
            <a:r>
              <a:rPr sz="2700" spc="-22" baseline="1543" dirty="0">
                <a:latin typeface="Symbol"/>
                <a:cs typeface="Symbol"/>
              </a:rPr>
              <a:t></a:t>
            </a:r>
            <a:r>
              <a:rPr sz="2700" spc="-22" baseline="1543" dirty="0">
                <a:latin typeface="Times New Roman"/>
                <a:cs typeface="Times New Roman"/>
              </a:rPr>
              <a:t> </a:t>
            </a:r>
            <a:r>
              <a:rPr sz="2775" i="1" spc="150" baseline="1501" dirty="0">
                <a:latin typeface="Times New Roman"/>
                <a:cs typeface="Times New Roman"/>
              </a:rPr>
              <a:t>p </a:t>
            </a:r>
            <a:r>
              <a:rPr sz="2700" spc="-22" baseline="1543" dirty="0">
                <a:latin typeface="Symbol"/>
                <a:cs typeface="Symbol"/>
              </a:rPr>
              <a:t></a:t>
            </a:r>
            <a:r>
              <a:rPr sz="2700" spc="-22" baseline="1543" dirty="0">
                <a:latin typeface="Times New Roman"/>
                <a:cs typeface="Times New Roman"/>
              </a:rPr>
              <a:t> </a:t>
            </a:r>
            <a:r>
              <a:rPr sz="2775" i="1" spc="-442" baseline="1501" dirty="0">
                <a:latin typeface="Times New Roman"/>
                <a:cs typeface="Times New Roman"/>
              </a:rPr>
              <a:t>p</a:t>
            </a:r>
            <a:r>
              <a:rPr sz="1800" spc="-295" dirty="0">
                <a:latin typeface="Times New Roman"/>
                <a:cs typeface="Times New Roman"/>
              </a:rPr>
              <a:t>ˆ </a:t>
            </a:r>
            <a:r>
              <a:rPr sz="2700" spc="-22" baseline="1543" dirty="0">
                <a:latin typeface="Symbol"/>
                <a:cs typeface="Symbol"/>
              </a:rPr>
              <a:t></a:t>
            </a:r>
            <a:r>
              <a:rPr sz="2700" spc="-247" baseline="1543" dirty="0">
                <a:latin typeface="Times New Roman"/>
                <a:cs typeface="Times New Roman"/>
              </a:rPr>
              <a:t> </a:t>
            </a:r>
            <a:r>
              <a:rPr sz="2775" i="1" spc="240" baseline="1501" dirty="0">
                <a:latin typeface="Times New Roman"/>
                <a:cs typeface="Times New Roman"/>
              </a:rPr>
              <a:t>E</a:t>
            </a:r>
            <a:endParaRPr sz="2775" baseline="1501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2839720" y="185420"/>
            <a:ext cx="36709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7765" algn="l"/>
              </a:tabLst>
            </a:pPr>
            <a:r>
              <a:rPr sz="4400" spc="695" dirty="0"/>
              <a:t>S</a:t>
            </a:r>
            <a:r>
              <a:rPr sz="4400" spc="615" dirty="0"/>
              <a:t>a</a:t>
            </a:r>
            <a:r>
              <a:rPr sz="4400" spc="610" dirty="0"/>
              <a:t>m</a:t>
            </a:r>
            <a:r>
              <a:rPr sz="4400" spc="455" dirty="0"/>
              <a:t>p</a:t>
            </a:r>
            <a:r>
              <a:rPr sz="4400" spc="530" dirty="0"/>
              <a:t>l</a:t>
            </a:r>
            <a:r>
              <a:rPr sz="4400" spc="245" dirty="0"/>
              <a:t>e</a:t>
            </a:r>
            <a:r>
              <a:rPr sz="4400" dirty="0"/>
              <a:t>	</a:t>
            </a:r>
            <a:r>
              <a:rPr sz="4400" spc="690" dirty="0"/>
              <a:t>S</a:t>
            </a:r>
            <a:r>
              <a:rPr sz="4400" spc="540" dirty="0"/>
              <a:t>i</a:t>
            </a:r>
            <a:r>
              <a:rPr sz="4400" spc="530" dirty="0"/>
              <a:t>z</a:t>
            </a:r>
            <a:r>
              <a:rPr sz="4400" spc="245" dirty="0"/>
              <a:t>e</a:t>
            </a:r>
            <a:endParaRPr sz="4400"/>
          </a:p>
        </p:txBody>
      </p:sp>
      <p:sp>
        <p:nvSpPr>
          <p:cNvPr id="179" name="object 17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555625" algn="ctr">
              <a:lnSpc>
                <a:spcPts val="3254"/>
              </a:lnSpc>
              <a:spcBef>
                <a:spcPts val="130"/>
              </a:spcBef>
            </a:pPr>
            <a:r>
              <a:rPr spc="10" dirty="0"/>
              <a:t>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z="4275" i="1" spc="30" baseline="7797" dirty="0">
                <a:latin typeface="Times New Roman"/>
                <a:cs typeface="Times New Roman"/>
              </a:rPr>
              <a:t>E</a:t>
            </a:r>
            <a:r>
              <a:rPr sz="4275" i="1" spc="502" baseline="7797" dirty="0">
                <a:latin typeface="Times New Roman"/>
                <a:cs typeface="Times New Roman"/>
              </a:rPr>
              <a:t> </a:t>
            </a:r>
            <a:r>
              <a:rPr sz="2850" spc="10" dirty="0"/>
              <a:t></a:t>
            </a:r>
            <a:endParaRPr sz="2850">
              <a:latin typeface="Times New Roman"/>
              <a:cs typeface="Times New Roman"/>
            </a:endParaRPr>
          </a:p>
          <a:p>
            <a:pPr marL="39370">
              <a:lnSpc>
                <a:spcPts val="2715"/>
              </a:lnSpc>
            </a:pPr>
            <a:r>
              <a:rPr sz="2400" spc="160" dirty="0">
                <a:latin typeface="Times New Roman"/>
                <a:cs typeface="Times New Roman"/>
              </a:rPr>
              <a:t>This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formula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assumes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you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have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an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estimate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for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3525" i="1" spc="-727" baseline="2364" dirty="0">
                <a:latin typeface="Times New Roman"/>
                <a:cs typeface="Times New Roman"/>
              </a:rPr>
              <a:t>p</a:t>
            </a:r>
            <a:r>
              <a:rPr sz="3525" spc="-727" baseline="4728" dirty="0">
                <a:latin typeface="Times New Roman"/>
                <a:cs typeface="Times New Roman"/>
              </a:rPr>
              <a:t>ˆ</a:t>
            </a:r>
            <a:r>
              <a:rPr sz="3525" spc="-667" baseline="4728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and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3525" i="1" spc="-427" baseline="2364" dirty="0">
                <a:latin typeface="Times New Roman"/>
                <a:cs typeface="Times New Roman"/>
              </a:rPr>
              <a:t>q</a:t>
            </a:r>
            <a:r>
              <a:rPr sz="3525" spc="-427" baseline="4728" dirty="0">
                <a:latin typeface="Times New Roman"/>
                <a:cs typeface="Times New Roman"/>
              </a:rPr>
              <a:t>ˆ</a:t>
            </a:r>
            <a:r>
              <a:rPr sz="3525" spc="-427" baseline="2364" dirty="0">
                <a:latin typeface="Times New Roman"/>
                <a:cs typeface="Times New Roman"/>
              </a:rPr>
              <a:t>.</a:t>
            </a:r>
            <a:endParaRPr sz="3525" baseline="2364">
              <a:latin typeface="Times New Roman"/>
              <a:cs typeface="Times New Roman"/>
            </a:endParaRPr>
          </a:p>
          <a:p>
            <a:pPr marL="39370">
              <a:lnSpc>
                <a:spcPct val="100000"/>
              </a:lnSpc>
              <a:spcBef>
                <a:spcPts val="10"/>
              </a:spcBef>
            </a:pPr>
            <a:r>
              <a:rPr sz="2400" spc="80" dirty="0">
                <a:latin typeface="Times New Roman"/>
                <a:cs typeface="Times New Roman"/>
              </a:rPr>
              <a:t>If </a:t>
            </a:r>
            <a:r>
              <a:rPr sz="2400" spc="145" dirty="0">
                <a:latin typeface="Times New Roman"/>
                <a:cs typeface="Times New Roman"/>
              </a:rPr>
              <a:t>not, </a:t>
            </a:r>
            <a:r>
              <a:rPr sz="2400" spc="190" dirty="0">
                <a:latin typeface="Times New Roman"/>
                <a:cs typeface="Times New Roman"/>
              </a:rPr>
              <a:t>use </a:t>
            </a:r>
            <a:r>
              <a:rPr sz="2350" i="1" spc="-484" dirty="0">
                <a:latin typeface="Times New Roman"/>
                <a:cs typeface="Times New Roman"/>
              </a:rPr>
              <a:t>p</a:t>
            </a:r>
            <a:r>
              <a:rPr sz="3525" spc="-727" baseline="2364" dirty="0">
                <a:latin typeface="Times New Roman"/>
                <a:cs typeface="Times New Roman"/>
              </a:rPr>
              <a:t>ˆ </a:t>
            </a:r>
            <a:r>
              <a:rPr sz="2350" spc="5" dirty="0"/>
              <a:t></a:t>
            </a:r>
            <a:r>
              <a:rPr sz="2350" spc="5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Times New Roman"/>
                <a:cs typeface="Times New Roman"/>
              </a:rPr>
              <a:t>0.5 </a:t>
            </a:r>
            <a:r>
              <a:rPr sz="2400" spc="229" dirty="0">
                <a:latin typeface="Times New Roman"/>
                <a:cs typeface="Times New Roman"/>
              </a:rPr>
              <a:t>and </a:t>
            </a:r>
            <a:r>
              <a:rPr sz="3525" i="1" spc="-652" baseline="2364" dirty="0">
                <a:latin typeface="Times New Roman"/>
                <a:cs typeface="Times New Roman"/>
              </a:rPr>
              <a:t>q</a:t>
            </a:r>
            <a:r>
              <a:rPr sz="3525" spc="-652" baseline="4728" dirty="0">
                <a:latin typeface="Times New Roman"/>
                <a:cs typeface="Times New Roman"/>
              </a:rPr>
              <a:t>ˆ </a:t>
            </a:r>
            <a:r>
              <a:rPr sz="3525" spc="-15" baseline="2364" dirty="0"/>
              <a:t></a:t>
            </a:r>
            <a:r>
              <a:rPr sz="3525" spc="-322" baseline="2364" dirty="0">
                <a:latin typeface="Times New Roman"/>
                <a:cs typeface="Times New Roman"/>
              </a:rPr>
              <a:t> </a:t>
            </a:r>
            <a:r>
              <a:rPr sz="3525" spc="-15" baseline="2364" dirty="0">
                <a:latin typeface="Times New Roman"/>
                <a:cs typeface="Times New Roman"/>
              </a:rPr>
              <a:t>0.5.</a:t>
            </a:r>
            <a:endParaRPr sz="3525" baseline="2364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70" dirty="0">
                <a:latin typeface="Times New Roman"/>
                <a:cs typeface="Times New Roman"/>
              </a:rPr>
              <a:t>Example</a:t>
            </a:r>
            <a:r>
              <a:rPr sz="2400" spc="27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2700" marR="249554">
              <a:lnSpc>
                <a:spcPct val="100000"/>
              </a:lnSpc>
            </a:pPr>
            <a:r>
              <a:rPr sz="2400" spc="70" dirty="0">
                <a:latin typeface="Times New Roman"/>
                <a:cs typeface="Times New Roman"/>
              </a:rPr>
              <a:t>You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wish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find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out,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with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95%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confidence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and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within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2%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229" dirty="0">
                <a:latin typeface="Times New Roman"/>
                <a:cs typeface="Times New Roman"/>
              </a:rPr>
              <a:t>true </a:t>
            </a:r>
            <a:r>
              <a:rPr sz="2400" spc="150" dirty="0">
                <a:latin typeface="Times New Roman"/>
                <a:cs typeface="Times New Roman"/>
              </a:rPr>
              <a:t>population,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50" dirty="0">
                <a:latin typeface="Times New Roman"/>
                <a:cs typeface="Times New Roman"/>
              </a:rPr>
              <a:t>proportion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195" dirty="0">
                <a:latin typeface="Times New Roman"/>
                <a:cs typeface="Times New Roman"/>
              </a:rPr>
              <a:t>US </a:t>
            </a:r>
            <a:r>
              <a:rPr sz="2400" spc="200" dirty="0">
                <a:latin typeface="Times New Roman"/>
                <a:cs typeface="Times New Roman"/>
              </a:rPr>
              <a:t>adults </a:t>
            </a:r>
            <a:r>
              <a:rPr sz="2400" spc="130" dirty="0">
                <a:latin typeface="Times New Roman"/>
                <a:cs typeface="Times New Roman"/>
              </a:rPr>
              <a:t>who </a:t>
            </a:r>
            <a:r>
              <a:rPr sz="2400" spc="175" dirty="0">
                <a:latin typeface="Times New Roman"/>
                <a:cs typeface="Times New Roman"/>
              </a:rPr>
              <a:t>say  </a:t>
            </a:r>
            <a:r>
              <a:rPr sz="2400" spc="265" dirty="0">
                <a:latin typeface="Times New Roman"/>
                <a:cs typeface="Times New Roman"/>
              </a:rPr>
              <a:t>that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baseball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their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favorite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sport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to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watch.</a:t>
            </a:r>
            <a:endParaRPr sz="2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110"/>
              </a:spcBef>
            </a:pPr>
            <a:r>
              <a:rPr sz="2400" dirty="0">
                <a:solidFill>
                  <a:srgbClr val="E01420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solidFill>
                  <a:srgbClr val="E01420"/>
                </a:solidFill>
                <a:latin typeface="Times New Roman"/>
                <a:cs typeface="Times New Roman"/>
              </a:rPr>
              <a:t>o</a:t>
            </a:r>
            <a:r>
              <a:rPr sz="2400" spc="5" dirty="0">
                <a:solidFill>
                  <a:srgbClr val="E01420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E01420"/>
                </a:solidFill>
                <a:latin typeface="Times New Roman"/>
                <a:cs typeface="Times New Roman"/>
              </a:rPr>
              <a:t>tinu</a:t>
            </a:r>
            <a:r>
              <a:rPr sz="2400" spc="5" dirty="0">
                <a:solidFill>
                  <a:srgbClr val="E0142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E01420"/>
                </a:solidFill>
                <a:latin typeface="Times New Roman"/>
                <a:cs typeface="Times New Roman"/>
              </a:rPr>
              <a:t>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0" name="object 18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81" name="object 18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32</a:t>
            </a:fld>
            <a:endParaRPr dirty="0"/>
          </a:p>
        </p:txBody>
      </p:sp>
      <p:sp>
        <p:nvSpPr>
          <p:cNvPr id="174" name="object 174"/>
          <p:cNvSpPr/>
          <p:nvPr/>
        </p:nvSpPr>
        <p:spPr>
          <a:xfrm>
            <a:off x="289559" y="1308100"/>
            <a:ext cx="8534400" cy="2882900"/>
          </a:xfrm>
          <a:custGeom>
            <a:avLst/>
            <a:gdLst/>
            <a:ahLst/>
            <a:cxnLst/>
            <a:rect l="l" t="t" r="r" b="b"/>
            <a:pathLst>
              <a:path w="8534400" h="2882900">
                <a:moveTo>
                  <a:pt x="0" y="0"/>
                </a:moveTo>
                <a:lnTo>
                  <a:pt x="8534400" y="0"/>
                </a:lnTo>
                <a:lnTo>
                  <a:pt x="8534400" y="2882900"/>
                </a:lnTo>
                <a:lnTo>
                  <a:pt x="0" y="2882900"/>
                </a:lnTo>
                <a:lnTo>
                  <a:pt x="0" y="0"/>
                </a:lnTo>
                <a:close/>
              </a:path>
            </a:pathLst>
          </a:custGeom>
          <a:solidFill>
            <a:srgbClr val="232884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89559" y="1308100"/>
            <a:ext cx="8534400" cy="2882900"/>
          </a:xfrm>
          <a:custGeom>
            <a:avLst/>
            <a:gdLst/>
            <a:ahLst/>
            <a:cxnLst/>
            <a:rect l="l" t="t" r="r" b="b"/>
            <a:pathLst>
              <a:path w="8534400" h="2882900">
                <a:moveTo>
                  <a:pt x="0" y="0"/>
                </a:moveTo>
                <a:lnTo>
                  <a:pt x="8534400" y="0"/>
                </a:lnTo>
                <a:lnTo>
                  <a:pt x="8534400" y="2882900"/>
                </a:lnTo>
                <a:lnTo>
                  <a:pt x="0" y="288290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459740" y="1421808"/>
            <a:ext cx="7788909" cy="7702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2880"/>
              </a:lnSpc>
              <a:spcBef>
                <a:spcPts val="280"/>
              </a:spcBef>
            </a:pPr>
            <a:r>
              <a:rPr sz="2400" spc="140" dirty="0">
                <a:latin typeface="Times New Roman"/>
                <a:cs typeface="Times New Roman"/>
              </a:rPr>
              <a:t>Given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50" i="1" spc="85" dirty="0">
                <a:latin typeface="Times New Roman"/>
                <a:cs typeface="Times New Roman"/>
              </a:rPr>
              <a:t>c</a:t>
            </a:r>
            <a:r>
              <a:rPr sz="2400" spc="85" dirty="0">
                <a:latin typeface="Times New Roman"/>
                <a:cs typeface="Times New Roman"/>
              </a:rPr>
              <a:t>-confidence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level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and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margin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error,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50" i="1" spc="145" dirty="0">
                <a:latin typeface="Times New Roman"/>
                <a:cs typeface="Times New Roman"/>
              </a:rPr>
              <a:t>E</a:t>
            </a:r>
            <a:r>
              <a:rPr sz="2400" spc="145" dirty="0">
                <a:latin typeface="Times New Roman"/>
                <a:cs typeface="Times New Roman"/>
              </a:rPr>
              <a:t>,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  </a:t>
            </a:r>
            <a:r>
              <a:rPr sz="2400" spc="215" dirty="0">
                <a:latin typeface="Times New Roman"/>
                <a:cs typeface="Times New Roman"/>
              </a:rPr>
              <a:t>minimum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sample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size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50" i="1" spc="145" dirty="0">
                <a:latin typeface="Times New Roman"/>
                <a:cs typeface="Times New Roman"/>
              </a:rPr>
              <a:t>n</a:t>
            </a:r>
            <a:r>
              <a:rPr sz="2400" spc="145" dirty="0">
                <a:latin typeface="Times New Roman"/>
                <a:cs typeface="Times New Roman"/>
              </a:rPr>
              <a:t>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needed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to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estimate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50" i="1" spc="150" dirty="0">
                <a:latin typeface="Times New Roman"/>
                <a:cs typeface="Times New Roman"/>
              </a:rPr>
              <a:t>p</a:t>
            </a:r>
            <a:r>
              <a:rPr sz="2450" i="1" spc="5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4089400" y="2331719"/>
            <a:ext cx="874394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02615" algn="l"/>
              </a:tabLst>
            </a:pPr>
            <a:r>
              <a:rPr sz="2850" spc="10" dirty="0">
                <a:latin typeface="Symbol"/>
                <a:cs typeface="Symbol"/>
              </a:rPr>
              <a:t></a:t>
            </a:r>
            <a:r>
              <a:rPr sz="2850" spc="30" dirty="0">
                <a:latin typeface="Times New Roman"/>
                <a:cs typeface="Times New Roman"/>
              </a:rPr>
              <a:t> </a:t>
            </a:r>
            <a:r>
              <a:rPr sz="4275" i="1" spc="15" baseline="4873" dirty="0">
                <a:latin typeface="Times New Roman"/>
                <a:cs typeface="Times New Roman"/>
              </a:rPr>
              <a:t>z</a:t>
            </a:r>
            <a:r>
              <a:rPr sz="4275" i="1" baseline="4873" dirty="0">
                <a:latin typeface="Times New Roman"/>
                <a:cs typeface="Times New Roman"/>
              </a:rPr>
              <a:t>	</a:t>
            </a:r>
            <a:r>
              <a:rPr sz="2850" spc="90" dirty="0">
                <a:latin typeface="Symbol"/>
                <a:cs typeface="Symbol"/>
              </a:rPr>
              <a:t></a:t>
            </a:r>
            <a:r>
              <a:rPr sz="2475" spc="22" baseline="67340" dirty="0">
                <a:latin typeface="Times New Roman"/>
                <a:cs typeface="Times New Roman"/>
              </a:rPr>
              <a:t>2</a:t>
            </a:r>
            <a:endParaRPr sz="2475" baseline="67340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3039110" y="2532380"/>
            <a:ext cx="2094864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41985" algn="l"/>
                <a:tab pos="1443355" algn="l"/>
                <a:tab pos="1989455" algn="l"/>
              </a:tabLst>
            </a:pPr>
            <a:r>
              <a:rPr sz="2850" i="1" spc="15" dirty="0">
                <a:latin typeface="Times New Roman"/>
                <a:cs typeface="Times New Roman"/>
              </a:rPr>
              <a:t>n</a:t>
            </a:r>
            <a:r>
              <a:rPr sz="2850" i="1" spc="114" dirty="0">
                <a:latin typeface="Times New Roman"/>
                <a:cs typeface="Times New Roman"/>
              </a:rPr>
              <a:t> </a:t>
            </a:r>
            <a:r>
              <a:rPr sz="2850" spc="15" dirty="0">
                <a:latin typeface="Symbol"/>
                <a:cs typeface="Symbol"/>
              </a:rPr>
              <a:t></a:t>
            </a:r>
            <a:r>
              <a:rPr sz="2850" dirty="0">
                <a:latin typeface="Times New Roman"/>
                <a:cs typeface="Times New Roman"/>
              </a:rPr>
              <a:t>	</a:t>
            </a:r>
            <a:r>
              <a:rPr sz="2850" i="1" spc="-1180" dirty="0">
                <a:latin typeface="Times New Roman"/>
                <a:cs typeface="Times New Roman"/>
              </a:rPr>
              <a:t>p</a:t>
            </a:r>
            <a:r>
              <a:rPr sz="4275" spc="352" baseline="1949" dirty="0">
                <a:latin typeface="Times New Roman"/>
                <a:cs typeface="Times New Roman"/>
              </a:rPr>
              <a:t>ˆ</a:t>
            </a:r>
            <a:r>
              <a:rPr sz="2850" i="1" spc="-1035" dirty="0">
                <a:latin typeface="Times New Roman"/>
                <a:cs typeface="Times New Roman"/>
              </a:rPr>
              <a:t>q</a:t>
            </a:r>
            <a:r>
              <a:rPr sz="4275" spc="15" baseline="1949" dirty="0">
                <a:latin typeface="Times New Roman"/>
                <a:cs typeface="Times New Roman"/>
              </a:rPr>
              <a:t>ˆ</a:t>
            </a:r>
            <a:r>
              <a:rPr sz="4275" spc="-292" baseline="1949" dirty="0">
                <a:latin typeface="Times New Roman"/>
                <a:cs typeface="Times New Roman"/>
              </a:rPr>
              <a:t> </a:t>
            </a:r>
            <a:r>
              <a:rPr sz="4275" spc="15" baseline="-15594" dirty="0">
                <a:latin typeface="Symbol"/>
                <a:cs typeface="Symbol"/>
              </a:rPr>
              <a:t></a:t>
            </a:r>
            <a:r>
              <a:rPr sz="4275" spc="-419" baseline="-15594" dirty="0">
                <a:latin typeface="Times New Roman"/>
                <a:cs typeface="Times New Roman"/>
              </a:rPr>
              <a:t> </a:t>
            </a:r>
            <a:r>
              <a:rPr sz="2475" u="heavy" spc="7" baseline="3703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75" u="heavy" baseline="3703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75" i="1" u="heavy" spc="15" baseline="3703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2475" i="1" u="heavy" spc="150" baseline="3703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75" i="1" spc="-37" baseline="37037" dirty="0">
                <a:latin typeface="Times New Roman"/>
                <a:cs typeface="Times New Roman"/>
              </a:rPr>
              <a:t> </a:t>
            </a:r>
            <a:r>
              <a:rPr sz="4275" spc="15" baseline="-15594" dirty="0">
                <a:latin typeface="Symbol"/>
                <a:cs typeface="Symbol"/>
              </a:rPr>
              <a:t></a:t>
            </a:r>
            <a:r>
              <a:rPr sz="4275" baseline="-15594" dirty="0">
                <a:latin typeface="Times New Roman"/>
                <a:cs typeface="Times New Roman"/>
              </a:rPr>
              <a:t>	</a:t>
            </a:r>
            <a:r>
              <a:rPr sz="2850" spc="5" dirty="0">
                <a:latin typeface="Times New Roman"/>
                <a:cs typeface="Times New Roman"/>
              </a:rPr>
              <a:t>.</a:t>
            </a:r>
            <a:endParaRPr sz="2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2712720" y="191770"/>
            <a:ext cx="36709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7765" algn="l"/>
              </a:tabLst>
            </a:pPr>
            <a:r>
              <a:rPr sz="4400" spc="695" dirty="0"/>
              <a:t>S</a:t>
            </a:r>
            <a:r>
              <a:rPr sz="4400" spc="615" dirty="0"/>
              <a:t>a</a:t>
            </a:r>
            <a:r>
              <a:rPr sz="4400" spc="610" dirty="0"/>
              <a:t>m</a:t>
            </a:r>
            <a:r>
              <a:rPr sz="4400" spc="455" dirty="0"/>
              <a:t>p</a:t>
            </a:r>
            <a:r>
              <a:rPr sz="4400" spc="530" dirty="0"/>
              <a:t>l</a:t>
            </a:r>
            <a:r>
              <a:rPr sz="4400" spc="245" dirty="0"/>
              <a:t>e</a:t>
            </a:r>
            <a:r>
              <a:rPr sz="4400" dirty="0"/>
              <a:t>	</a:t>
            </a:r>
            <a:r>
              <a:rPr sz="4400" spc="690" dirty="0"/>
              <a:t>S</a:t>
            </a:r>
            <a:r>
              <a:rPr sz="4400" spc="530" dirty="0"/>
              <a:t>i</a:t>
            </a:r>
            <a:r>
              <a:rPr sz="4400" spc="540" dirty="0"/>
              <a:t>z</a:t>
            </a:r>
            <a:r>
              <a:rPr sz="4400" spc="245" dirty="0"/>
              <a:t>e</a:t>
            </a:r>
            <a:endParaRPr sz="4400"/>
          </a:p>
        </p:txBody>
      </p:sp>
      <p:sp>
        <p:nvSpPr>
          <p:cNvPr id="187" name="object 18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88" name="object 18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33</a:t>
            </a:fld>
            <a:endParaRPr dirty="0"/>
          </a:p>
        </p:txBody>
      </p:sp>
      <p:sp>
        <p:nvSpPr>
          <p:cNvPr id="174" name="object 174"/>
          <p:cNvSpPr txBox="1"/>
          <p:nvPr/>
        </p:nvSpPr>
        <p:spPr>
          <a:xfrm>
            <a:off x="382270" y="5634990"/>
            <a:ext cx="8481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You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60" dirty="0">
                <a:solidFill>
                  <a:srgbClr val="232884"/>
                </a:solidFill>
                <a:latin typeface="Times New Roman"/>
                <a:cs typeface="Times New Roman"/>
              </a:rPr>
              <a:t>should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80" dirty="0">
                <a:solidFill>
                  <a:srgbClr val="232884"/>
                </a:solidFill>
                <a:latin typeface="Times New Roman"/>
                <a:cs typeface="Times New Roman"/>
              </a:rPr>
              <a:t>sample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60" dirty="0">
                <a:solidFill>
                  <a:srgbClr val="232884"/>
                </a:solidFill>
                <a:latin typeface="Times New Roman"/>
                <a:cs typeface="Times New Roman"/>
              </a:rPr>
              <a:t>at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85" dirty="0">
                <a:solidFill>
                  <a:srgbClr val="232884"/>
                </a:solidFill>
                <a:latin typeface="Times New Roman"/>
                <a:cs typeface="Times New Roman"/>
              </a:rPr>
              <a:t>least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25" dirty="0">
                <a:solidFill>
                  <a:srgbClr val="232884"/>
                </a:solidFill>
                <a:latin typeface="Times New Roman"/>
                <a:cs typeface="Times New Roman"/>
              </a:rPr>
              <a:t>2213</a:t>
            </a:r>
            <a:r>
              <a:rPr sz="2400" spc="6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04" dirty="0">
                <a:solidFill>
                  <a:srgbClr val="232884"/>
                </a:solidFill>
                <a:latin typeface="Times New Roman"/>
                <a:cs typeface="Times New Roman"/>
              </a:rPr>
              <a:t>adults</a:t>
            </a:r>
            <a:r>
              <a:rPr sz="2400" spc="8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35" dirty="0">
                <a:solidFill>
                  <a:srgbClr val="232884"/>
                </a:solidFill>
                <a:latin typeface="Times New Roman"/>
                <a:cs typeface="Times New Roman"/>
              </a:rPr>
              <a:t>to</a:t>
            </a:r>
            <a:r>
              <a:rPr sz="2400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25" dirty="0">
                <a:solidFill>
                  <a:srgbClr val="232884"/>
                </a:solidFill>
                <a:latin typeface="Times New Roman"/>
                <a:cs typeface="Times New Roman"/>
              </a:rPr>
              <a:t>be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85" dirty="0">
                <a:solidFill>
                  <a:srgbClr val="232884"/>
                </a:solidFill>
                <a:latin typeface="Times New Roman"/>
                <a:cs typeface="Times New Roman"/>
              </a:rPr>
              <a:t>95%</a:t>
            </a:r>
            <a:r>
              <a:rPr sz="2400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25" dirty="0">
                <a:solidFill>
                  <a:srgbClr val="232884"/>
                </a:solidFill>
                <a:latin typeface="Times New Roman"/>
                <a:cs typeface="Times New Roman"/>
              </a:rPr>
              <a:t>confident.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3709670" y="4466590"/>
            <a:ext cx="2265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solidFill>
                  <a:srgbClr val="E01420"/>
                </a:solidFill>
                <a:latin typeface="Times New Roman"/>
                <a:cs typeface="Times New Roman"/>
              </a:rPr>
              <a:t>(Always </a:t>
            </a:r>
            <a:r>
              <a:rPr sz="2000" spc="160" dirty="0">
                <a:solidFill>
                  <a:srgbClr val="E01420"/>
                </a:solidFill>
                <a:latin typeface="Times New Roman"/>
                <a:cs typeface="Times New Roman"/>
              </a:rPr>
              <a:t>round</a:t>
            </a:r>
            <a:r>
              <a:rPr sz="2000" spc="-45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000" u="heavy" spc="105" dirty="0">
                <a:solidFill>
                  <a:srgbClr val="E01420"/>
                </a:solidFill>
                <a:uFill>
                  <a:solidFill>
                    <a:srgbClr val="E01420"/>
                  </a:solidFill>
                </a:uFill>
                <a:latin typeface="Times New Roman"/>
                <a:cs typeface="Times New Roman"/>
              </a:rPr>
              <a:t>up</a:t>
            </a:r>
            <a:r>
              <a:rPr sz="2000" spc="105" dirty="0">
                <a:solidFill>
                  <a:srgbClr val="E01420"/>
                </a:solidFill>
                <a:latin typeface="Times New Roman"/>
                <a:cs typeface="Times New Roman"/>
              </a:rPr>
              <a:t>.)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382270" y="1328420"/>
            <a:ext cx="838835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1305" algn="l"/>
              </a:tabLst>
            </a:pPr>
            <a:r>
              <a:rPr sz="2400" b="1" spc="280" dirty="0">
                <a:latin typeface="Times New Roman"/>
                <a:cs typeface="Times New Roman"/>
              </a:rPr>
              <a:t>Example	</a:t>
            </a:r>
            <a:r>
              <a:rPr sz="2400" b="1" spc="260" dirty="0">
                <a:latin typeface="Times New Roman"/>
                <a:cs typeface="Times New Roman"/>
              </a:rPr>
              <a:t>continued</a:t>
            </a:r>
            <a:r>
              <a:rPr sz="2400" spc="26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spc="70" dirty="0">
                <a:latin typeface="Times New Roman"/>
                <a:cs typeface="Times New Roman"/>
              </a:rPr>
              <a:t>You </a:t>
            </a:r>
            <a:r>
              <a:rPr sz="2400" spc="165" dirty="0">
                <a:latin typeface="Times New Roman"/>
                <a:cs typeface="Times New Roman"/>
              </a:rPr>
              <a:t>wish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find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out,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with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95%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confidence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and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within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2%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229" dirty="0">
                <a:latin typeface="Times New Roman"/>
                <a:cs typeface="Times New Roman"/>
              </a:rPr>
              <a:t>true </a:t>
            </a:r>
            <a:r>
              <a:rPr sz="2400" spc="150" dirty="0">
                <a:latin typeface="Times New Roman"/>
                <a:cs typeface="Times New Roman"/>
              </a:rPr>
              <a:t>population,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50" dirty="0">
                <a:latin typeface="Times New Roman"/>
                <a:cs typeface="Times New Roman"/>
              </a:rPr>
              <a:t>proportion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195" dirty="0">
                <a:latin typeface="Times New Roman"/>
                <a:cs typeface="Times New Roman"/>
              </a:rPr>
              <a:t>US </a:t>
            </a:r>
            <a:r>
              <a:rPr sz="2400" spc="200" dirty="0">
                <a:latin typeface="Times New Roman"/>
                <a:cs typeface="Times New Roman"/>
              </a:rPr>
              <a:t>adults </a:t>
            </a:r>
            <a:r>
              <a:rPr sz="2400" spc="130" dirty="0">
                <a:latin typeface="Times New Roman"/>
                <a:cs typeface="Times New Roman"/>
              </a:rPr>
              <a:t>who </a:t>
            </a:r>
            <a:r>
              <a:rPr sz="2400" spc="175" dirty="0">
                <a:latin typeface="Times New Roman"/>
                <a:cs typeface="Times New Roman"/>
              </a:rPr>
              <a:t>say  </a:t>
            </a:r>
            <a:r>
              <a:rPr sz="2400" spc="260" dirty="0">
                <a:latin typeface="Times New Roman"/>
                <a:cs typeface="Times New Roman"/>
              </a:rPr>
              <a:t>that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baseball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their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favorite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sport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to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watch.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3478529" y="2891343"/>
            <a:ext cx="1109345" cy="3968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i="1" spc="-555" baseline="1157" dirty="0">
                <a:latin typeface="Times New Roman"/>
                <a:cs typeface="Times New Roman"/>
              </a:rPr>
              <a:t>p</a:t>
            </a:r>
            <a:r>
              <a:rPr sz="2350" spc="-370" dirty="0">
                <a:latin typeface="Times New Roman"/>
                <a:cs typeface="Times New Roman"/>
              </a:rPr>
              <a:t>ˆ </a:t>
            </a:r>
            <a:r>
              <a:rPr sz="3525" spc="15" baseline="1182" dirty="0">
                <a:latin typeface="Symbol"/>
                <a:cs typeface="Symbol"/>
              </a:rPr>
              <a:t></a:t>
            </a:r>
            <a:r>
              <a:rPr sz="3525" spc="-165" baseline="1182" dirty="0">
                <a:latin typeface="Times New Roman"/>
                <a:cs typeface="Times New Roman"/>
              </a:rPr>
              <a:t> </a:t>
            </a:r>
            <a:r>
              <a:rPr sz="3525" spc="157" baseline="1182" dirty="0">
                <a:latin typeface="Times New Roman"/>
                <a:cs typeface="Times New Roman"/>
              </a:rPr>
              <a:t>0.36</a:t>
            </a:r>
            <a:endParaRPr sz="3525" baseline="1182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459740" y="2928620"/>
            <a:ext cx="2559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8775" algn="l"/>
              </a:tabLst>
            </a:pPr>
            <a:r>
              <a:rPr sz="2400" i="1" dirty="0">
                <a:latin typeface="Times New Roman"/>
                <a:cs typeface="Times New Roman"/>
              </a:rPr>
              <a:t>n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1250	</a:t>
            </a:r>
            <a:r>
              <a:rPr sz="2400" i="1" dirty="0">
                <a:latin typeface="Times New Roman"/>
                <a:cs typeface="Times New Roman"/>
              </a:rPr>
              <a:t>x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450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4185920" y="3985259"/>
            <a:ext cx="497840" cy="0"/>
          </a:xfrm>
          <a:custGeom>
            <a:avLst/>
            <a:gdLst/>
            <a:ahLst/>
            <a:cxnLst/>
            <a:rect l="l" t="t" r="r" b="b"/>
            <a:pathLst>
              <a:path w="497839">
                <a:moveTo>
                  <a:pt x="0" y="0"/>
                </a:moveTo>
                <a:lnTo>
                  <a:pt x="497839" y="0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 txBox="1"/>
          <p:nvPr/>
        </p:nvSpPr>
        <p:spPr>
          <a:xfrm>
            <a:off x="4028440" y="3600450"/>
            <a:ext cx="89725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50" spc="15" baseline="-5291" dirty="0">
                <a:latin typeface="Symbol"/>
                <a:cs typeface="Symbol"/>
              </a:rPr>
              <a:t></a:t>
            </a:r>
            <a:r>
              <a:rPr sz="3150" spc="15" baseline="-5291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1.96</a:t>
            </a:r>
            <a:r>
              <a:rPr sz="2100" spc="-335" dirty="0">
                <a:latin typeface="Times New Roman"/>
                <a:cs typeface="Times New Roman"/>
              </a:rPr>
              <a:t> </a:t>
            </a:r>
            <a:r>
              <a:rPr sz="3150" spc="52" baseline="-5291" dirty="0">
                <a:latin typeface="Symbol"/>
                <a:cs typeface="Symbol"/>
              </a:rPr>
              <a:t></a:t>
            </a:r>
            <a:r>
              <a:rPr sz="1875" spc="52" baseline="57777" dirty="0">
                <a:latin typeface="Times New Roman"/>
                <a:cs typeface="Times New Roman"/>
              </a:rPr>
              <a:t>2</a:t>
            </a:r>
            <a:endParaRPr sz="1875" baseline="57777">
              <a:latin typeface="Times New Roman"/>
              <a:cs typeface="Times New Roman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4707795" y="3841750"/>
            <a:ext cx="129539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10" dirty="0">
                <a:latin typeface="Symbol"/>
                <a:cs typeface="Symbol"/>
              </a:rPr>
              <a:t>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4028440" y="3980179"/>
            <a:ext cx="808990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50" spc="15" baseline="-6613" dirty="0">
                <a:latin typeface="Symbol"/>
                <a:cs typeface="Symbol"/>
              </a:rPr>
              <a:t></a:t>
            </a:r>
            <a:r>
              <a:rPr sz="3150" spc="15" baseline="-6613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0.02</a:t>
            </a:r>
            <a:r>
              <a:rPr sz="2100" spc="-345" dirty="0">
                <a:latin typeface="Times New Roman"/>
                <a:cs typeface="Times New Roman"/>
              </a:rPr>
              <a:t> </a:t>
            </a:r>
            <a:r>
              <a:rPr sz="3150" spc="15" baseline="-6613" dirty="0">
                <a:latin typeface="Symbol"/>
                <a:cs typeface="Symbol"/>
              </a:rPr>
              <a:t></a:t>
            </a:r>
            <a:endParaRPr sz="3150" baseline="-6613">
              <a:latin typeface="Symbol"/>
              <a:cs typeface="Symbol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717039" y="3620770"/>
            <a:ext cx="65341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48945" algn="l"/>
              </a:tabLst>
            </a:pPr>
            <a:r>
              <a:rPr sz="2100" spc="10" dirty="0">
                <a:latin typeface="Symbol"/>
                <a:cs typeface="Symbol"/>
              </a:rPr>
              <a:t></a:t>
            </a:r>
            <a:r>
              <a:rPr sz="2100" spc="25" dirty="0">
                <a:latin typeface="Times New Roman"/>
                <a:cs typeface="Times New Roman"/>
              </a:rPr>
              <a:t> </a:t>
            </a:r>
            <a:r>
              <a:rPr sz="3150" i="1" spc="15" baseline="5291" dirty="0">
                <a:latin typeface="Times New Roman"/>
                <a:cs typeface="Times New Roman"/>
              </a:rPr>
              <a:t>z</a:t>
            </a:r>
            <a:r>
              <a:rPr sz="3150" i="1" baseline="5291" dirty="0">
                <a:latin typeface="Times New Roman"/>
                <a:cs typeface="Times New Roman"/>
              </a:rPr>
              <a:t>	</a:t>
            </a:r>
            <a:r>
              <a:rPr sz="2100" spc="70" dirty="0">
                <a:latin typeface="Symbol"/>
                <a:cs typeface="Symbol"/>
              </a:rPr>
              <a:t></a:t>
            </a:r>
            <a:r>
              <a:rPr sz="1875" spc="-7" baseline="66666" dirty="0">
                <a:latin typeface="Times New Roman"/>
                <a:cs typeface="Times New Roman"/>
              </a:rPr>
              <a:t>2</a:t>
            </a:r>
            <a:endParaRPr sz="1875" baseline="66666">
              <a:latin typeface="Times New Roman"/>
              <a:cs typeface="Times New Roman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941069" y="3769360"/>
            <a:ext cx="3216910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518285" algn="l"/>
              </a:tabLst>
            </a:pPr>
            <a:r>
              <a:rPr sz="2100" i="1" spc="10" dirty="0">
                <a:latin typeface="Times New Roman"/>
                <a:cs typeface="Times New Roman"/>
              </a:rPr>
              <a:t>n </a:t>
            </a:r>
            <a:r>
              <a:rPr sz="2100" spc="15" dirty="0">
                <a:latin typeface="Symbol"/>
                <a:cs typeface="Symbol"/>
              </a:rPr>
              <a:t></a:t>
            </a:r>
            <a:r>
              <a:rPr sz="2100" spc="15" dirty="0">
                <a:latin typeface="Times New Roman"/>
                <a:cs typeface="Times New Roman"/>
              </a:rPr>
              <a:t>  </a:t>
            </a:r>
            <a:r>
              <a:rPr sz="2100" i="1" spc="-365" dirty="0">
                <a:latin typeface="Times New Roman"/>
                <a:cs typeface="Times New Roman"/>
              </a:rPr>
              <a:t>p</a:t>
            </a:r>
            <a:r>
              <a:rPr sz="3150" spc="-547" baseline="2645" dirty="0">
                <a:latin typeface="Times New Roman"/>
                <a:cs typeface="Times New Roman"/>
              </a:rPr>
              <a:t>ˆ</a:t>
            </a:r>
            <a:r>
              <a:rPr sz="2100" i="1" spc="-365" dirty="0">
                <a:latin typeface="Times New Roman"/>
                <a:cs typeface="Times New Roman"/>
              </a:rPr>
              <a:t>q</a:t>
            </a:r>
            <a:r>
              <a:rPr sz="3150" spc="-547" baseline="2645" dirty="0">
                <a:latin typeface="Times New Roman"/>
                <a:cs typeface="Times New Roman"/>
              </a:rPr>
              <a:t>ˆ   </a:t>
            </a:r>
            <a:r>
              <a:rPr sz="3150" spc="15" baseline="-15873" dirty="0">
                <a:latin typeface="Symbol"/>
                <a:cs typeface="Symbol"/>
              </a:rPr>
              <a:t></a:t>
            </a:r>
            <a:r>
              <a:rPr sz="3150" u="sng" spc="15" baseline="2116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150" u="sng" spc="89" baseline="2116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75" i="1" u="sng" spc="-7" baseline="355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 </a:t>
            </a:r>
            <a:r>
              <a:rPr sz="1875" i="1" spc="75" baseline="35555" dirty="0">
                <a:latin typeface="Times New Roman"/>
                <a:cs typeface="Times New Roman"/>
              </a:rPr>
              <a:t> </a:t>
            </a:r>
            <a:r>
              <a:rPr sz="3150" spc="15" baseline="-15873" dirty="0">
                <a:latin typeface="Symbol"/>
                <a:cs typeface="Symbol"/>
              </a:rPr>
              <a:t></a:t>
            </a:r>
            <a:r>
              <a:rPr sz="3150" spc="15" baseline="-15873" dirty="0">
                <a:latin typeface="Times New Roman"/>
                <a:cs typeface="Times New Roman"/>
              </a:rPr>
              <a:t>	</a:t>
            </a:r>
            <a:r>
              <a:rPr sz="2100" spc="15" dirty="0">
                <a:latin typeface="Symbol"/>
                <a:cs typeface="Symbol"/>
              </a:rPr>
              <a:t>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spc="20" dirty="0">
                <a:latin typeface="Times New Roman"/>
                <a:cs typeface="Times New Roman"/>
              </a:rPr>
              <a:t>(0.36)(0.64)</a:t>
            </a:r>
            <a:r>
              <a:rPr sz="2100" spc="-285" dirty="0">
                <a:latin typeface="Times New Roman"/>
                <a:cs typeface="Times New Roman"/>
              </a:rPr>
              <a:t> </a:t>
            </a:r>
            <a:r>
              <a:rPr sz="3150" spc="15" baseline="-14550" dirty="0">
                <a:latin typeface="Symbol"/>
                <a:cs typeface="Symbol"/>
              </a:rPr>
              <a:t></a:t>
            </a:r>
            <a:endParaRPr sz="3150" baseline="-14550">
              <a:latin typeface="Symbol"/>
              <a:cs typeface="Symbol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1717039" y="4017010"/>
            <a:ext cx="566420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10" dirty="0">
                <a:latin typeface="Symbol"/>
                <a:cs typeface="Symbol"/>
              </a:rPr>
              <a:t>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3150" i="1" spc="22" baseline="7936" dirty="0">
                <a:latin typeface="Times New Roman"/>
                <a:cs typeface="Times New Roman"/>
              </a:rPr>
              <a:t>E</a:t>
            </a:r>
            <a:r>
              <a:rPr sz="3150" i="1" spc="247" baseline="7936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Symbol"/>
                <a:cs typeface="Symbol"/>
              </a:rPr>
              <a:t>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2475229" y="4450079"/>
            <a:ext cx="98742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15" dirty="0">
                <a:latin typeface="Symbol"/>
                <a:cs typeface="Symbol"/>
              </a:rPr>
              <a:t></a:t>
            </a:r>
            <a:r>
              <a:rPr sz="2100" spc="-5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2212.8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229350"/>
            <a:ext cx="9144000" cy="95250"/>
          </a:xfrm>
          <a:custGeom>
            <a:avLst/>
            <a:gdLst/>
            <a:ahLst/>
            <a:cxnLst/>
            <a:rect l="l" t="t" r="r" b="b"/>
            <a:pathLst>
              <a:path w="9144000" h="95250">
                <a:moveTo>
                  <a:pt x="9144000" y="0"/>
                </a:moveTo>
                <a:lnTo>
                  <a:pt x="0" y="0"/>
                </a:lnTo>
                <a:lnTo>
                  <a:pt x="0" y="95250"/>
                </a:lnTo>
                <a:lnTo>
                  <a:pt x="9144000" y="952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9D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3233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3252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3290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32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3328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3366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7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340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3442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6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347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125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350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02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3544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3582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F24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362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365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E23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3696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3734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D22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3773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D21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381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0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3842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3874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1F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3912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3950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B1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3988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A1E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4027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A1D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406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4103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C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4141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C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417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81B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4204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4242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4553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0738">
            <a:solidFill>
              <a:srgbClr val="161A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299261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1999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202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328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206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32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210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328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213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2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2171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227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2203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227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2241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6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231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126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235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-1270" y="238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025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-1270" y="24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02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2457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2495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2533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4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2571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F23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2603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263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F23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2673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3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271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2749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E22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278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2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282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28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D21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288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D2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2927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2965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3003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C20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3041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1F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30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310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B1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3143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3181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A1E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3257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A1D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3295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A1D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333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336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91D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339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C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3435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3473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81C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3511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81B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354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3581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71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3613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365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3727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3765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3797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3829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8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386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518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390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3943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517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398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4019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405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4089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416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412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316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4197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5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423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5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427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4305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214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433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437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4413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113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4451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3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489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3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51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012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64820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E0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6487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E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64947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C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6501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4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6508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4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6516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5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6523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3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6530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1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6537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E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65449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A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655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8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65665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51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65735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31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65811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1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6588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F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6595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C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66027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A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66103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6173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6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624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3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6319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110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638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F10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6459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D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6535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A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6605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8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675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6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675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3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682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6890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F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6696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D0E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6703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A0E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67106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8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6718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67252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4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6732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1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67398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F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67475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D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6754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B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67614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80C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6769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60C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67760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4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67830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2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67906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F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6797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D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68046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B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68122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68192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6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6826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40A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68338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20A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684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0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D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6855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25338" y="0"/>
            <a:ext cx="9194676" cy="2246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0" y="477519"/>
            <a:ext cx="9144000" cy="2540"/>
          </a:xfrm>
          <a:custGeom>
            <a:avLst/>
            <a:gdLst/>
            <a:ahLst/>
            <a:cxnLst/>
            <a:rect l="l" t="t" r="r" b="b"/>
            <a:pathLst>
              <a:path w="9144000" h="2540">
                <a:moveTo>
                  <a:pt x="0" y="0"/>
                </a:moveTo>
                <a:lnTo>
                  <a:pt x="9144000" y="2539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0" y="6443979"/>
            <a:ext cx="9144000" cy="1345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0" y="64516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10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0" y="6193851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 txBox="1">
            <a:spLocks noGrp="1"/>
          </p:cNvSpPr>
          <p:nvPr>
            <p:ph type="title"/>
          </p:nvPr>
        </p:nvSpPr>
        <p:spPr>
          <a:xfrm>
            <a:off x="991869" y="1214120"/>
            <a:ext cx="13182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§</a:t>
            </a:r>
            <a:r>
              <a:rPr sz="4400" spc="-75" dirty="0"/>
              <a:t> </a:t>
            </a:r>
            <a:r>
              <a:rPr sz="4400" spc="450" dirty="0"/>
              <a:t>6.4</a:t>
            </a:r>
            <a:endParaRPr sz="4400"/>
          </a:p>
        </p:txBody>
      </p:sp>
      <p:sp>
        <p:nvSpPr>
          <p:cNvPr id="165" name="object 165"/>
          <p:cNvSpPr txBox="1"/>
          <p:nvPr/>
        </p:nvSpPr>
        <p:spPr>
          <a:xfrm>
            <a:off x="1899920" y="2091690"/>
            <a:ext cx="5356225" cy="459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1800">
              <a:lnSpc>
                <a:spcPct val="100000"/>
              </a:lnSpc>
              <a:spcBef>
                <a:spcPts val="100"/>
              </a:spcBef>
              <a:tabLst>
                <a:tab pos="3889375" algn="l"/>
                <a:tab pos="4081145" algn="l"/>
              </a:tabLst>
            </a:pPr>
            <a:r>
              <a:rPr sz="6000" b="1" spc="615" dirty="0">
                <a:latin typeface="Times New Roman"/>
                <a:cs typeface="Times New Roman"/>
              </a:rPr>
              <a:t>Confidence  </a:t>
            </a:r>
            <a:r>
              <a:rPr sz="6000" b="1" spc="700" dirty="0">
                <a:latin typeface="Times New Roman"/>
                <a:cs typeface="Times New Roman"/>
              </a:rPr>
              <a:t>Intervals		</a:t>
            </a:r>
            <a:r>
              <a:rPr sz="6000" b="1" spc="335" dirty="0">
                <a:latin typeface="Times New Roman"/>
                <a:cs typeface="Times New Roman"/>
              </a:rPr>
              <a:t>for  </a:t>
            </a:r>
            <a:r>
              <a:rPr sz="6000" b="1" spc="-55" dirty="0">
                <a:latin typeface="Times New Roman"/>
                <a:cs typeface="Times New Roman"/>
              </a:rPr>
              <a:t>V</a:t>
            </a:r>
            <a:r>
              <a:rPr sz="6000" b="1" spc="835" dirty="0">
                <a:latin typeface="Times New Roman"/>
                <a:cs typeface="Times New Roman"/>
              </a:rPr>
              <a:t>a</a:t>
            </a:r>
            <a:r>
              <a:rPr sz="6000" b="1" spc="500" dirty="0">
                <a:latin typeface="Times New Roman"/>
                <a:cs typeface="Times New Roman"/>
              </a:rPr>
              <a:t>r</a:t>
            </a:r>
            <a:r>
              <a:rPr sz="6000" b="1" spc="715" dirty="0">
                <a:latin typeface="Times New Roman"/>
                <a:cs typeface="Times New Roman"/>
              </a:rPr>
              <a:t>i</a:t>
            </a:r>
            <a:r>
              <a:rPr sz="6000" b="1" spc="835" dirty="0">
                <a:latin typeface="Times New Roman"/>
                <a:cs typeface="Times New Roman"/>
              </a:rPr>
              <a:t>a</a:t>
            </a:r>
            <a:r>
              <a:rPr sz="6000" b="1" spc="830" dirty="0">
                <a:latin typeface="Times New Roman"/>
                <a:cs typeface="Times New Roman"/>
              </a:rPr>
              <a:t>n</a:t>
            </a:r>
            <a:r>
              <a:rPr sz="6000" b="1" spc="495" dirty="0">
                <a:latin typeface="Times New Roman"/>
                <a:cs typeface="Times New Roman"/>
              </a:rPr>
              <a:t>c</a:t>
            </a:r>
            <a:r>
              <a:rPr sz="6000" b="1" spc="335" dirty="0">
                <a:latin typeface="Times New Roman"/>
                <a:cs typeface="Times New Roman"/>
              </a:rPr>
              <a:t>e</a:t>
            </a:r>
            <a:r>
              <a:rPr sz="6000" b="1" dirty="0">
                <a:latin typeface="Times New Roman"/>
                <a:cs typeface="Times New Roman"/>
              </a:rPr>
              <a:t>	</a:t>
            </a:r>
            <a:r>
              <a:rPr sz="6000" b="1" spc="835" dirty="0">
                <a:latin typeface="Times New Roman"/>
                <a:cs typeface="Times New Roman"/>
              </a:rPr>
              <a:t>a</a:t>
            </a:r>
            <a:r>
              <a:rPr sz="6000" b="1" spc="815" dirty="0">
                <a:latin typeface="Times New Roman"/>
                <a:cs typeface="Times New Roman"/>
              </a:rPr>
              <a:t>n</a:t>
            </a:r>
            <a:r>
              <a:rPr sz="6000" b="1" spc="105" dirty="0">
                <a:latin typeface="Times New Roman"/>
                <a:cs typeface="Times New Roman"/>
              </a:rPr>
              <a:t>d</a:t>
            </a:r>
            <a:endParaRPr sz="6000">
              <a:latin typeface="Times New Roman"/>
              <a:cs typeface="Times New Roman"/>
            </a:endParaRPr>
          </a:p>
          <a:p>
            <a:pPr marL="707390" marR="697865" indent="95250">
              <a:lnSpc>
                <a:spcPct val="100000"/>
              </a:lnSpc>
            </a:pPr>
            <a:r>
              <a:rPr sz="6000" b="1" spc="685" dirty="0">
                <a:latin typeface="Times New Roman"/>
                <a:cs typeface="Times New Roman"/>
              </a:rPr>
              <a:t>Standard  </a:t>
            </a:r>
            <a:r>
              <a:rPr sz="6000" b="1" spc="840" dirty="0">
                <a:latin typeface="Times New Roman"/>
                <a:cs typeface="Times New Roman"/>
              </a:rPr>
              <a:t>D</a:t>
            </a:r>
            <a:r>
              <a:rPr sz="6000" b="1" spc="830" dirty="0">
                <a:latin typeface="Times New Roman"/>
                <a:cs typeface="Times New Roman"/>
              </a:rPr>
              <a:t>e</a:t>
            </a:r>
            <a:r>
              <a:rPr sz="6000" b="1" spc="725" dirty="0">
                <a:latin typeface="Times New Roman"/>
                <a:cs typeface="Times New Roman"/>
              </a:rPr>
              <a:t>v</a:t>
            </a:r>
            <a:r>
              <a:rPr sz="6000" b="1" spc="715" dirty="0">
                <a:latin typeface="Times New Roman"/>
                <a:cs typeface="Times New Roman"/>
              </a:rPr>
              <a:t>i</a:t>
            </a:r>
            <a:r>
              <a:rPr sz="6000" b="1" spc="835" dirty="0">
                <a:latin typeface="Times New Roman"/>
                <a:cs typeface="Times New Roman"/>
              </a:rPr>
              <a:t>a</a:t>
            </a:r>
            <a:r>
              <a:rPr sz="6000" b="1" spc="850" dirty="0">
                <a:latin typeface="Times New Roman"/>
                <a:cs typeface="Times New Roman"/>
              </a:rPr>
              <a:t>t</a:t>
            </a:r>
            <a:r>
              <a:rPr sz="6000" b="1" spc="710" dirty="0">
                <a:latin typeface="Times New Roman"/>
                <a:cs typeface="Times New Roman"/>
              </a:rPr>
              <a:t>i</a:t>
            </a:r>
            <a:r>
              <a:rPr sz="6000" b="1" spc="509" dirty="0">
                <a:latin typeface="Times New Roman"/>
                <a:cs typeface="Times New Roman"/>
              </a:rPr>
              <a:t>o</a:t>
            </a:r>
            <a:r>
              <a:rPr sz="6000" b="1" spc="325" dirty="0">
                <a:latin typeface="Times New Roman"/>
                <a:cs typeface="Times New Roman"/>
              </a:rPr>
              <a:t>n</a:t>
            </a:r>
            <a:endParaRPr sz="6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2101850" y="0"/>
            <a:ext cx="489204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6525" algn="l"/>
              </a:tabLst>
            </a:pPr>
            <a:r>
              <a:rPr sz="4600" spc="415" dirty="0"/>
              <a:t>The	</a:t>
            </a:r>
            <a:r>
              <a:rPr sz="4600" spc="455" dirty="0"/>
              <a:t>Chi-Square</a:t>
            </a:r>
            <a:endParaRPr sz="4600"/>
          </a:p>
        </p:txBody>
      </p:sp>
      <p:sp>
        <p:nvSpPr>
          <p:cNvPr id="181" name="object 18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82" name="object 18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35</a:t>
            </a:fld>
            <a:endParaRPr dirty="0"/>
          </a:p>
        </p:txBody>
      </p:sp>
      <p:sp>
        <p:nvSpPr>
          <p:cNvPr id="174" name="object 174"/>
          <p:cNvSpPr txBox="1"/>
          <p:nvPr/>
        </p:nvSpPr>
        <p:spPr>
          <a:xfrm>
            <a:off x="2606039" y="558800"/>
            <a:ext cx="388366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b="1" spc="525" dirty="0">
                <a:latin typeface="Times New Roman"/>
                <a:cs typeface="Times New Roman"/>
              </a:rPr>
              <a:t>Distribution</a:t>
            </a:r>
            <a:endParaRPr sz="460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382270" y="1312588"/>
            <a:ext cx="8400415" cy="321246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5400" marR="5080">
              <a:lnSpc>
                <a:spcPts val="2880"/>
              </a:lnSpc>
              <a:spcBef>
                <a:spcPts val="280"/>
              </a:spcBef>
              <a:tabLst>
                <a:tab pos="603885" algn="l"/>
                <a:tab pos="1619885" algn="l"/>
                <a:tab pos="3133725" algn="l"/>
                <a:tab pos="3712845" algn="l"/>
                <a:tab pos="6985000" algn="l"/>
              </a:tabLst>
            </a:pPr>
            <a:r>
              <a:rPr sz="2400" spc="120" dirty="0">
                <a:latin typeface="Times New Roman"/>
                <a:cs typeface="Times New Roman"/>
              </a:rPr>
              <a:t>T</a:t>
            </a:r>
            <a:r>
              <a:rPr sz="2400" spc="270" dirty="0">
                <a:latin typeface="Times New Roman"/>
                <a:cs typeface="Times New Roman"/>
              </a:rPr>
              <a:t>h</a:t>
            </a:r>
            <a:r>
              <a:rPr sz="2400" spc="130" dirty="0">
                <a:latin typeface="Times New Roman"/>
                <a:cs typeface="Times New Roman"/>
              </a:rPr>
              <a:t>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250" dirty="0">
                <a:solidFill>
                  <a:srgbClr val="232884"/>
                </a:solidFill>
                <a:latin typeface="Times New Roman"/>
                <a:cs typeface="Times New Roman"/>
              </a:rPr>
              <a:t>p</a:t>
            </a:r>
            <a:r>
              <a:rPr sz="2400" b="1" spc="195" dirty="0">
                <a:solidFill>
                  <a:srgbClr val="232884"/>
                </a:solidFill>
                <a:latin typeface="Times New Roman"/>
                <a:cs typeface="Times New Roman"/>
              </a:rPr>
              <a:t>o</a:t>
            </a:r>
            <a:r>
              <a:rPr sz="2400" b="1" spc="285" dirty="0">
                <a:solidFill>
                  <a:srgbClr val="232884"/>
                </a:solidFill>
                <a:latin typeface="Times New Roman"/>
                <a:cs typeface="Times New Roman"/>
              </a:rPr>
              <a:t>i</a:t>
            </a:r>
            <a:r>
              <a:rPr sz="2400" b="1" spc="330" dirty="0">
                <a:solidFill>
                  <a:srgbClr val="232884"/>
                </a:solidFill>
                <a:latin typeface="Times New Roman"/>
                <a:cs typeface="Times New Roman"/>
              </a:rPr>
              <a:t>n</a:t>
            </a:r>
            <a:r>
              <a:rPr sz="2400" b="1" spc="130" dirty="0">
                <a:solidFill>
                  <a:srgbClr val="232884"/>
                </a:solidFill>
                <a:latin typeface="Times New Roman"/>
                <a:cs typeface="Times New Roman"/>
              </a:rPr>
              <a:t>t</a:t>
            </a:r>
            <a:r>
              <a:rPr sz="2400" b="1" spc="2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b="1" spc="325" dirty="0">
                <a:solidFill>
                  <a:srgbClr val="232884"/>
                </a:solidFill>
                <a:latin typeface="Times New Roman"/>
                <a:cs typeface="Times New Roman"/>
              </a:rPr>
              <a:t>e</a:t>
            </a:r>
            <a:r>
              <a:rPr sz="2400" b="1" spc="380" dirty="0">
                <a:solidFill>
                  <a:srgbClr val="232884"/>
                </a:solidFill>
                <a:latin typeface="Times New Roman"/>
                <a:cs typeface="Times New Roman"/>
              </a:rPr>
              <a:t>s</a:t>
            </a:r>
            <a:r>
              <a:rPr sz="2400" b="1" spc="335" dirty="0">
                <a:solidFill>
                  <a:srgbClr val="232884"/>
                </a:solidFill>
                <a:latin typeface="Times New Roman"/>
                <a:cs typeface="Times New Roman"/>
              </a:rPr>
              <a:t>t</a:t>
            </a:r>
            <a:r>
              <a:rPr sz="2400" b="1" spc="285" dirty="0">
                <a:solidFill>
                  <a:srgbClr val="232884"/>
                </a:solidFill>
                <a:latin typeface="Times New Roman"/>
                <a:cs typeface="Times New Roman"/>
              </a:rPr>
              <a:t>i</a:t>
            </a:r>
            <a:r>
              <a:rPr sz="2400" b="1" spc="335" dirty="0">
                <a:solidFill>
                  <a:srgbClr val="232884"/>
                </a:solidFill>
                <a:latin typeface="Times New Roman"/>
                <a:cs typeface="Times New Roman"/>
              </a:rPr>
              <a:t>mat</a:t>
            </a:r>
            <a:r>
              <a:rPr sz="2400" b="1" spc="130" dirty="0">
                <a:solidFill>
                  <a:srgbClr val="232884"/>
                </a:solidFill>
                <a:latin typeface="Times New Roman"/>
                <a:cs typeface="Times New Roman"/>
              </a:rPr>
              <a:t>e</a:t>
            </a:r>
            <a:r>
              <a:rPr sz="2400" b="1" dirty="0">
                <a:solidFill>
                  <a:srgbClr val="232884"/>
                </a:solidFill>
                <a:latin typeface="Times New Roman"/>
                <a:cs typeface="Times New Roman"/>
              </a:rPr>
              <a:t>	</a:t>
            </a:r>
            <a:r>
              <a:rPr sz="2400" b="1" spc="210" dirty="0">
                <a:solidFill>
                  <a:srgbClr val="232884"/>
                </a:solidFill>
                <a:latin typeface="Times New Roman"/>
                <a:cs typeface="Times New Roman"/>
              </a:rPr>
              <a:t>f</a:t>
            </a:r>
            <a:r>
              <a:rPr sz="2400" b="1" spc="195" dirty="0">
                <a:solidFill>
                  <a:srgbClr val="232884"/>
                </a:solidFill>
                <a:latin typeface="Times New Roman"/>
                <a:cs typeface="Times New Roman"/>
              </a:rPr>
              <a:t>o</a:t>
            </a:r>
            <a:r>
              <a:rPr sz="2400" b="1" dirty="0">
                <a:solidFill>
                  <a:srgbClr val="232884"/>
                </a:solidFill>
                <a:latin typeface="Times New Roman"/>
                <a:cs typeface="Times New Roman"/>
              </a:rPr>
              <a:t>r	</a:t>
            </a:r>
            <a:r>
              <a:rPr sz="2450" spc="165" dirty="0">
                <a:solidFill>
                  <a:srgbClr val="232884"/>
                </a:solidFill>
                <a:latin typeface="Symbol"/>
                <a:cs typeface="Symbol"/>
              </a:rPr>
              <a:t></a:t>
            </a:r>
            <a:r>
              <a:rPr sz="2100" b="1" spc="104" baseline="27777" dirty="0">
                <a:solidFill>
                  <a:srgbClr val="232884"/>
                </a:solidFill>
                <a:latin typeface="Times New Roman"/>
                <a:cs typeface="Times New Roman"/>
              </a:rPr>
              <a:t>2</a:t>
            </a:r>
            <a:r>
              <a:rPr sz="2100" b="1" baseline="27777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100" b="1" spc="157" baseline="27777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i</a:t>
            </a:r>
            <a:r>
              <a:rPr sz="2400" spc="175" dirty="0">
                <a:latin typeface="Times New Roman"/>
                <a:cs typeface="Times New Roman"/>
              </a:rPr>
              <a:t>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50" i="1" spc="160" dirty="0">
                <a:latin typeface="Times New Roman"/>
                <a:cs typeface="Times New Roman"/>
              </a:rPr>
              <a:t>s</a:t>
            </a:r>
            <a:r>
              <a:rPr sz="2100" spc="112" baseline="27777" dirty="0">
                <a:latin typeface="Times New Roman"/>
                <a:cs typeface="Times New Roman"/>
              </a:rPr>
              <a:t>2</a:t>
            </a:r>
            <a:r>
              <a:rPr sz="2400" spc="65" dirty="0">
                <a:latin typeface="Times New Roman"/>
                <a:cs typeface="Times New Roman"/>
              </a:rPr>
              <a:t>,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54" dirty="0">
                <a:latin typeface="Times New Roman"/>
                <a:cs typeface="Times New Roman"/>
              </a:rPr>
              <a:t>a</a:t>
            </a:r>
            <a:r>
              <a:rPr sz="2400" spc="270" dirty="0">
                <a:latin typeface="Times New Roman"/>
                <a:cs typeface="Times New Roman"/>
              </a:rPr>
              <a:t>n</a:t>
            </a:r>
            <a:r>
              <a:rPr sz="2400" spc="175" dirty="0">
                <a:latin typeface="Times New Roman"/>
                <a:cs typeface="Times New Roman"/>
              </a:rPr>
              <a:t>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70" dirty="0">
                <a:latin typeface="Times New Roman"/>
                <a:cs typeface="Times New Roman"/>
              </a:rPr>
              <a:t>t</a:t>
            </a:r>
            <a:r>
              <a:rPr sz="2400" spc="254" dirty="0">
                <a:latin typeface="Times New Roman"/>
                <a:cs typeface="Times New Roman"/>
              </a:rPr>
              <a:t>h</a:t>
            </a:r>
            <a:r>
              <a:rPr sz="2400" spc="130" dirty="0">
                <a:latin typeface="Times New Roman"/>
                <a:cs typeface="Times New Roman"/>
              </a:rPr>
              <a:t>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b="1" spc="240" dirty="0">
                <a:solidFill>
                  <a:srgbClr val="232884"/>
                </a:solidFill>
                <a:latin typeface="Times New Roman"/>
                <a:cs typeface="Times New Roman"/>
              </a:rPr>
              <a:t>p</a:t>
            </a:r>
            <a:r>
              <a:rPr sz="2400" b="1" spc="210" dirty="0">
                <a:solidFill>
                  <a:srgbClr val="232884"/>
                </a:solidFill>
                <a:latin typeface="Times New Roman"/>
                <a:cs typeface="Times New Roman"/>
              </a:rPr>
              <a:t>o</a:t>
            </a:r>
            <a:r>
              <a:rPr sz="2400" b="1" spc="285" dirty="0">
                <a:solidFill>
                  <a:srgbClr val="232884"/>
                </a:solidFill>
                <a:latin typeface="Times New Roman"/>
                <a:cs typeface="Times New Roman"/>
              </a:rPr>
              <a:t>i</a:t>
            </a:r>
            <a:r>
              <a:rPr sz="2400" b="1" spc="330" dirty="0">
                <a:solidFill>
                  <a:srgbClr val="232884"/>
                </a:solidFill>
                <a:latin typeface="Times New Roman"/>
                <a:cs typeface="Times New Roman"/>
              </a:rPr>
              <a:t>n</a:t>
            </a:r>
            <a:r>
              <a:rPr sz="2400" b="1" spc="130" dirty="0">
                <a:solidFill>
                  <a:srgbClr val="232884"/>
                </a:solidFill>
                <a:latin typeface="Times New Roman"/>
                <a:cs typeface="Times New Roman"/>
              </a:rPr>
              <a:t>t</a:t>
            </a:r>
            <a:r>
              <a:rPr sz="2400" b="1" dirty="0">
                <a:solidFill>
                  <a:srgbClr val="232884"/>
                </a:solidFill>
                <a:latin typeface="Times New Roman"/>
                <a:cs typeface="Times New Roman"/>
              </a:rPr>
              <a:t>	</a:t>
            </a:r>
            <a:r>
              <a:rPr sz="2400" b="1" spc="340" dirty="0">
                <a:solidFill>
                  <a:srgbClr val="232884"/>
                </a:solidFill>
                <a:latin typeface="Times New Roman"/>
                <a:cs typeface="Times New Roman"/>
              </a:rPr>
              <a:t>e</a:t>
            </a:r>
            <a:r>
              <a:rPr sz="2400" b="1" spc="380" dirty="0">
                <a:solidFill>
                  <a:srgbClr val="232884"/>
                </a:solidFill>
                <a:latin typeface="Times New Roman"/>
                <a:cs typeface="Times New Roman"/>
              </a:rPr>
              <a:t>s</a:t>
            </a:r>
            <a:r>
              <a:rPr sz="2400" b="1" spc="335" dirty="0">
                <a:solidFill>
                  <a:srgbClr val="232884"/>
                </a:solidFill>
                <a:latin typeface="Times New Roman"/>
                <a:cs typeface="Times New Roman"/>
              </a:rPr>
              <a:t>t</a:t>
            </a:r>
            <a:r>
              <a:rPr sz="2400" b="1" spc="285" dirty="0">
                <a:solidFill>
                  <a:srgbClr val="232884"/>
                </a:solidFill>
                <a:latin typeface="Times New Roman"/>
                <a:cs typeface="Times New Roman"/>
              </a:rPr>
              <a:t>i</a:t>
            </a:r>
            <a:r>
              <a:rPr sz="2400" b="1" spc="335" dirty="0">
                <a:solidFill>
                  <a:srgbClr val="232884"/>
                </a:solidFill>
                <a:latin typeface="Times New Roman"/>
                <a:cs typeface="Times New Roman"/>
              </a:rPr>
              <a:t>m</a:t>
            </a:r>
            <a:r>
              <a:rPr sz="2400" b="1" spc="325" dirty="0">
                <a:solidFill>
                  <a:srgbClr val="232884"/>
                </a:solidFill>
                <a:latin typeface="Times New Roman"/>
                <a:cs typeface="Times New Roman"/>
              </a:rPr>
              <a:t>a</a:t>
            </a:r>
            <a:r>
              <a:rPr sz="2400" b="1" spc="335" dirty="0">
                <a:solidFill>
                  <a:srgbClr val="232884"/>
                </a:solidFill>
                <a:latin typeface="Times New Roman"/>
                <a:cs typeface="Times New Roman"/>
              </a:rPr>
              <a:t>t</a:t>
            </a:r>
            <a:r>
              <a:rPr sz="2400" b="1" spc="95" dirty="0">
                <a:solidFill>
                  <a:srgbClr val="232884"/>
                </a:solidFill>
                <a:latin typeface="Times New Roman"/>
                <a:cs typeface="Times New Roman"/>
              </a:rPr>
              <a:t>e  </a:t>
            </a:r>
            <a:r>
              <a:rPr sz="2400" b="1" spc="135" dirty="0">
                <a:solidFill>
                  <a:srgbClr val="232884"/>
                </a:solidFill>
                <a:latin typeface="Times New Roman"/>
                <a:cs typeface="Times New Roman"/>
              </a:rPr>
              <a:t>for	</a:t>
            </a:r>
            <a:r>
              <a:rPr sz="2450" spc="-35" dirty="0">
                <a:solidFill>
                  <a:srgbClr val="232884"/>
                </a:solidFill>
                <a:latin typeface="Symbol"/>
                <a:cs typeface="Symbol"/>
              </a:rPr>
              <a:t></a:t>
            </a:r>
            <a:r>
              <a:rPr sz="2450" spc="2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50" i="1" spc="110" dirty="0">
                <a:latin typeface="Times New Roman"/>
                <a:cs typeface="Times New Roman"/>
              </a:rPr>
              <a:t>s</a:t>
            </a:r>
            <a:r>
              <a:rPr sz="2400" spc="110" dirty="0">
                <a:latin typeface="Times New Roman"/>
                <a:cs typeface="Times New Roman"/>
              </a:rPr>
              <a:t>.	</a:t>
            </a:r>
            <a:r>
              <a:rPr sz="2450" i="1" spc="114" dirty="0">
                <a:latin typeface="Times New Roman"/>
                <a:cs typeface="Times New Roman"/>
              </a:rPr>
              <a:t>s</a:t>
            </a:r>
            <a:r>
              <a:rPr sz="2100" spc="172" baseline="27777" dirty="0">
                <a:latin typeface="Times New Roman"/>
                <a:cs typeface="Times New Roman"/>
              </a:rPr>
              <a:t>2 </a:t>
            </a:r>
            <a:r>
              <a:rPr sz="2400" spc="130" dirty="0">
                <a:latin typeface="Times New Roman"/>
                <a:cs typeface="Times New Roman"/>
              </a:rPr>
              <a:t>is </a:t>
            </a:r>
            <a:r>
              <a:rPr sz="2400" spc="215" dirty="0">
                <a:latin typeface="Times New Roman"/>
                <a:cs typeface="Times New Roman"/>
              </a:rPr>
              <a:t>the </a:t>
            </a:r>
            <a:r>
              <a:rPr sz="2400" spc="175" dirty="0">
                <a:latin typeface="Times New Roman"/>
                <a:cs typeface="Times New Roman"/>
              </a:rPr>
              <a:t>most </a:t>
            </a:r>
            <a:r>
              <a:rPr sz="2400" spc="185" dirty="0">
                <a:latin typeface="Times New Roman"/>
                <a:cs typeface="Times New Roman"/>
              </a:rPr>
              <a:t>unbiased </a:t>
            </a:r>
            <a:r>
              <a:rPr sz="2400" spc="200" dirty="0">
                <a:latin typeface="Times New Roman"/>
                <a:cs typeface="Times New Roman"/>
              </a:rPr>
              <a:t>estimate </a:t>
            </a:r>
            <a:r>
              <a:rPr sz="2400" spc="85" dirty="0">
                <a:latin typeface="Times New Roman"/>
                <a:cs typeface="Times New Roman"/>
              </a:rPr>
              <a:t>for</a:t>
            </a:r>
            <a:r>
              <a:rPr sz="2400" spc="-270" dirty="0">
                <a:latin typeface="Times New Roman"/>
                <a:cs typeface="Times New Roman"/>
              </a:rPr>
              <a:t> </a:t>
            </a:r>
            <a:r>
              <a:rPr sz="2450" spc="35" dirty="0">
                <a:latin typeface="Symbol"/>
                <a:cs typeface="Symbol"/>
              </a:rPr>
              <a:t></a:t>
            </a:r>
            <a:r>
              <a:rPr sz="2100" spc="52" baseline="27777" dirty="0">
                <a:latin typeface="Times New Roman"/>
                <a:cs typeface="Times New Roman"/>
              </a:rPr>
              <a:t>2</a:t>
            </a:r>
            <a:r>
              <a:rPr sz="2400" spc="3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2700" marR="818515">
              <a:lnSpc>
                <a:spcPct val="100000"/>
              </a:lnSpc>
              <a:spcBef>
                <a:spcPts val="2415"/>
              </a:spcBef>
            </a:pPr>
            <a:r>
              <a:rPr sz="2400" spc="70" dirty="0">
                <a:latin typeface="Times New Roman"/>
                <a:cs typeface="Times New Roman"/>
              </a:rPr>
              <a:t>You </a:t>
            </a:r>
            <a:r>
              <a:rPr sz="2400" spc="175" dirty="0">
                <a:latin typeface="Times New Roman"/>
                <a:cs typeface="Times New Roman"/>
              </a:rPr>
              <a:t>can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use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50" i="1" spc="110" dirty="0">
                <a:latin typeface="Times New Roman"/>
                <a:cs typeface="Times New Roman"/>
              </a:rPr>
              <a:t>chi</a:t>
            </a:r>
            <a:r>
              <a:rPr sz="2400" i="1" spc="110" dirty="0">
                <a:latin typeface="Times New Roman"/>
                <a:cs typeface="Times New Roman"/>
              </a:rPr>
              <a:t>-</a:t>
            </a:r>
            <a:r>
              <a:rPr sz="2450" i="1" spc="110" dirty="0">
                <a:latin typeface="Times New Roman"/>
                <a:cs typeface="Times New Roman"/>
              </a:rPr>
              <a:t>square</a:t>
            </a:r>
            <a:r>
              <a:rPr sz="2450" i="1" spc="65" dirty="0">
                <a:latin typeface="Times New Roman"/>
                <a:cs typeface="Times New Roman"/>
              </a:rPr>
              <a:t> </a:t>
            </a:r>
            <a:r>
              <a:rPr sz="2450" i="1" spc="140" dirty="0">
                <a:latin typeface="Times New Roman"/>
                <a:cs typeface="Times New Roman"/>
              </a:rPr>
              <a:t>distribution</a:t>
            </a:r>
            <a:r>
              <a:rPr sz="2450" i="1" spc="45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to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construct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  </a:t>
            </a:r>
            <a:r>
              <a:rPr sz="2400" spc="105" dirty="0">
                <a:latin typeface="Times New Roman"/>
                <a:cs typeface="Times New Roman"/>
              </a:rPr>
              <a:t>confidence </a:t>
            </a:r>
            <a:r>
              <a:rPr sz="2400" spc="180" dirty="0">
                <a:latin typeface="Times New Roman"/>
                <a:cs typeface="Times New Roman"/>
              </a:rPr>
              <a:t>interval </a:t>
            </a:r>
            <a:r>
              <a:rPr sz="2400" spc="90" dirty="0">
                <a:latin typeface="Times New Roman"/>
                <a:cs typeface="Times New Roman"/>
              </a:rPr>
              <a:t>for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65" dirty="0">
                <a:latin typeface="Times New Roman"/>
                <a:cs typeface="Times New Roman"/>
              </a:rPr>
              <a:t>variance </a:t>
            </a:r>
            <a:r>
              <a:rPr sz="2400" spc="229" dirty="0">
                <a:latin typeface="Times New Roman"/>
                <a:cs typeface="Times New Roman"/>
              </a:rPr>
              <a:t>and standard  </a:t>
            </a:r>
            <a:r>
              <a:rPr sz="2400" spc="140" dirty="0">
                <a:latin typeface="Times New Roman"/>
                <a:cs typeface="Times New Roman"/>
              </a:rPr>
              <a:t>deviation.</a:t>
            </a:r>
            <a:endParaRPr sz="2400">
              <a:latin typeface="Times New Roman"/>
              <a:cs typeface="Times New Roman"/>
            </a:endParaRPr>
          </a:p>
          <a:p>
            <a:pPr marL="12700" marR="447675">
              <a:lnSpc>
                <a:spcPct val="100000"/>
              </a:lnSpc>
              <a:spcBef>
                <a:spcPts val="2230"/>
              </a:spcBef>
            </a:pPr>
            <a:r>
              <a:rPr sz="2400" spc="80" dirty="0">
                <a:latin typeface="Times New Roman"/>
                <a:cs typeface="Times New Roman"/>
              </a:rPr>
              <a:t>If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Times New Roman"/>
                <a:cs typeface="Times New Roman"/>
              </a:rPr>
              <a:t>random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variable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50" i="1" spc="200" dirty="0">
                <a:latin typeface="Times New Roman"/>
                <a:cs typeface="Times New Roman"/>
              </a:rPr>
              <a:t>x</a:t>
            </a:r>
            <a:r>
              <a:rPr sz="2450" i="1" spc="60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has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normal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distribution,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then 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70" dirty="0">
                <a:latin typeface="Times New Roman"/>
                <a:cs typeface="Times New Roman"/>
              </a:rPr>
              <a:t>distribution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382270" y="5962650"/>
            <a:ext cx="561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80" dirty="0">
                <a:latin typeface="Times New Roman"/>
                <a:cs typeface="Times New Roman"/>
              </a:rPr>
              <a:t>s</a:t>
            </a:r>
            <a:r>
              <a:rPr sz="2400" spc="80" dirty="0">
                <a:latin typeface="Times New Roman"/>
                <a:cs typeface="Times New Roman"/>
              </a:rPr>
              <a:t>iz</a:t>
            </a:r>
            <a:r>
              <a:rPr sz="2400" spc="130" dirty="0"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1259839" y="5951898"/>
            <a:ext cx="81978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i="1" spc="240" dirty="0">
                <a:latin typeface="Times New Roman"/>
                <a:cs typeface="Times New Roman"/>
              </a:rPr>
              <a:t>n </a:t>
            </a:r>
            <a:r>
              <a:rPr sz="2400" spc="100" dirty="0">
                <a:latin typeface="Times New Roman"/>
                <a:cs typeface="Times New Roman"/>
              </a:rPr>
              <a:t>&gt;</a:t>
            </a:r>
            <a:r>
              <a:rPr sz="2400" spc="-210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2115820" y="5133340"/>
            <a:ext cx="1088390" cy="0"/>
          </a:xfrm>
          <a:custGeom>
            <a:avLst/>
            <a:gdLst/>
            <a:ahLst/>
            <a:cxnLst/>
            <a:rect l="l" t="t" r="r" b="b"/>
            <a:pathLst>
              <a:path w="1088389">
                <a:moveTo>
                  <a:pt x="0" y="0"/>
                </a:moveTo>
                <a:lnTo>
                  <a:pt x="108839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 txBox="1"/>
          <p:nvPr/>
        </p:nvSpPr>
        <p:spPr>
          <a:xfrm>
            <a:off x="382270" y="4985428"/>
            <a:ext cx="7648575" cy="10026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92325">
              <a:lnSpc>
                <a:spcPct val="100000"/>
              </a:lnSpc>
              <a:spcBef>
                <a:spcPts val="135"/>
              </a:spcBef>
            </a:pPr>
            <a:r>
              <a:rPr sz="3675" i="1" spc="30" baseline="-23809" dirty="0">
                <a:latin typeface="Times New Roman"/>
                <a:cs typeface="Times New Roman"/>
              </a:rPr>
              <a:t>σ</a:t>
            </a:r>
            <a:r>
              <a:rPr sz="3675" i="1" spc="-179" baseline="-23809" dirty="0">
                <a:latin typeface="Times New Roman"/>
                <a:cs typeface="Times New Roman"/>
              </a:rPr>
              <a:t> </a:t>
            </a:r>
            <a:r>
              <a:rPr sz="1600" spc="85" dirty="0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40"/>
              </a:spcBef>
              <a:tabLst>
                <a:tab pos="2974340" algn="l"/>
                <a:tab pos="5067935" algn="l"/>
              </a:tabLst>
            </a:pPr>
            <a:r>
              <a:rPr sz="2400" spc="140" dirty="0">
                <a:latin typeface="Times New Roman"/>
                <a:cs typeface="Times New Roman"/>
              </a:rPr>
              <a:t>forms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b="1" spc="240" dirty="0">
                <a:solidFill>
                  <a:srgbClr val="232884"/>
                </a:solidFill>
                <a:latin typeface="Times New Roman"/>
                <a:cs typeface="Times New Roman"/>
              </a:rPr>
              <a:t>chi-square	</a:t>
            </a:r>
            <a:r>
              <a:rPr sz="2400" b="1" spc="265" dirty="0">
                <a:solidFill>
                  <a:srgbClr val="232884"/>
                </a:solidFill>
                <a:latin typeface="Times New Roman"/>
                <a:cs typeface="Times New Roman"/>
              </a:rPr>
              <a:t>distribution	</a:t>
            </a:r>
            <a:r>
              <a:rPr sz="2400" spc="85" dirty="0">
                <a:latin typeface="Times New Roman"/>
                <a:cs typeface="Times New Roman"/>
              </a:rPr>
              <a:t>for </a:t>
            </a:r>
            <a:r>
              <a:rPr sz="2400" spc="180" dirty="0">
                <a:latin typeface="Times New Roman"/>
                <a:cs typeface="Times New Roman"/>
              </a:rPr>
              <a:t>samples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any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1436369" y="4725078"/>
            <a:ext cx="1761489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75" spc="-44" baseline="-28344" dirty="0">
                <a:latin typeface="Symbol"/>
                <a:cs typeface="Symbol"/>
              </a:rPr>
              <a:t></a:t>
            </a:r>
            <a:r>
              <a:rPr sz="3675" spc="-540" baseline="-28344" dirty="0">
                <a:latin typeface="Times New Roman"/>
                <a:cs typeface="Times New Roman"/>
              </a:rPr>
              <a:t> </a:t>
            </a:r>
            <a:r>
              <a:rPr sz="2400" spc="127" baseline="-5208" dirty="0">
                <a:latin typeface="Times New Roman"/>
                <a:cs typeface="Times New Roman"/>
              </a:rPr>
              <a:t>2</a:t>
            </a:r>
            <a:r>
              <a:rPr sz="2400" spc="525" baseline="-5208" dirty="0">
                <a:latin typeface="Times New Roman"/>
                <a:cs typeface="Times New Roman"/>
              </a:rPr>
              <a:t> </a:t>
            </a:r>
            <a:r>
              <a:rPr sz="3600" baseline="-28935" dirty="0">
                <a:latin typeface="Symbol"/>
                <a:cs typeface="Symbol"/>
              </a:rPr>
              <a:t></a:t>
            </a:r>
            <a:r>
              <a:rPr sz="3600" spc="30" baseline="-2893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(</a:t>
            </a:r>
            <a:r>
              <a:rPr sz="2450" i="1" spc="90" dirty="0">
                <a:latin typeface="Times New Roman"/>
                <a:cs typeface="Times New Roman"/>
              </a:rPr>
              <a:t>n</a:t>
            </a:r>
            <a:r>
              <a:rPr sz="245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</a:t>
            </a:r>
            <a:r>
              <a:rPr sz="2400" spc="-37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1)</a:t>
            </a:r>
            <a:r>
              <a:rPr sz="2450" i="1" spc="-15" dirty="0">
                <a:latin typeface="Times New Roman"/>
                <a:cs typeface="Times New Roman"/>
              </a:rPr>
              <a:t>s</a:t>
            </a:r>
            <a:r>
              <a:rPr sz="2450" i="1" spc="-335" dirty="0">
                <a:latin typeface="Times New Roman"/>
                <a:cs typeface="Times New Roman"/>
              </a:rPr>
              <a:t> </a:t>
            </a:r>
            <a:r>
              <a:rPr sz="2400" spc="127" baseline="38194" dirty="0">
                <a:latin typeface="Times New Roman"/>
                <a:cs typeface="Times New Roman"/>
              </a:rPr>
              <a:t>2</a:t>
            </a:r>
            <a:endParaRPr sz="2400" baseline="38194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2101850" y="0"/>
            <a:ext cx="489204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6525" algn="l"/>
              </a:tabLst>
            </a:pPr>
            <a:r>
              <a:rPr sz="4600" spc="415" dirty="0"/>
              <a:t>The	</a:t>
            </a:r>
            <a:r>
              <a:rPr sz="4600" spc="455" dirty="0"/>
              <a:t>Chi-Square</a:t>
            </a:r>
            <a:endParaRPr sz="4600"/>
          </a:p>
        </p:txBody>
      </p:sp>
      <p:sp>
        <p:nvSpPr>
          <p:cNvPr id="183" name="object 18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84" name="object 18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36</a:t>
            </a:fld>
            <a:endParaRPr dirty="0"/>
          </a:p>
        </p:txBody>
      </p:sp>
      <p:sp>
        <p:nvSpPr>
          <p:cNvPr id="174" name="object 174"/>
          <p:cNvSpPr txBox="1"/>
          <p:nvPr/>
        </p:nvSpPr>
        <p:spPr>
          <a:xfrm>
            <a:off x="2606039" y="558800"/>
            <a:ext cx="388366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b="1" spc="525" dirty="0">
                <a:latin typeface="Times New Roman"/>
                <a:cs typeface="Times New Roman"/>
              </a:rPr>
              <a:t>Distribution</a:t>
            </a:r>
            <a:endParaRPr sz="460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182879" y="1219200"/>
            <a:ext cx="8779510" cy="5242560"/>
          </a:xfrm>
          <a:custGeom>
            <a:avLst/>
            <a:gdLst/>
            <a:ahLst/>
            <a:cxnLst/>
            <a:rect l="l" t="t" r="r" b="b"/>
            <a:pathLst>
              <a:path w="8779510" h="5242560">
                <a:moveTo>
                  <a:pt x="0" y="0"/>
                </a:moveTo>
                <a:lnTo>
                  <a:pt x="8779510" y="0"/>
                </a:lnTo>
                <a:lnTo>
                  <a:pt x="8779510" y="5242560"/>
                </a:lnTo>
                <a:lnTo>
                  <a:pt x="0" y="5242560"/>
                </a:lnTo>
                <a:lnTo>
                  <a:pt x="0" y="0"/>
                </a:lnTo>
                <a:close/>
              </a:path>
            </a:pathLst>
          </a:custGeom>
          <a:solidFill>
            <a:srgbClr val="232884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82879" y="1219200"/>
            <a:ext cx="8779510" cy="5242560"/>
          </a:xfrm>
          <a:custGeom>
            <a:avLst/>
            <a:gdLst/>
            <a:ahLst/>
            <a:cxnLst/>
            <a:rect l="l" t="t" r="r" b="b"/>
            <a:pathLst>
              <a:path w="8779510" h="5242560">
                <a:moveTo>
                  <a:pt x="0" y="0"/>
                </a:moveTo>
                <a:lnTo>
                  <a:pt x="8779510" y="0"/>
                </a:lnTo>
                <a:lnTo>
                  <a:pt x="8779510" y="5242560"/>
                </a:lnTo>
                <a:lnTo>
                  <a:pt x="0" y="524256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 txBox="1"/>
          <p:nvPr/>
        </p:nvSpPr>
        <p:spPr>
          <a:xfrm>
            <a:off x="260350" y="1187450"/>
            <a:ext cx="8406765" cy="2383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91490">
              <a:lnSpc>
                <a:spcPct val="118100"/>
              </a:lnSpc>
              <a:spcBef>
                <a:spcPts val="95"/>
              </a:spcBef>
            </a:pPr>
            <a:r>
              <a:rPr sz="2200" b="1" spc="190" dirty="0">
                <a:latin typeface="Times New Roman"/>
                <a:cs typeface="Times New Roman"/>
              </a:rPr>
              <a:t>Four </a:t>
            </a:r>
            <a:r>
              <a:rPr sz="2200" b="1" spc="225" dirty="0">
                <a:latin typeface="Times New Roman"/>
                <a:cs typeface="Times New Roman"/>
              </a:rPr>
              <a:t>properties </a:t>
            </a:r>
            <a:r>
              <a:rPr sz="2200" b="1" spc="90" dirty="0">
                <a:latin typeface="Times New Roman"/>
                <a:cs typeface="Times New Roman"/>
              </a:rPr>
              <a:t>of </a:t>
            </a:r>
            <a:r>
              <a:rPr sz="2200" b="1" spc="240" dirty="0">
                <a:latin typeface="Times New Roman"/>
                <a:cs typeface="Times New Roman"/>
              </a:rPr>
              <a:t>the </a:t>
            </a:r>
            <a:r>
              <a:rPr sz="2400" spc="155" dirty="0">
                <a:latin typeface="Times New Roman"/>
                <a:cs typeface="Times New Roman"/>
              </a:rPr>
              <a:t>chi-square </a:t>
            </a:r>
            <a:r>
              <a:rPr sz="2400" spc="170" dirty="0">
                <a:latin typeface="Times New Roman"/>
                <a:cs typeface="Times New Roman"/>
              </a:rPr>
              <a:t>distribution </a:t>
            </a:r>
            <a:r>
              <a:rPr sz="2400" spc="220" dirty="0">
                <a:latin typeface="Times New Roman"/>
                <a:cs typeface="Times New Roman"/>
              </a:rPr>
              <a:t>are </a:t>
            </a:r>
            <a:r>
              <a:rPr sz="2400" spc="215" dirty="0">
                <a:latin typeface="Times New Roman"/>
                <a:cs typeface="Times New Roman"/>
              </a:rPr>
              <a:t>as  </a:t>
            </a:r>
            <a:r>
              <a:rPr sz="3600" spc="-165" baseline="11574" dirty="0">
                <a:latin typeface="Times New Roman"/>
                <a:cs typeface="Times New Roman"/>
              </a:rPr>
              <a:t>f</a:t>
            </a:r>
            <a:r>
              <a:rPr sz="3300" spc="-165" baseline="1262" dirty="0">
                <a:latin typeface="Times New Roman"/>
                <a:cs typeface="Times New Roman"/>
              </a:rPr>
              <a:t>•</a:t>
            </a:r>
            <a:r>
              <a:rPr sz="3600" spc="-165" baseline="11574" dirty="0">
                <a:latin typeface="Times New Roman"/>
                <a:cs typeface="Times New Roman"/>
              </a:rPr>
              <a:t>ollo</a:t>
            </a:r>
            <a:r>
              <a:rPr sz="2200" spc="-110" dirty="0">
                <a:latin typeface="Times New Roman"/>
                <a:cs typeface="Times New Roman"/>
              </a:rPr>
              <a:t>A</a:t>
            </a:r>
            <a:r>
              <a:rPr sz="3600" spc="-165" baseline="11574" dirty="0">
                <a:latin typeface="Times New Roman"/>
                <a:cs typeface="Times New Roman"/>
              </a:rPr>
              <a:t>w</a:t>
            </a:r>
            <a:r>
              <a:rPr sz="2200" spc="-110" dirty="0">
                <a:latin typeface="Times New Roman"/>
                <a:cs typeface="Times New Roman"/>
              </a:rPr>
              <a:t>ll</a:t>
            </a:r>
            <a:r>
              <a:rPr sz="3600" spc="-165" baseline="11574" dirty="0">
                <a:latin typeface="Times New Roman"/>
                <a:cs typeface="Times New Roman"/>
              </a:rPr>
              <a:t>s</a:t>
            </a:r>
            <a:r>
              <a:rPr sz="2200" spc="-110" dirty="0">
                <a:latin typeface="Times New Roman"/>
                <a:cs typeface="Times New Roman"/>
              </a:rPr>
              <a:t>c</a:t>
            </a:r>
            <a:r>
              <a:rPr sz="3600" spc="-165" baseline="11574" dirty="0">
                <a:latin typeface="Times New Roman"/>
                <a:cs typeface="Times New Roman"/>
              </a:rPr>
              <a:t>.</a:t>
            </a:r>
            <a:r>
              <a:rPr sz="2200" spc="-110" dirty="0">
                <a:latin typeface="Times New Roman"/>
                <a:cs typeface="Times New Roman"/>
              </a:rPr>
              <a:t>hi-square </a:t>
            </a:r>
            <a:r>
              <a:rPr sz="2200" spc="155" dirty="0">
                <a:latin typeface="Times New Roman"/>
                <a:cs typeface="Times New Roman"/>
              </a:rPr>
              <a:t>values </a:t>
            </a:r>
            <a:r>
              <a:rPr sz="2250" i="1" spc="175" dirty="0">
                <a:latin typeface="Times New Roman"/>
                <a:cs typeface="Times New Roman"/>
              </a:rPr>
              <a:t>χ</a:t>
            </a:r>
            <a:r>
              <a:rPr sz="1875" spc="262" baseline="28888" dirty="0">
                <a:latin typeface="Times New Roman"/>
                <a:cs typeface="Times New Roman"/>
              </a:rPr>
              <a:t>2 </a:t>
            </a:r>
            <a:r>
              <a:rPr sz="2200" spc="200" dirty="0">
                <a:latin typeface="Times New Roman"/>
                <a:cs typeface="Times New Roman"/>
              </a:rPr>
              <a:t>are </a:t>
            </a:r>
            <a:r>
              <a:rPr sz="2200" spc="180" dirty="0">
                <a:latin typeface="Times New Roman"/>
                <a:cs typeface="Times New Roman"/>
              </a:rPr>
              <a:t>greater </a:t>
            </a:r>
            <a:r>
              <a:rPr sz="2200" spc="240" dirty="0">
                <a:latin typeface="Times New Roman"/>
                <a:cs typeface="Times New Roman"/>
              </a:rPr>
              <a:t>than </a:t>
            </a:r>
            <a:r>
              <a:rPr sz="2200" spc="125" dirty="0">
                <a:latin typeface="Times New Roman"/>
                <a:cs typeface="Times New Roman"/>
              </a:rPr>
              <a:t>or </a:t>
            </a:r>
            <a:r>
              <a:rPr sz="2200" spc="160" dirty="0">
                <a:latin typeface="Times New Roman"/>
                <a:cs typeface="Times New Roman"/>
              </a:rPr>
              <a:t>equal </a:t>
            </a:r>
            <a:r>
              <a:rPr sz="2200" spc="120" dirty="0">
                <a:latin typeface="Times New Roman"/>
                <a:cs typeface="Times New Roman"/>
              </a:rPr>
              <a:t>to</a:t>
            </a:r>
            <a:r>
              <a:rPr sz="2200" spc="-370" dirty="0">
                <a:latin typeface="Times New Roman"/>
                <a:cs typeface="Times New Roman"/>
              </a:rPr>
              <a:t> </a:t>
            </a:r>
            <a:r>
              <a:rPr sz="2200" spc="100" dirty="0">
                <a:latin typeface="Times New Roman"/>
                <a:cs typeface="Times New Roman"/>
              </a:rPr>
              <a:t>zero.</a:t>
            </a:r>
            <a:endParaRPr sz="2200">
              <a:latin typeface="Times New Roman"/>
              <a:cs typeface="Times New Roman"/>
            </a:endParaRPr>
          </a:p>
          <a:p>
            <a:pPr marL="515620" marR="5080" indent="-457200">
              <a:lnSpc>
                <a:spcPts val="2640"/>
              </a:lnSpc>
              <a:spcBef>
                <a:spcPts val="1280"/>
              </a:spcBef>
              <a:buChar char="•"/>
              <a:tabLst>
                <a:tab pos="514984" algn="l"/>
                <a:tab pos="515620" algn="l"/>
                <a:tab pos="1794510" algn="l"/>
                <a:tab pos="5603875" algn="l"/>
                <a:tab pos="8049895" algn="l"/>
              </a:tabLst>
            </a:pPr>
            <a:r>
              <a:rPr sz="2200" spc="160" dirty="0">
                <a:latin typeface="Times New Roman"/>
                <a:cs typeface="Times New Roman"/>
              </a:rPr>
              <a:t>The </a:t>
            </a:r>
            <a:r>
              <a:rPr sz="2200" spc="145" dirty="0">
                <a:latin typeface="Times New Roman"/>
                <a:cs typeface="Times New Roman"/>
              </a:rPr>
              <a:t>chi-square </a:t>
            </a:r>
            <a:r>
              <a:rPr sz="2200" spc="155" dirty="0">
                <a:latin typeface="Times New Roman"/>
                <a:cs typeface="Times New Roman"/>
              </a:rPr>
              <a:t>distribution </a:t>
            </a:r>
            <a:r>
              <a:rPr sz="2200" spc="120" dirty="0">
                <a:latin typeface="Times New Roman"/>
                <a:cs typeface="Times New Roman"/>
              </a:rPr>
              <a:t>is </a:t>
            </a:r>
            <a:r>
              <a:rPr sz="2200" spc="245" dirty="0">
                <a:latin typeface="Times New Roman"/>
                <a:cs typeface="Times New Roman"/>
              </a:rPr>
              <a:t>a </a:t>
            </a:r>
            <a:r>
              <a:rPr sz="2200" spc="120" dirty="0">
                <a:latin typeface="Times New Roman"/>
                <a:cs typeface="Times New Roman"/>
              </a:rPr>
              <a:t>family </a:t>
            </a:r>
            <a:r>
              <a:rPr sz="2200" dirty="0">
                <a:latin typeface="Times New Roman"/>
                <a:cs typeface="Times New Roman"/>
              </a:rPr>
              <a:t>of </a:t>
            </a:r>
            <a:r>
              <a:rPr sz="2200" spc="125" dirty="0">
                <a:latin typeface="Times New Roman"/>
                <a:cs typeface="Times New Roman"/>
              </a:rPr>
              <a:t>curves, </a:t>
            </a:r>
            <a:r>
              <a:rPr sz="2200" spc="150" dirty="0">
                <a:latin typeface="Times New Roman"/>
                <a:cs typeface="Times New Roman"/>
              </a:rPr>
              <a:t>each  </a:t>
            </a:r>
            <a:r>
              <a:rPr sz="2200" spc="170" dirty="0">
                <a:latin typeface="Times New Roman"/>
                <a:cs typeface="Times New Roman"/>
              </a:rPr>
              <a:t>determined </a:t>
            </a:r>
            <a:r>
              <a:rPr sz="2200" spc="105" dirty="0">
                <a:latin typeface="Times New Roman"/>
                <a:cs typeface="Times New Roman"/>
              </a:rPr>
              <a:t>by </a:t>
            </a:r>
            <a:r>
              <a:rPr sz="2200" spc="200" dirty="0">
                <a:latin typeface="Times New Roman"/>
                <a:cs typeface="Times New Roman"/>
              </a:rPr>
              <a:t>the </a:t>
            </a:r>
            <a:r>
              <a:rPr sz="2200" spc="140" dirty="0">
                <a:latin typeface="Times New Roman"/>
                <a:cs typeface="Times New Roman"/>
              </a:rPr>
              <a:t>degrees</a:t>
            </a:r>
            <a:r>
              <a:rPr sz="2200" spc="-1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95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freedom.	</a:t>
            </a:r>
            <a:r>
              <a:rPr sz="2200" spc="55" dirty="0">
                <a:latin typeface="Times New Roman"/>
                <a:cs typeface="Times New Roman"/>
              </a:rPr>
              <a:t>To </a:t>
            </a:r>
            <a:r>
              <a:rPr sz="2200" spc="114" dirty="0">
                <a:latin typeface="Times New Roman"/>
                <a:cs typeface="Times New Roman"/>
              </a:rPr>
              <a:t>form </a:t>
            </a:r>
            <a:r>
              <a:rPr sz="2200" spc="245" dirty="0">
                <a:latin typeface="Times New Roman"/>
                <a:cs typeface="Times New Roman"/>
              </a:rPr>
              <a:t>a </a:t>
            </a:r>
            <a:r>
              <a:rPr sz="2200" spc="95" dirty="0">
                <a:latin typeface="Times New Roman"/>
                <a:cs typeface="Times New Roman"/>
              </a:rPr>
              <a:t>confidence  </a:t>
            </a:r>
            <a:r>
              <a:rPr sz="2200" spc="165" dirty="0">
                <a:latin typeface="Times New Roman"/>
                <a:cs typeface="Times New Roman"/>
              </a:rPr>
              <a:t>interval </a:t>
            </a:r>
            <a:r>
              <a:rPr sz="2200" spc="75" dirty="0">
                <a:latin typeface="Times New Roman"/>
                <a:cs typeface="Times New Roman"/>
              </a:rPr>
              <a:t>for </a:t>
            </a:r>
            <a:r>
              <a:rPr sz="2250" spc="30" dirty="0">
                <a:latin typeface="Symbol"/>
                <a:cs typeface="Symbol"/>
              </a:rPr>
              <a:t></a:t>
            </a:r>
            <a:r>
              <a:rPr sz="1875" spc="44" baseline="28888" dirty="0">
                <a:latin typeface="Times New Roman"/>
                <a:cs typeface="Times New Roman"/>
              </a:rPr>
              <a:t>2</a:t>
            </a:r>
            <a:r>
              <a:rPr sz="2200" spc="30" dirty="0">
                <a:latin typeface="Times New Roman"/>
                <a:cs typeface="Times New Roman"/>
              </a:rPr>
              <a:t>, </a:t>
            </a:r>
            <a:r>
              <a:rPr sz="2200" spc="170" dirty="0">
                <a:latin typeface="Times New Roman"/>
                <a:cs typeface="Times New Roman"/>
              </a:rPr>
              <a:t>use </a:t>
            </a:r>
            <a:r>
              <a:rPr sz="2200" spc="195" dirty="0">
                <a:latin typeface="Times New Roman"/>
                <a:cs typeface="Times New Roman"/>
              </a:rPr>
              <a:t>the </a:t>
            </a:r>
            <a:r>
              <a:rPr sz="2250" i="1" spc="145" dirty="0">
                <a:latin typeface="Times New Roman"/>
                <a:cs typeface="Times New Roman"/>
              </a:rPr>
              <a:t>χ</a:t>
            </a:r>
            <a:r>
              <a:rPr sz="1875" spc="217" baseline="28888" dirty="0">
                <a:latin typeface="Times New Roman"/>
                <a:cs typeface="Times New Roman"/>
              </a:rPr>
              <a:t>2</a:t>
            </a:r>
            <a:r>
              <a:rPr sz="2200" spc="145" dirty="0">
                <a:latin typeface="Times New Roman"/>
                <a:cs typeface="Times New Roman"/>
              </a:rPr>
              <a:t>-distribution </a:t>
            </a:r>
            <a:r>
              <a:rPr sz="2200" spc="170" dirty="0">
                <a:latin typeface="Times New Roman"/>
                <a:cs typeface="Times New Roman"/>
              </a:rPr>
              <a:t>with </a:t>
            </a:r>
            <a:r>
              <a:rPr sz="2200" spc="140" dirty="0">
                <a:latin typeface="Times New Roman"/>
                <a:cs typeface="Times New Roman"/>
              </a:rPr>
              <a:t>degrees </a:t>
            </a:r>
            <a:r>
              <a:rPr sz="2200" spc="5" dirty="0">
                <a:latin typeface="Times New Roman"/>
                <a:cs typeface="Times New Roman"/>
              </a:rPr>
              <a:t>of  </a:t>
            </a:r>
            <a:r>
              <a:rPr sz="2200" spc="-5" dirty="0">
                <a:latin typeface="Times New Roman"/>
                <a:cs typeface="Times New Roman"/>
              </a:rPr>
              <a:t>f</a:t>
            </a:r>
            <a:r>
              <a:rPr sz="2200" spc="229" dirty="0">
                <a:latin typeface="Times New Roman"/>
                <a:cs typeface="Times New Roman"/>
              </a:rPr>
              <a:t>r</a:t>
            </a:r>
            <a:r>
              <a:rPr sz="2200" spc="130" dirty="0">
                <a:latin typeface="Times New Roman"/>
                <a:cs typeface="Times New Roman"/>
              </a:rPr>
              <a:t>ee</a:t>
            </a:r>
            <a:r>
              <a:rPr sz="2200" spc="145" dirty="0">
                <a:latin typeface="Times New Roman"/>
                <a:cs typeface="Times New Roman"/>
              </a:rPr>
              <a:t>d</a:t>
            </a:r>
            <a:r>
              <a:rPr sz="2200" spc="120" dirty="0">
                <a:latin typeface="Times New Roman"/>
                <a:cs typeface="Times New Roman"/>
              </a:rPr>
              <a:t>om</a:t>
            </a:r>
            <a:r>
              <a:rPr sz="2200" spc="60" dirty="0">
                <a:latin typeface="Times New Roman"/>
                <a:cs typeface="Times New Roman"/>
              </a:rPr>
              <a:t>.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110" dirty="0">
                <a:latin typeface="Times New Roman"/>
                <a:cs typeface="Times New Roman"/>
              </a:rPr>
              <a:t>T</a:t>
            </a:r>
            <a:r>
              <a:rPr sz="2200" dirty="0">
                <a:latin typeface="Times New Roman"/>
                <a:cs typeface="Times New Roman"/>
              </a:rPr>
              <a:t>o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</a:t>
            </a:r>
            <a:r>
              <a:rPr sz="2200" spc="145" dirty="0">
                <a:latin typeface="Times New Roman"/>
                <a:cs typeface="Times New Roman"/>
              </a:rPr>
              <a:t>o</a:t>
            </a:r>
            <a:r>
              <a:rPr sz="2200" spc="90" dirty="0">
                <a:latin typeface="Times New Roman"/>
                <a:cs typeface="Times New Roman"/>
              </a:rPr>
              <a:t>r</a:t>
            </a:r>
            <a:r>
              <a:rPr sz="2200" spc="240" dirty="0">
                <a:latin typeface="Times New Roman"/>
                <a:cs typeface="Times New Roman"/>
              </a:rPr>
              <a:t>m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245" dirty="0">
                <a:latin typeface="Times New Roman"/>
                <a:cs typeface="Times New Roman"/>
              </a:rPr>
              <a:t>a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c</a:t>
            </a:r>
            <a:r>
              <a:rPr sz="2200" spc="120" dirty="0">
                <a:latin typeface="Times New Roman"/>
                <a:cs typeface="Times New Roman"/>
              </a:rPr>
              <a:t>o</a:t>
            </a:r>
            <a:r>
              <a:rPr sz="2200" spc="125" dirty="0">
                <a:latin typeface="Times New Roman"/>
                <a:cs typeface="Times New Roman"/>
              </a:rPr>
              <a:t>n</a:t>
            </a:r>
            <a:r>
              <a:rPr sz="2200" spc="-5" dirty="0">
                <a:latin typeface="Times New Roman"/>
                <a:cs typeface="Times New Roman"/>
              </a:rPr>
              <a:t>f</a:t>
            </a:r>
            <a:r>
              <a:rPr sz="2200" spc="85" dirty="0">
                <a:latin typeface="Times New Roman"/>
                <a:cs typeface="Times New Roman"/>
              </a:rPr>
              <a:t>i</a:t>
            </a:r>
            <a:r>
              <a:rPr sz="2200" spc="155" dirty="0">
                <a:latin typeface="Times New Roman"/>
                <a:cs typeface="Times New Roman"/>
              </a:rPr>
              <a:t>d</a:t>
            </a:r>
            <a:r>
              <a:rPr sz="2200" spc="170" dirty="0">
                <a:latin typeface="Times New Roman"/>
                <a:cs typeface="Times New Roman"/>
              </a:rPr>
              <a:t>e</a:t>
            </a:r>
            <a:r>
              <a:rPr sz="2200" spc="185" dirty="0">
                <a:latin typeface="Times New Roman"/>
                <a:cs typeface="Times New Roman"/>
              </a:rPr>
              <a:t>n</a:t>
            </a:r>
            <a:r>
              <a:rPr sz="2200" dirty="0">
                <a:latin typeface="Times New Roman"/>
                <a:cs typeface="Times New Roman"/>
              </a:rPr>
              <a:t>c</a:t>
            </a:r>
            <a:r>
              <a:rPr sz="2200" spc="120" dirty="0">
                <a:latin typeface="Times New Roman"/>
                <a:cs typeface="Times New Roman"/>
              </a:rPr>
              <a:t>e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85" dirty="0">
                <a:latin typeface="Times New Roman"/>
                <a:cs typeface="Times New Roman"/>
              </a:rPr>
              <a:t>i</a:t>
            </a:r>
            <a:r>
              <a:rPr sz="2200" spc="235" dirty="0">
                <a:latin typeface="Times New Roman"/>
                <a:cs typeface="Times New Roman"/>
              </a:rPr>
              <a:t>n</a:t>
            </a:r>
            <a:r>
              <a:rPr sz="2200" spc="240" dirty="0">
                <a:latin typeface="Times New Roman"/>
                <a:cs typeface="Times New Roman"/>
              </a:rPr>
              <a:t>t</a:t>
            </a:r>
            <a:r>
              <a:rPr sz="2200" spc="204" dirty="0">
                <a:latin typeface="Times New Roman"/>
                <a:cs typeface="Times New Roman"/>
              </a:rPr>
              <a:t>e</a:t>
            </a:r>
            <a:r>
              <a:rPr sz="2200" spc="150" dirty="0">
                <a:latin typeface="Times New Roman"/>
                <a:cs typeface="Times New Roman"/>
              </a:rPr>
              <a:t>r</a:t>
            </a:r>
            <a:r>
              <a:rPr sz="2200" spc="75" dirty="0">
                <a:latin typeface="Times New Roman"/>
                <a:cs typeface="Times New Roman"/>
              </a:rPr>
              <a:t>v</a:t>
            </a:r>
            <a:r>
              <a:rPr sz="2200" spc="240" dirty="0">
                <a:latin typeface="Times New Roman"/>
                <a:cs typeface="Times New Roman"/>
              </a:rPr>
              <a:t>a</a:t>
            </a:r>
            <a:r>
              <a:rPr sz="2200" spc="80" dirty="0">
                <a:latin typeface="Times New Roman"/>
                <a:cs typeface="Times New Roman"/>
              </a:rPr>
              <a:t>l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</a:t>
            </a:r>
            <a:r>
              <a:rPr sz="2200" spc="10" dirty="0">
                <a:latin typeface="Times New Roman"/>
                <a:cs typeface="Times New Roman"/>
              </a:rPr>
              <a:t>o</a:t>
            </a:r>
            <a:r>
              <a:rPr sz="2200" spc="240" dirty="0">
                <a:latin typeface="Times New Roman"/>
                <a:cs typeface="Times New Roman"/>
              </a:rPr>
              <a:t>r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50" spc="-45" dirty="0">
                <a:latin typeface="Symbol"/>
                <a:cs typeface="Symbol"/>
              </a:rPr>
              <a:t></a:t>
            </a:r>
            <a:r>
              <a:rPr sz="1875" spc="120" baseline="28888" dirty="0">
                <a:latin typeface="Times New Roman"/>
                <a:cs typeface="Times New Roman"/>
              </a:rPr>
              <a:t>2</a:t>
            </a:r>
            <a:r>
              <a:rPr sz="2200" spc="60" dirty="0">
                <a:latin typeface="Times New Roman"/>
                <a:cs typeface="Times New Roman"/>
              </a:rPr>
              <a:t>,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245" dirty="0">
                <a:latin typeface="Times New Roman"/>
                <a:cs typeface="Times New Roman"/>
              </a:rPr>
              <a:t>u</a:t>
            </a:r>
            <a:r>
              <a:rPr sz="2200" spc="160" dirty="0">
                <a:latin typeface="Times New Roman"/>
                <a:cs typeface="Times New Roman"/>
              </a:rPr>
              <a:t>s</a:t>
            </a:r>
            <a:r>
              <a:rPr sz="2200" spc="120" dirty="0">
                <a:latin typeface="Times New Roman"/>
                <a:cs typeface="Times New Roman"/>
              </a:rPr>
              <a:t>e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240" dirty="0">
                <a:latin typeface="Times New Roman"/>
                <a:cs typeface="Times New Roman"/>
              </a:rPr>
              <a:t>t</a:t>
            </a:r>
            <a:r>
              <a:rPr sz="2200" spc="235" dirty="0">
                <a:latin typeface="Times New Roman"/>
                <a:cs typeface="Times New Roman"/>
              </a:rPr>
              <a:t>h</a:t>
            </a:r>
            <a:r>
              <a:rPr sz="2200" spc="120" dirty="0">
                <a:latin typeface="Times New Roman"/>
                <a:cs typeface="Times New Roman"/>
              </a:rPr>
              <a:t>e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50" i="1" spc="265" dirty="0">
                <a:latin typeface="Times New Roman"/>
                <a:cs typeface="Times New Roman"/>
              </a:rPr>
              <a:t>χ</a:t>
            </a:r>
            <a:r>
              <a:rPr sz="1875" spc="120" baseline="28888" dirty="0">
                <a:latin typeface="Times New Roman"/>
                <a:cs typeface="Times New Roman"/>
              </a:rPr>
              <a:t>2</a:t>
            </a:r>
            <a:r>
              <a:rPr sz="2200" dirty="0">
                <a:latin typeface="Times New Roman"/>
                <a:cs typeface="Times New Roman"/>
              </a:rPr>
              <a:t>-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306070" y="4366259"/>
            <a:ext cx="1949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560" dirty="0">
                <a:latin typeface="Times New Roman"/>
                <a:cs typeface="Times New Roman"/>
              </a:rPr>
              <a:t>•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763269" y="3543300"/>
            <a:ext cx="7605395" cy="1522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200" spc="155" dirty="0">
                <a:latin typeface="Times New Roman"/>
                <a:cs typeface="Times New Roman"/>
              </a:rPr>
              <a:t>distribution </a:t>
            </a:r>
            <a:r>
              <a:rPr sz="2200" spc="165" dirty="0">
                <a:latin typeface="Times New Roman"/>
                <a:cs typeface="Times New Roman"/>
              </a:rPr>
              <a:t>with </a:t>
            </a:r>
            <a:r>
              <a:rPr sz="2200" spc="140" dirty="0">
                <a:latin typeface="Times New Roman"/>
                <a:cs typeface="Times New Roman"/>
              </a:rPr>
              <a:t>degrees </a:t>
            </a:r>
            <a:r>
              <a:rPr sz="2200" spc="5" dirty="0">
                <a:latin typeface="Times New Roman"/>
                <a:cs typeface="Times New Roman"/>
              </a:rPr>
              <a:t>of </a:t>
            </a:r>
            <a:r>
              <a:rPr sz="2200" spc="125" dirty="0">
                <a:latin typeface="Times New Roman"/>
                <a:cs typeface="Times New Roman"/>
              </a:rPr>
              <a:t>freedom </a:t>
            </a:r>
            <a:r>
              <a:rPr sz="2200" spc="160" dirty="0">
                <a:latin typeface="Times New Roman"/>
                <a:cs typeface="Times New Roman"/>
              </a:rPr>
              <a:t>equal</a:t>
            </a:r>
            <a:r>
              <a:rPr sz="2200" spc="-355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to </a:t>
            </a:r>
            <a:r>
              <a:rPr sz="2200" spc="120" dirty="0">
                <a:latin typeface="Times New Roman"/>
                <a:cs typeface="Times New Roman"/>
              </a:rPr>
              <a:t>one </a:t>
            </a:r>
            <a:r>
              <a:rPr sz="2200" spc="130" dirty="0">
                <a:latin typeface="Times New Roman"/>
                <a:cs typeface="Times New Roman"/>
              </a:rPr>
              <a:t>less </a:t>
            </a:r>
            <a:r>
              <a:rPr sz="2200" spc="240" dirty="0">
                <a:latin typeface="Times New Roman"/>
                <a:cs typeface="Times New Roman"/>
              </a:rPr>
              <a:t>than  </a:t>
            </a:r>
            <a:r>
              <a:rPr sz="2200" spc="200" dirty="0">
                <a:latin typeface="Times New Roman"/>
                <a:cs typeface="Times New Roman"/>
              </a:rPr>
              <a:t>the </a:t>
            </a:r>
            <a:r>
              <a:rPr sz="2200" spc="165" dirty="0">
                <a:latin typeface="Times New Roman"/>
                <a:cs typeface="Times New Roman"/>
              </a:rPr>
              <a:t>sample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spc="100" dirty="0">
                <a:latin typeface="Times New Roman"/>
                <a:cs typeface="Times New Roman"/>
              </a:rPr>
              <a:t>size.</a:t>
            </a:r>
            <a:endParaRPr sz="2200">
              <a:latin typeface="Times New Roman"/>
              <a:cs typeface="Times New Roman"/>
            </a:endParaRPr>
          </a:p>
          <a:p>
            <a:pPr marL="12700" marR="295275">
              <a:lnSpc>
                <a:spcPct val="100000"/>
              </a:lnSpc>
              <a:spcBef>
                <a:spcPts val="1230"/>
              </a:spcBef>
            </a:pPr>
            <a:r>
              <a:rPr sz="2200" spc="160" dirty="0">
                <a:latin typeface="Times New Roman"/>
                <a:cs typeface="Times New Roman"/>
              </a:rPr>
              <a:t>The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210" dirty="0">
                <a:latin typeface="Times New Roman"/>
                <a:cs typeface="Times New Roman"/>
              </a:rPr>
              <a:t>area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200" dirty="0">
                <a:latin typeface="Times New Roman"/>
                <a:cs typeface="Times New Roman"/>
              </a:rPr>
              <a:t>under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45" dirty="0">
                <a:latin typeface="Times New Roman"/>
                <a:cs typeface="Times New Roman"/>
              </a:rPr>
              <a:t>each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30" dirty="0">
                <a:latin typeface="Times New Roman"/>
                <a:cs typeface="Times New Roman"/>
              </a:rPr>
              <a:t>curve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of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200" dirty="0">
                <a:latin typeface="Times New Roman"/>
                <a:cs typeface="Times New Roman"/>
              </a:rPr>
              <a:t>the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40" dirty="0">
                <a:latin typeface="Times New Roman"/>
                <a:cs typeface="Times New Roman"/>
              </a:rPr>
              <a:t>chi-square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distribution  </a:t>
            </a:r>
            <a:r>
              <a:rPr sz="2200" spc="160" dirty="0">
                <a:latin typeface="Times New Roman"/>
                <a:cs typeface="Times New Roman"/>
              </a:rPr>
              <a:t>equals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one.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306070" y="5215890"/>
            <a:ext cx="1949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560" dirty="0">
                <a:latin typeface="Times New Roman"/>
                <a:cs typeface="Times New Roman"/>
              </a:rPr>
              <a:t>•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306070" y="6066790"/>
            <a:ext cx="1949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560" dirty="0">
                <a:latin typeface="Times New Roman"/>
                <a:cs typeface="Times New Roman"/>
              </a:rPr>
              <a:t>•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763269" y="5142962"/>
            <a:ext cx="7692390" cy="12896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12999"/>
              </a:lnSpc>
              <a:spcBef>
                <a:spcPts val="130"/>
              </a:spcBef>
            </a:pPr>
            <a:r>
              <a:rPr sz="2200" spc="180" dirty="0">
                <a:latin typeface="Times New Roman"/>
                <a:cs typeface="Times New Roman"/>
              </a:rPr>
              <a:t>Find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the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critical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150" dirty="0">
                <a:latin typeface="Times New Roman"/>
                <a:cs typeface="Times New Roman"/>
              </a:rPr>
              <a:t>value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50" i="1" spc="80" dirty="0">
                <a:latin typeface="Times New Roman"/>
                <a:cs typeface="Times New Roman"/>
              </a:rPr>
              <a:t>z</a:t>
            </a:r>
            <a:r>
              <a:rPr sz="1950" i="1" spc="120" baseline="-23504" dirty="0">
                <a:latin typeface="Times New Roman"/>
                <a:cs typeface="Times New Roman"/>
              </a:rPr>
              <a:t>c</a:t>
            </a:r>
            <a:r>
              <a:rPr sz="1950" i="1" spc="427" baseline="-23504" dirty="0">
                <a:latin typeface="Times New Roman"/>
                <a:cs typeface="Times New Roman"/>
              </a:rPr>
              <a:t> </a:t>
            </a:r>
            <a:r>
              <a:rPr sz="2200" spc="240" dirty="0">
                <a:latin typeface="Times New Roman"/>
                <a:cs typeface="Times New Roman"/>
              </a:rPr>
              <a:t>that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corresponds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to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the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given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00" dirty="0">
                <a:latin typeface="Times New Roman"/>
                <a:cs typeface="Times New Roman"/>
              </a:rPr>
              <a:t>level 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90" dirty="0">
                <a:latin typeface="Times New Roman"/>
                <a:cs typeface="Times New Roman"/>
              </a:rPr>
              <a:t>confidence.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2200" spc="155" dirty="0">
                <a:latin typeface="Times New Roman"/>
                <a:cs typeface="Times New Roman"/>
              </a:rPr>
              <a:t>Chi-square distributions </a:t>
            </a:r>
            <a:r>
              <a:rPr sz="2200" spc="195" dirty="0">
                <a:latin typeface="Times New Roman"/>
                <a:cs typeface="Times New Roman"/>
              </a:rPr>
              <a:t>are </a:t>
            </a:r>
            <a:r>
              <a:rPr sz="2200" spc="105" dirty="0">
                <a:latin typeface="Times New Roman"/>
                <a:cs typeface="Times New Roman"/>
              </a:rPr>
              <a:t>positively</a:t>
            </a:r>
            <a:r>
              <a:rPr sz="2200" spc="-240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skewed.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1306830" y="203809"/>
            <a:ext cx="6503670" cy="720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553335" algn="l"/>
                <a:tab pos="4810760" algn="l"/>
                <a:tab pos="5869305" algn="l"/>
              </a:tabLst>
            </a:pPr>
            <a:r>
              <a:rPr sz="4400" spc="370" dirty="0"/>
              <a:t>C</a:t>
            </a:r>
            <a:r>
              <a:rPr sz="4400" spc="375" dirty="0"/>
              <a:t>r</a:t>
            </a:r>
            <a:r>
              <a:rPr sz="4400" spc="530" dirty="0"/>
              <a:t>i</a:t>
            </a:r>
            <a:r>
              <a:rPr sz="4400" spc="620" dirty="0"/>
              <a:t>t</a:t>
            </a:r>
            <a:r>
              <a:rPr sz="4400" spc="530" dirty="0"/>
              <a:t>i</a:t>
            </a:r>
            <a:r>
              <a:rPr sz="4400" spc="375" dirty="0"/>
              <a:t>c</a:t>
            </a:r>
            <a:r>
              <a:rPr sz="4400" spc="615" dirty="0"/>
              <a:t>a</a:t>
            </a:r>
            <a:r>
              <a:rPr sz="4400" spc="160" dirty="0"/>
              <a:t>l</a:t>
            </a:r>
            <a:r>
              <a:rPr sz="4400" dirty="0"/>
              <a:t>	</a:t>
            </a:r>
            <a:r>
              <a:rPr sz="4400" spc="370" dirty="0"/>
              <a:t>V</a:t>
            </a:r>
            <a:r>
              <a:rPr sz="4400" spc="615" dirty="0"/>
              <a:t>a</a:t>
            </a:r>
            <a:r>
              <a:rPr sz="4400" spc="540" dirty="0"/>
              <a:t>l</a:t>
            </a:r>
            <a:r>
              <a:rPr sz="4400" spc="610" dirty="0"/>
              <a:t>u</a:t>
            </a:r>
            <a:r>
              <a:rPr sz="4400" spc="620" dirty="0"/>
              <a:t>e</a:t>
            </a:r>
            <a:r>
              <a:rPr sz="4400" spc="320" dirty="0"/>
              <a:t>s</a:t>
            </a:r>
            <a:r>
              <a:rPr sz="4400" dirty="0"/>
              <a:t>	</a:t>
            </a:r>
            <a:r>
              <a:rPr sz="4400" spc="370" dirty="0"/>
              <a:t>f</a:t>
            </a:r>
            <a:r>
              <a:rPr sz="4400" spc="375" dirty="0"/>
              <a:t>o</a:t>
            </a:r>
            <a:r>
              <a:rPr sz="4400" dirty="0"/>
              <a:t>r	</a:t>
            </a:r>
            <a:r>
              <a:rPr sz="4550" i="1" spc="430" dirty="0">
                <a:latin typeface="Times New Roman"/>
                <a:cs typeface="Times New Roman"/>
              </a:rPr>
              <a:t>X</a:t>
            </a:r>
            <a:r>
              <a:rPr sz="3825" spc="209" baseline="28322" dirty="0"/>
              <a:t>2</a:t>
            </a:r>
            <a:endParaRPr sz="3825" baseline="28322">
              <a:latin typeface="Times New Roman"/>
              <a:cs typeface="Times New Roman"/>
            </a:endParaRPr>
          </a:p>
        </p:txBody>
      </p:sp>
      <p:sp>
        <p:nvSpPr>
          <p:cNvPr id="225" name="object 22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226" name="object 2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37</a:t>
            </a:fld>
            <a:endParaRPr dirty="0"/>
          </a:p>
        </p:txBody>
      </p:sp>
      <p:sp>
        <p:nvSpPr>
          <p:cNvPr id="174" name="object 174"/>
          <p:cNvSpPr txBox="1"/>
          <p:nvPr/>
        </p:nvSpPr>
        <p:spPr>
          <a:xfrm>
            <a:off x="365759" y="1211579"/>
            <a:ext cx="837692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185" dirty="0">
                <a:latin typeface="Times New Roman"/>
                <a:cs typeface="Times New Roman"/>
              </a:rPr>
              <a:t>There </a:t>
            </a:r>
            <a:r>
              <a:rPr sz="2400" spc="220" dirty="0">
                <a:latin typeface="Times New Roman"/>
                <a:cs typeface="Times New Roman"/>
              </a:rPr>
              <a:t>are </a:t>
            </a:r>
            <a:r>
              <a:rPr sz="2400" spc="135" dirty="0">
                <a:latin typeface="Times New Roman"/>
                <a:cs typeface="Times New Roman"/>
              </a:rPr>
              <a:t>two critical </a:t>
            </a:r>
            <a:r>
              <a:rPr sz="2400" spc="165" dirty="0">
                <a:latin typeface="Times New Roman"/>
                <a:cs typeface="Times New Roman"/>
              </a:rPr>
              <a:t>values </a:t>
            </a:r>
            <a:r>
              <a:rPr sz="2400" spc="85" dirty="0">
                <a:latin typeface="Times New Roman"/>
                <a:cs typeface="Times New Roman"/>
              </a:rPr>
              <a:t>for </a:t>
            </a:r>
            <a:r>
              <a:rPr sz="2400" spc="165" dirty="0">
                <a:latin typeface="Times New Roman"/>
                <a:cs typeface="Times New Roman"/>
              </a:rPr>
              <a:t>each </a:t>
            </a:r>
            <a:r>
              <a:rPr sz="2400" spc="105" dirty="0">
                <a:latin typeface="Times New Roman"/>
                <a:cs typeface="Times New Roman"/>
              </a:rPr>
              <a:t>level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100" dirty="0">
                <a:latin typeface="Times New Roman"/>
                <a:cs typeface="Times New Roman"/>
              </a:rPr>
              <a:t>confidence.  </a:t>
            </a:r>
            <a:r>
              <a:rPr sz="2400" spc="17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value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250" i="1" spc="135" dirty="0">
                <a:latin typeface="Times New Roman"/>
                <a:cs typeface="Times New Roman"/>
              </a:rPr>
              <a:t>χ</a:t>
            </a:r>
            <a:r>
              <a:rPr sz="2100" spc="202" baseline="27777" dirty="0">
                <a:latin typeface="Times New Roman"/>
                <a:cs typeface="Times New Roman"/>
              </a:rPr>
              <a:t>2</a:t>
            </a:r>
            <a:r>
              <a:rPr sz="2100" spc="202" baseline="-23809" dirty="0">
                <a:latin typeface="Times New Roman"/>
                <a:cs typeface="Times New Roman"/>
              </a:rPr>
              <a:t>R</a:t>
            </a:r>
            <a:r>
              <a:rPr sz="2100" spc="494" baseline="-23809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represents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right-tail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critical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value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and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250" i="1" spc="135" dirty="0">
                <a:latin typeface="Times New Roman"/>
                <a:cs typeface="Times New Roman"/>
              </a:rPr>
              <a:t>χ</a:t>
            </a:r>
            <a:r>
              <a:rPr sz="2100" spc="202" baseline="27777" dirty="0">
                <a:latin typeface="Times New Roman"/>
                <a:cs typeface="Times New Roman"/>
              </a:rPr>
              <a:t>2</a:t>
            </a:r>
            <a:r>
              <a:rPr sz="2100" spc="202" baseline="-23809" dirty="0">
                <a:latin typeface="Times New Roman"/>
                <a:cs typeface="Times New Roman"/>
              </a:rPr>
              <a:t>L</a:t>
            </a:r>
            <a:endParaRPr sz="2100" baseline="-23809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400" spc="200" dirty="0">
                <a:latin typeface="Times New Roman"/>
                <a:cs typeface="Times New Roman"/>
              </a:rPr>
              <a:t>represents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30" dirty="0">
                <a:latin typeface="Times New Roman"/>
                <a:cs typeface="Times New Roman"/>
              </a:rPr>
              <a:t>left-tail critical</a:t>
            </a:r>
            <a:r>
              <a:rPr sz="2400" spc="-29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value.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621030" y="2639060"/>
            <a:ext cx="76200" cy="74930"/>
          </a:xfrm>
          <a:custGeom>
            <a:avLst/>
            <a:gdLst/>
            <a:ahLst/>
            <a:cxnLst/>
            <a:rect l="l" t="t" r="r" b="b"/>
            <a:pathLst>
              <a:path w="76200" h="74930">
                <a:moveTo>
                  <a:pt x="38100" y="0"/>
                </a:moveTo>
                <a:lnTo>
                  <a:pt x="0" y="74929"/>
                </a:lnTo>
                <a:lnTo>
                  <a:pt x="76200" y="74929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58494" y="2698750"/>
            <a:ext cx="0" cy="1311910"/>
          </a:xfrm>
          <a:custGeom>
            <a:avLst/>
            <a:gdLst/>
            <a:ahLst/>
            <a:cxnLst/>
            <a:rect l="l" t="t" r="r" b="b"/>
            <a:pathLst>
              <a:path h="1311910">
                <a:moveTo>
                  <a:pt x="0" y="0"/>
                </a:moveTo>
                <a:lnTo>
                  <a:pt x="0" y="131191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868929" y="3972559"/>
            <a:ext cx="76200" cy="74930"/>
          </a:xfrm>
          <a:custGeom>
            <a:avLst/>
            <a:gdLst/>
            <a:ahLst/>
            <a:cxnLst/>
            <a:rect l="l" t="t" r="r" b="b"/>
            <a:pathLst>
              <a:path w="76200" h="74929">
                <a:moveTo>
                  <a:pt x="0" y="0"/>
                </a:moveTo>
                <a:lnTo>
                  <a:pt x="0" y="74929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59130" y="4010025"/>
            <a:ext cx="2225040" cy="0"/>
          </a:xfrm>
          <a:custGeom>
            <a:avLst/>
            <a:gdLst/>
            <a:ahLst/>
            <a:cxnLst/>
            <a:rect l="l" t="t" r="r" b="b"/>
            <a:pathLst>
              <a:path w="2225040">
                <a:moveTo>
                  <a:pt x="0" y="0"/>
                </a:moveTo>
                <a:lnTo>
                  <a:pt x="2225040" y="0"/>
                </a:lnTo>
              </a:path>
            </a:pathLst>
          </a:custGeom>
          <a:ln w="88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 txBox="1"/>
          <p:nvPr/>
        </p:nvSpPr>
        <p:spPr>
          <a:xfrm>
            <a:off x="2969260" y="3825318"/>
            <a:ext cx="207645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75" i="1" spc="135" baseline="-15325" dirty="0">
                <a:latin typeface="Times New Roman"/>
                <a:cs typeface="Times New Roman"/>
              </a:rPr>
              <a:t>X</a:t>
            </a:r>
            <a:r>
              <a:rPr sz="800" spc="50" dirty="0">
                <a:latin typeface="Times New Roman"/>
                <a:cs typeface="Times New Roman"/>
              </a:rPr>
              <a:t>2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655319" y="2988310"/>
            <a:ext cx="2150110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181860" y="3854450"/>
            <a:ext cx="553720" cy="162560"/>
          </a:xfrm>
          <a:custGeom>
            <a:avLst/>
            <a:gdLst/>
            <a:ahLst/>
            <a:cxnLst/>
            <a:rect l="l" t="t" r="r" b="b"/>
            <a:pathLst>
              <a:path w="553719" h="162560">
                <a:moveTo>
                  <a:pt x="0" y="0"/>
                </a:moveTo>
                <a:lnTo>
                  <a:pt x="1269" y="162560"/>
                </a:lnTo>
                <a:lnTo>
                  <a:pt x="96519" y="43180"/>
                </a:lnTo>
                <a:lnTo>
                  <a:pt x="0" y="0"/>
                </a:lnTo>
                <a:close/>
              </a:path>
              <a:path w="553719" h="162560">
                <a:moveTo>
                  <a:pt x="187959" y="71119"/>
                </a:moveTo>
                <a:lnTo>
                  <a:pt x="314959" y="114300"/>
                </a:lnTo>
                <a:lnTo>
                  <a:pt x="422909" y="133350"/>
                </a:lnTo>
                <a:lnTo>
                  <a:pt x="518159" y="146050"/>
                </a:lnTo>
                <a:lnTo>
                  <a:pt x="530859" y="147319"/>
                </a:lnTo>
                <a:lnTo>
                  <a:pt x="539750" y="148589"/>
                </a:lnTo>
                <a:lnTo>
                  <a:pt x="549909" y="148589"/>
                </a:lnTo>
                <a:lnTo>
                  <a:pt x="549909" y="147319"/>
                </a:lnTo>
                <a:lnTo>
                  <a:pt x="551179" y="147319"/>
                </a:lnTo>
                <a:lnTo>
                  <a:pt x="551179" y="146050"/>
                </a:lnTo>
                <a:lnTo>
                  <a:pt x="553719" y="146050"/>
                </a:lnTo>
                <a:lnTo>
                  <a:pt x="187959" y="71119"/>
                </a:lnTo>
                <a:close/>
              </a:path>
            </a:pathLst>
          </a:custGeom>
          <a:solidFill>
            <a:srgbClr val="23288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522220" y="3665220"/>
            <a:ext cx="375920" cy="0"/>
          </a:xfrm>
          <a:custGeom>
            <a:avLst/>
            <a:gdLst/>
            <a:ahLst/>
            <a:cxnLst/>
            <a:rect l="l" t="t" r="r" b="b"/>
            <a:pathLst>
              <a:path w="375919">
                <a:moveTo>
                  <a:pt x="0" y="0"/>
                </a:moveTo>
                <a:lnTo>
                  <a:pt x="375919" y="0"/>
                </a:lnTo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 txBox="1"/>
          <p:nvPr/>
        </p:nvSpPr>
        <p:spPr>
          <a:xfrm>
            <a:off x="2490470" y="3396586"/>
            <a:ext cx="394335" cy="490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855"/>
              </a:lnSpc>
              <a:spcBef>
                <a:spcPts val="105"/>
              </a:spcBef>
            </a:pPr>
            <a:r>
              <a:rPr sz="1550" spc="90" dirty="0">
                <a:latin typeface="Times New Roman"/>
                <a:cs typeface="Times New Roman"/>
              </a:rPr>
              <a:t>1</a:t>
            </a:r>
            <a:r>
              <a:rPr sz="1550" spc="-160" dirty="0">
                <a:latin typeface="Times New Roman"/>
                <a:cs typeface="Times New Roman"/>
              </a:rPr>
              <a:t> </a:t>
            </a:r>
            <a:r>
              <a:rPr sz="1550" spc="-5" dirty="0">
                <a:latin typeface="Symbol"/>
                <a:cs typeface="Symbol"/>
              </a:rPr>
              <a:t></a:t>
            </a:r>
            <a:r>
              <a:rPr sz="1550" spc="-204" dirty="0">
                <a:latin typeface="Times New Roman"/>
                <a:cs typeface="Times New Roman"/>
              </a:rPr>
              <a:t> </a:t>
            </a:r>
            <a:r>
              <a:rPr sz="1600" i="1" spc="-20" dirty="0">
                <a:latin typeface="Times New Roman"/>
                <a:cs typeface="Times New Roman"/>
              </a:rPr>
              <a:t>c</a:t>
            </a:r>
            <a:endParaRPr sz="1600">
              <a:latin typeface="Times New Roman"/>
              <a:cs typeface="Times New Roman"/>
            </a:endParaRPr>
          </a:p>
          <a:p>
            <a:pPr marL="43180" algn="ctr">
              <a:lnSpc>
                <a:spcPts val="1795"/>
              </a:lnSpc>
            </a:pPr>
            <a:r>
              <a:rPr sz="1550" spc="90" dirty="0">
                <a:latin typeface="Times New Roman"/>
                <a:cs typeface="Times New Roman"/>
              </a:rPr>
              <a:t>2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2018029" y="3946342"/>
            <a:ext cx="23495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75" i="1" spc="172" baseline="-16835" dirty="0">
                <a:latin typeface="Times New Roman"/>
                <a:cs typeface="Times New Roman"/>
              </a:rPr>
              <a:t>X</a:t>
            </a:r>
            <a:r>
              <a:rPr sz="900" spc="65" dirty="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2226310" y="4150360"/>
            <a:ext cx="11112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70" dirty="0">
                <a:latin typeface="Times New Roman"/>
                <a:cs typeface="Times New Roman"/>
              </a:rPr>
              <a:t>R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2411729" y="3782059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152400" y="0"/>
                </a:moveTo>
                <a:lnTo>
                  <a:pt x="0" y="151129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 txBox="1"/>
          <p:nvPr/>
        </p:nvSpPr>
        <p:spPr>
          <a:xfrm>
            <a:off x="684530" y="4383596"/>
            <a:ext cx="2445385" cy="3460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735"/>
              </a:lnSpc>
              <a:spcBef>
                <a:spcPts val="110"/>
              </a:spcBef>
            </a:pPr>
            <a:r>
              <a:rPr sz="1800" spc="120" dirty="0">
                <a:latin typeface="Times New Roman"/>
                <a:cs typeface="Times New Roman"/>
              </a:rPr>
              <a:t>Area </a:t>
            </a:r>
            <a:r>
              <a:rPr sz="1800" spc="95" dirty="0">
                <a:latin typeface="Times New Roman"/>
                <a:cs typeface="Times New Roman"/>
              </a:rPr>
              <a:t>to </a:t>
            </a:r>
            <a:r>
              <a:rPr sz="1800" spc="165" dirty="0">
                <a:latin typeface="Times New Roman"/>
                <a:cs typeface="Times New Roman"/>
              </a:rPr>
              <a:t>the </a:t>
            </a:r>
            <a:r>
              <a:rPr sz="1800" spc="145" dirty="0">
                <a:latin typeface="Times New Roman"/>
                <a:cs typeface="Times New Roman"/>
              </a:rPr>
              <a:t>right</a:t>
            </a:r>
            <a:r>
              <a:rPr sz="1800" spc="-1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50" i="1" spc="100" dirty="0">
                <a:latin typeface="Times New Roman"/>
                <a:cs typeface="Times New Roman"/>
              </a:rPr>
              <a:t>X</a:t>
            </a:r>
            <a:r>
              <a:rPr sz="1575" spc="150" baseline="29100" dirty="0">
                <a:latin typeface="Times New Roman"/>
                <a:cs typeface="Times New Roman"/>
              </a:rPr>
              <a:t>2</a:t>
            </a:r>
            <a:endParaRPr sz="1575" baseline="29100">
              <a:latin typeface="Times New Roman"/>
              <a:cs typeface="Times New Roman"/>
            </a:endParaRPr>
          </a:p>
          <a:p>
            <a:pPr marR="5080" algn="r">
              <a:lnSpc>
                <a:spcPts val="775"/>
              </a:lnSpc>
            </a:pPr>
            <a:r>
              <a:rPr sz="1050" spc="50" dirty="0">
                <a:latin typeface="Times New Roman"/>
                <a:cs typeface="Times New Roman"/>
              </a:rPr>
              <a:t>R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4507229" y="2639060"/>
            <a:ext cx="76200" cy="74930"/>
          </a:xfrm>
          <a:custGeom>
            <a:avLst/>
            <a:gdLst/>
            <a:ahLst/>
            <a:cxnLst/>
            <a:rect l="l" t="t" r="r" b="b"/>
            <a:pathLst>
              <a:path w="76200" h="74930">
                <a:moveTo>
                  <a:pt x="38100" y="0"/>
                </a:moveTo>
                <a:lnTo>
                  <a:pt x="0" y="74929"/>
                </a:lnTo>
                <a:lnTo>
                  <a:pt x="76200" y="74929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544695" y="2698750"/>
            <a:ext cx="0" cy="1311910"/>
          </a:xfrm>
          <a:custGeom>
            <a:avLst/>
            <a:gdLst/>
            <a:ahLst/>
            <a:cxnLst/>
            <a:rect l="l" t="t" r="r" b="b"/>
            <a:pathLst>
              <a:path h="1311910">
                <a:moveTo>
                  <a:pt x="0" y="0"/>
                </a:moveTo>
                <a:lnTo>
                  <a:pt x="0" y="1311910"/>
                </a:lnTo>
              </a:path>
            </a:pathLst>
          </a:custGeom>
          <a:ln w="88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755130" y="3972559"/>
            <a:ext cx="76200" cy="74930"/>
          </a:xfrm>
          <a:custGeom>
            <a:avLst/>
            <a:gdLst/>
            <a:ahLst/>
            <a:cxnLst/>
            <a:rect l="l" t="t" r="r" b="b"/>
            <a:pathLst>
              <a:path w="76200" h="74929">
                <a:moveTo>
                  <a:pt x="0" y="0"/>
                </a:moveTo>
                <a:lnTo>
                  <a:pt x="0" y="74929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545329" y="4010025"/>
            <a:ext cx="2225040" cy="0"/>
          </a:xfrm>
          <a:custGeom>
            <a:avLst/>
            <a:gdLst/>
            <a:ahLst/>
            <a:cxnLst/>
            <a:rect l="l" t="t" r="r" b="b"/>
            <a:pathLst>
              <a:path w="2225040">
                <a:moveTo>
                  <a:pt x="0" y="0"/>
                </a:moveTo>
                <a:lnTo>
                  <a:pt x="2225040" y="0"/>
                </a:lnTo>
              </a:path>
            </a:pathLst>
          </a:custGeom>
          <a:ln w="88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 txBox="1"/>
          <p:nvPr/>
        </p:nvSpPr>
        <p:spPr>
          <a:xfrm>
            <a:off x="6855459" y="3825318"/>
            <a:ext cx="207645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75" i="1" spc="135" baseline="-15325" dirty="0">
                <a:latin typeface="Times New Roman"/>
                <a:cs typeface="Times New Roman"/>
              </a:rPr>
              <a:t>X</a:t>
            </a:r>
            <a:r>
              <a:rPr sz="800" spc="50" dirty="0">
                <a:latin typeface="Times New Roman"/>
                <a:cs typeface="Times New Roman"/>
              </a:rPr>
              <a:t>2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4544059" y="3596640"/>
            <a:ext cx="359410" cy="420370"/>
          </a:xfrm>
          <a:custGeom>
            <a:avLst/>
            <a:gdLst/>
            <a:ahLst/>
            <a:cxnLst/>
            <a:rect l="l" t="t" r="r" b="b"/>
            <a:pathLst>
              <a:path w="359410" h="420370">
                <a:moveTo>
                  <a:pt x="359410" y="0"/>
                </a:moveTo>
                <a:lnTo>
                  <a:pt x="190500" y="298450"/>
                </a:lnTo>
                <a:lnTo>
                  <a:pt x="153669" y="332740"/>
                </a:lnTo>
                <a:lnTo>
                  <a:pt x="113029" y="360680"/>
                </a:lnTo>
                <a:lnTo>
                  <a:pt x="35560" y="397510"/>
                </a:lnTo>
                <a:lnTo>
                  <a:pt x="15239" y="406400"/>
                </a:lnTo>
                <a:lnTo>
                  <a:pt x="0" y="414020"/>
                </a:lnTo>
                <a:lnTo>
                  <a:pt x="354329" y="420370"/>
                </a:lnTo>
                <a:lnTo>
                  <a:pt x="359410" y="0"/>
                </a:lnTo>
                <a:close/>
              </a:path>
            </a:pathLst>
          </a:custGeom>
          <a:solidFill>
            <a:srgbClr val="E0142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541520" y="2988310"/>
            <a:ext cx="2150110" cy="1028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068059" y="3854450"/>
            <a:ext cx="553720" cy="162560"/>
          </a:xfrm>
          <a:custGeom>
            <a:avLst/>
            <a:gdLst/>
            <a:ahLst/>
            <a:cxnLst/>
            <a:rect l="l" t="t" r="r" b="b"/>
            <a:pathLst>
              <a:path w="553720" h="162560">
                <a:moveTo>
                  <a:pt x="0" y="0"/>
                </a:moveTo>
                <a:lnTo>
                  <a:pt x="1269" y="162560"/>
                </a:lnTo>
                <a:lnTo>
                  <a:pt x="96519" y="43180"/>
                </a:lnTo>
                <a:lnTo>
                  <a:pt x="0" y="0"/>
                </a:lnTo>
                <a:close/>
              </a:path>
              <a:path w="553720" h="162560">
                <a:moveTo>
                  <a:pt x="187960" y="71119"/>
                </a:moveTo>
                <a:lnTo>
                  <a:pt x="314960" y="114300"/>
                </a:lnTo>
                <a:lnTo>
                  <a:pt x="422910" y="133350"/>
                </a:lnTo>
                <a:lnTo>
                  <a:pt x="518160" y="146050"/>
                </a:lnTo>
                <a:lnTo>
                  <a:pt x="530860" y="147319"/>
                </a:lnTo>
                <a:lnTo>
                  <a:pt x="539749" y="148589"/>
                </a:lnTo>
                <a:lnTo>
                  <a:pt x="549910" y="148589"/>
                </a:lnTo>
                <a:lnTo>
                  <a:pt x="549910" y="147319"/>
                </a:lnTo>
                <a:lnTo>
                  <a:pt x="551180" y="147319"/>
                </a:lnTo>
                <a:lnTo>
                  <a:pt x="551180" y="146050"/>
                </a:lnTo>
                <a:lnTo>
                  <a:pt x="553719" y="146050"/>
                </a:lnTo>
                <a:lnTo>
                  <a:pt x="187960" y="71119"/>
                </a:lnTo>
                <a:close/>
              </a:path>
            </a:pathLst>
          </a:custGeom>
          <a:solidFill>
            <a:srgbClr val="23288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 txBox="1"/>
          <p:nvPr/>
        </p:nvSpPr>
        <p:spPr>
          <a:xfrm>
            <a:off x="6033770" y="3054350"/>
            <a:ext cx="497840" cy="5924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45134" algn="l"/>
              </a:tabLst>
            </a:pPr>
            <a:r>
              <a:rPr sz="3700" spc="-925" dirty="0">
                <a:latin typeface="Symbol"/>
                <a:cs typeface="Symbol"/>
              </a:rPr>
              <a:t></a:t>
            </a:r>
            <a:r>
              <a:rPr sz="3700" spc="-925" dirty="0">
                <a:latin typeface="Times New Roman"/>
                <a:cs typeface="Times New Roman"/>
              </a:rPr>
              <a:t>	</a:t>
            </a:r>
            <a:r>
              <a:rPr sz="3700" spc="-925" dirty="0">
                <a:latin typeface="Symbol"/>
                <a:cs typeface="Symbol"/>
              </a:rPr>
              <a:t></a:t>
            </a:r>
            <a:endParaRPr sz="3700">
              <a:latin typeface="Symbol"/>
              <a:cs typeface="Symbo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6076950" y="3157905"/>
            <a:ext cx="1050925" cy="4902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algn="ctr">
              <a:lnSpc>
                <a:spcPts val="1850"/>
              </a:lnSpc>
              <a:spcBef>
                <a:spcPts val="115"/>
              </a:spcBef>
              <a:tabLst>
                <a:tab pos="653415" algn="l"/>
              </a:tabLst>
            </a:pPr>
            <a:r>
              <a:rPr sz="1550" u="sng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550" u="sng" spc="-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50" u="sng" spc="-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550" u="sng" spc="-1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1600" i="1" spc="-25" dirty="0">
                <a:latin typeface="Times New Roman"/>
                <a:cs typeface="Times New Roman"/>
              </a:rPr>
              <a:t>	</a:t>
            </a:r>
            <a:r>
              <a:rPr sz="1550" u="sng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550" u="sng" spc="-1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50" u="sng" spc="-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</a:t>
            </a:r>
            <a:r>
              <a:rPr sz="1550" u="sng" spc="-1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</a:t>
            </a:r>
            <a:endParaRPr sz="1600">
              <a:latin typeface="Times New Roman"/>
              <a:cs typeface="Times New Roman"/>
            </a:endParaRPr>
          </a:p>
          <a:p>
            <a:pPr marL="43180" algn="ctr">
              <a:lnSpc>
                <a:spcPts val="1789"/>
              </a:lnSpc>
              <a:tabLst>
                <a:tab pos="699770" algn="l"/>
              </a:tabLst>
            </a:pPr>
            <a:r>
              <a:rPr sz="1550" spc="85" dirty="0">
                <a:latin typeface="Times New Roman"/>
                <a:cs typeface="Times New Roman"/>
              </a:rPr>
              <a:t>2	2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5740400" y="3265170"/>
            <a:ext cx="279400" cy="263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0" spc="85" dirty="0">
                <a:latin typeface="Times New Roman"/>
                <a:cs typeface="Times New Roman"/>
              </a:rPr>
              <a:t>1</a:t>
            </a:r>
            <a:r>
              <a:rPr sz="1550" spc="-175" dirty="0">
                <a:latin typeface="Times New Roman"/>
                <a:cs typeface="Times New Roman"/>
              </a:rPr>
              <a:t> </a:t>
            </a:r>
            <a:r>
              <a:rPr sz="1550" spc="-5" dirty="0">
                <a:latin typeface="Symbol"/>
                <a:cs typeface="Symbol"/>
              </a:rPr>
              <a:t>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6584822" y="3265170"/>
            <a:ext cx="133350" cy="263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0" spc="-5" dirty="0">
                <a:latin typeface="Symbol"/>
                <a:cs typeface="Symbol"/>
              </a:rPr>
              <a:t>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4748529" y="3955232"/>
            <a:ext cx="23495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75" i="1" spc="172" baseline="-16835" dirty="0">
                <a:latin typeface="Times New Roman"/>
                <a:cs typeface="Times New Roman"/>
              </a:rPr>
              <a:t>X</a:t>
            </a:r>
            <a:r>
              <a:rPr sz="900" spc="65" dirty="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4958079" y="4159250"/>
            <a:ext cx="10477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70" dirty="0">
                <a:latin typeface="Times New Roman"/>
                <a:cs typeface="Times New Roman"/>
              </a:rPr>
              <a:t>L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5764529" y="3581400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151130" y="0"/>
                </a:moveTo>
                <a:lnTo>
                  <a:pt x="0" y="1524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 txBox="1"/>
          <p:nvPr/>
        </p:nvSpPr>
        <p:spPr>
          <a:xfrm>
            <a:off x="4559300" y="4383596"/>
            <a:ext cx="2437765" cy="3460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735"/>
              </a:lnSpc>
              <a:spcBef>
                <a:spcPts val="110"/>
              </a:spcBef>
            </a:pPr>
            <a:r>
              <a:rPr sz="1800" spc="120" dirty="0">
                <a:latin typeface="Times New Roman"/>
                <a:cs typeface="Times New Roman"/>
              </a:rPr>
              <a:t>Area </a:t>
            </a:r>
            <a:r>
              <a:rPr sz="1800" spc="95" dirty="0">
                <a:latin typeface="Times New Roman"/>
                <a:cs typeface="Times New Roman"/>
              </a:rPr>
              <a:t>to </a:t>
            </a:r>
            <a:r>
              <a:rPr sz="1800" spc="165" dirty="0">
                <a:latin typeface="Times New Roman"/>
                <a:cs typeface="Times New Roman"/>
              </a:rPr>
              <a:t>the </a:t>
            </a:r>
            <a:r>
              <a:rPr sz="1800" spc="145" dirty="0">
                <a:latin typeface="Times New Roman"/>
                <a:cs typeface="Times New Roman"/>
              </a:rPr>
              <a:t>right</a:t>
            </a:r>
            <a:r>
              <a:rPr sz="1800" spc="-1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50" i="1" spc="100" dirty="0">
                <a:latin typeface="Times New Roman"/>
                <a:cs typeface="Times New Roman"/>
              </a:rPr>
              <a:t>X</a:t>
            </a:r>
            <a:r>
              <a:rPr sz="1575" spc="150" baseline="29100" dirty="0">
                <a:latin typeface="Times New Roman"/>
                <a:cs typeface="Times New Roman"/>
              </a:rPr>
              <a:t>2</a:t>
            </a:r>
            <a:endParaRPr sz="1575" baseline="29100">
              <a:latin typeface="Times New Roman"/>
              <a:cs typeface="Times New Roman"/>
            </a:endParaRPr>
          </a:p>
          <a:p>
            <a:pPr marR="5080" algn="r">
              <a:lnSpc>
                <a:spcPts val="775"/>
              </a:lnSpc>
            </a:pPr>
            <a:r>
              <a:rPr sz="1050" spc="50" dirty="0">
                <a:latin typeface="Times New Roman"/>
                <a:cs typeface="Times New Roman"/>
              </a:rPr>
              <a:t>L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4898390" y="2999739"/>
            <a:ext cx="1172210" cy="1008380"/>
          </a:xfrm>
          <a:custGeom>
            <a:avLst/>
            <a:gdLst/>
            <a:ahLst/>
            <a:cxnLst/>
            <a:rect l="l" t="t" r="r" b="b"/>
            <a:pathLst>
              <a:path w="1172210" h="1008379">
                <a:moveTo>
                  <a:pt x="340360" y="0"/>
                </a:moveTo>
                <a:lnTo>
                  <a:pt x="327660" y="0"/>
                </a:lnTo>
                <a:lnTo>
                  <a:pt x="322580" y="2539"/>
                </a:lnTo>
                <a:lnTo>
                  <a:pt x="316230" y="5080"/>
                </a:lnTo>
                <a:lnTo>
                  <a:pt x="311150" y="8889"/>
                </a:lnTo>
                <a:lnTo>
                  <a:pt x="304800" y="12700"/>
                </a:lnTo>
                <a:lnTo>
                  <a:pt x="292100" y="24130"/>
                </a:lnTo>
                <a:lnTo>
                  <a:pt x="260350" y="63500"/>
                </a:lnTo>
                <a:lnTo>
                  <a:pt x="226060" y="124460"/>
                </a:lnTo>
                <a:lnTo>
                  <a:pt x="163830" y="252730"/>
                </a:lnTo>
                <a:lnTo>
                  <a:pt x="139700" y="303530"/>
                </a:lnTo>
                <a:lnTo>
                  <a:pt x="119380" y="351789"/>
                </a:lnTo>
                <a:lnTo>
                  <a:pt x="100330" y="398780"/>
                </a:lnTo>
                <a:lnTo>
                  <a:pt x="81280" y="443230"/>
                </a:lnTo>
                <a:lnTo>
                  <a:pt x="0" y="603250"/>
                </a:lnTo>
                <a:lnTo>
                  <a:pt x="0" y="1008380"/>
                </a:lnTo>
                <a:lnTo>
                  <a:pt x="1172210" y="1008380"/>
                </a:lnTo>
                <a:lnTo>
                  <a:pt x="1170939" y="855980"/>
                </a:lnTo>
                <a:lnTo>
                  <a:pt x="1164589" y="849630"/>
                </a:lnTo>
                <a:lnTo>
                  <a:pt x="1040130" y="783590"/>
                </a:lnTo>
                <a:lnTo>
                  <a:pt x="1028700" y="777240"/>
                </a:lnTo>
                <a:lnTo>
                  <a:pt x="1018539" y="773430"/>
                </a:lnTo>
                <a:lnTo>
                  <a:pt x="1002030" y="768350"/>
                </a:lnTo>
                <a:lnTo>
                  <a:pt x="984250" y="760730"/>
                </a:lnTo>
                <a:lnTo>
                  <a:pt x="873760" y="688340"/>
                </a:lnTo>
                <a:lnTo>
                  <a:pt x="825500" y="651510"/>
                </a:lnTo>
                <a:lnTo>
                  <a:pt x="778510" y="610870"/>
                </a:lnTo>
                <a:lnTo>
                  <a:pt x="736600" y="572770"/>
                </a:lnTo>
                <a:lnTo>
                  <a:pt x="695960" y="532130"/>
                </a:lnTo>
                <a:lnTo>
                  <a:pt x="654050" y="485139"/>
                </a:lnTo>
                <a:lnTo>
                  <a:pt x="608330" y="424180"/>
                </a:lnTo>
                <a:lnTo>
                  <a:pt x="582930" y="383539"/>
                </a:lnTo>
                <a:lnTo>
                  <a:pt x="554989" y="335280"/>
                </a:lnTo>
                <a:lnTo>
                  <a:pt x="440689" y="124460"/>
                </a:lnTo>
                <a:lnTo>
                  <a:pt x="415289" y="82550"/>
                </a:lnTo>
                <a:lnTo>
                  <a:pt x="393700" y="50800"/>
                </a:lnTo>
                <a:lnTo>
                  <a:pt x="368300" y="20320"/>
                </a:lnTo>
                <a:lnTo>
                  <a:pt x="347980" y="3810"/>
                </a:lnTo>
                <a:lnTo>
                  <a:pt x="340360" y="0"/>
                </a:lnTo>
                <a:close/>
              </a:path>
            </a:pathLst>
          </a:custGeom>
          <a:solidFill>
            <a:srgbClr val="23288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 txBox="1"/>
          <p:nvPr/>
        </p:nvSpPr>
        <p:spPr>
          <a:xfrm>
            <a:off x="5636259" y="5241290"/>
            <a:ext cx="3190240" cy="57594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170"/>
              </a:spcBef>
            </a:pPr>
            <a:r>
              <a:rPr sz="1800" spc="135" dirty="0">
                <a:latin typeface="Times New Roman"/>
                <a:cs typeface="Times New Roman"/>
              </a:rPr>
              <a:t>The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175" dirty="0">
                <a:latin typeface="Times New Roman"/>
                <a:cs typeface="Times New Roman"/>
              </a:rPr>
              <a:t>area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between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165" dirty="0">
                <a:latin typeface="Times New Roman"/>
                <a:cs typeface="Times New Roman"/>
              </a:rPr>
              <a:t>the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Times New Roman"/>
                <a:cs typeface="Times New Roman"/>
              </a:rPr>
              <a:t>left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175" dirty="0">
                <a:latin typeface="Times New Roman"/>
                <a:cs typeface="Times New Roman"/>
              </a:rPr>
              <a:t>and  </a:t>
            </a:r>
            <a:r>
              <a:rPr sz="1800" spc="145" dirty="0">
                <a:latin typeface="Times New Roman"/>
                <a:cs typeface="Times New Roman"/>
              </a:rPr>
              <a:t>right </a:t>
            </a:r>
            <a:r>
              <a:rPr sz="1800" spc="95" dirty="0">
                <a:latin typeface="Times New Roman"/>
                <a:cs typeface="Times New Roman"/>
              </a:rPr>
              <a:t>critical </a:t>
            </a:r>
            <a:r>
              <a:rPr sz="1800" spc="125" dirty="0">
                <a:latin typeface="Times New Roman"/>
                <a:cs typeface="Times New Roman"/>
              </a:rPr>
              <a:t>values </a:t>
            </a:r>
            <a:r>
              <a:rPr sz="1800" spc="95" dirty="0">
                <a:latin typeface="Times New Roman"/>
                <a:cs typeface="Times New Roman"/>
              </a:rPr>
              <a:t>is</a:t>
            </a:r>
            <a:r>
              <a:rPr sz="1800" spc="-204" dirty="0">
                <a:latin typeface="Times New Roman"/>
                <a:cs typeface="Times New Roman"/>
              </a:rPr>
              <a:t> </a:t>
            </a:r>
            <a:r>
              <a:rPr sz="1850" i="1" spc="10" dirty="0">
                <a:latin typeface="Times New Roman"/>
                <a:cs typeface="Times New Roman"/>
              </a:rPr>
              <a:t>c</a:t>
            </a:r>
            <a:r>
              <a:rPr sz="1800" spc="1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3175000" y="48006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213100" y="4861559"/>
            <a:ext cx="0" cy="1310640"/>
          </a:xfrm>
          <a:custGeom>
            <a:avLst/>
            <a:gdLst/>
            <a:ahLst/>
            <a:cxnLst/>
            <a:rect l="l" t="t" r="r" b="b"/>
            <a:pathLst>
              <a:path h="1310639">
                <a:moveTo>
                  <a:pt x="0" y="0"/>
                </a:moveTo>
                <a:lnTo>
                  <a:pt x="0" y="1310639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422900" y="61341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213100" y="6172200"/>
            <a:ext cx="2225040" cy="0"/>
          </a:xfrm>
          <a:custGeom>
            <a:avLst/>
            <a:gdLst/>
            <a:ahLst/>
            <a:cxnLst/>
            <a:rect l="l" t="t" r="r" b="b"/>
            <a:pathLst>
              <a:path w="2225040">
                <a:moveTo>
                  <a:pt x="0" y="0"/>
                </a:moveTo>
                <a:lnTo>
                  <a:pt x="2225040" y="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 txBox="1"/>
          <p:nvPr/>
        </p:nvSpPr>
        <p:spPr>
          <a:xfrm>
            <a:off x="5523229" y="5988128"/>
            <a:ext cx="207645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75" i="1" spc="135" baseline="-15325" dirty="0">
                <a:latin typeface="Times New Roman"/>
                <a:cs typeface="Times New Roman"/>
              </a:rPr>
              <a:t>X</a:t>
            </a:r>
            <a:r>
              <a:rPr sz="800" spc="50" dirty="0">
                <a:latin typeface="Times New Roman"/>
                <a:cs typeface="Times New Roman"/>
              </a:rPr>
              <a:t>2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11" name="object 211"/>
          <p:cNvSpPr/>
          <p:nvPr/>
        </p:nvSpPr>
        <p:spPr>
          <a:xfrm>
            <a:off x="3213100" y="5759450"/>
            <a:ext cx="359410" cy="419100"/>
          </a:xfrm>
          <a:custGeom>
            <a:avLst/>
            <a:gdLst/>
            <a:ahLst/>
            <a:cxnLst/>
            <a:rect l="l" t="t" r="r" b="b"/>
            <a:pathLst>
              <a:path w="359410" h="419100">
                <a:moveTo>
                  <a:pt x="359410" y="0"/>
                </a:moveTo>
                <a:lnTo>
                  <a:pt x="190500" y="298450"/>
                </a:lnTo>
                <a:lnTo>
                  <a:pt x="179070" y="311150"/>
                </a:lnTo>
                <a:lnTo>
                  <a:pt x="166370" y="322580"/>
                </a:lnTo>
                <a:lnTo>
                  <a:pt x="152400" y="332740"/>
                </a:lnTo>
                <a:lnTo>
                  <a:pt x="139700" y="342900"/>
                </a:lnTo>
                <a:lnTo>
                  <a:pt x="111760" y="359409"/>
                </a:lnTo>
                <a:lnTo>
                  <a:pt x="83820" y="374650"/>
                </a:lnTo>
                <a:lnTo>
                  <a:pt x="34289" y="397509"/>
                </a:lnTo>
                <a:lnTo>
                  <a:pt x="13969" y="405130"/>
                </a:lnTo>
                <a:lnTo>
                  <a:pt x="6350" y="408940"/>
                </a:lnTo>
                <a:lnTo>
                  <a:pt x="0" y="412750"/>
                </a:lnTo>
                <a:lnTo>
                  <a:pt x="354329" y="419100"/>
                </a:lnTo>
                <a:lnTo>
                  <a:pt x="359410" y="0"/>
                </a:lnTo>
                <a:close/>
              </a:path>
            </a:pathLst>
          </a:custGeom>
          <a:solidFill>
            <a:srgbClr val="23288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210560" y="5149850"/>
            <a:ext cx="2150110" cy="1028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 txBox="1"/>
          <p:nvPr/>
        </p:nvSpPr>
        <p:spPr>
          <a:xfrm>
            <a:off x="4564379" y="6105342"/>
            <a:ext cx="23495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75" i="1" spc="172" baseline="-16835" dirty="0">
                <a:latin typeface="Times New Roman"/>
                <a:cs typeface="Times New Roman"/>
              </a:rPr>
              <a:t>X</a:t>
            </a:r>
            <a:r>
              <a:rPr sz="900" spc="65" dirty="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4772659" y="6309359"/>
            <a:ext cx="11112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70" dirty="0">
                <a:latin typeface="Times New Roman"/>
                <a:cs typeface="Times New Roman"/>
              </a:rPr>
              <a:t>R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3566159" y="5162550"/>
            <a:ext cx="1172210" cy="1008380"/>
          </a:xfrm>
          <a:custGeom>
            <a:avLst/>
            <a:gdLst/>
            <a:ahLst/>
            <a:cxnLst/>
            <a:rect l="l" t="t" r="r" b="b"/>
            <a:pathLst>
              <a:path w="1172210" h="1008379">
                <a:moveTo>
                  <a:pt x="340360" y="0"/>
                </a:moveTo>
                <a:lnTo>
                  <a:pt x="327660" y="0"/>
                </a:lnTo>
                <a:lnTo>
                  <a:pt x="322579" y="2539"/>
                </a:lnTo>
                <a:lnTo>
                  <a:pt x="316229" y="5080"/>
                </a:lnTo>
                <a:lnTo>
                  <a:pt x="306069" y="12700"/>
                </a:lnTo>
                <a:lnTo>
                  <a:pt x="292100" y="24130"/>
                </a:lnTo>
                <a:lnTo>
                  <a:pt x="285750" y="31750"/>
                </a:lnTo>
                <a:lnTo>
                  <a:pt x="276860" y="40639"/>
                </a:lnTo>
                <a:lnTo>
                  <a:pt x="243839" y="92709"/>
                </a:lnTo>
                <a:lnTo>
                  <a:pt x="163829" y="252730"/>
                </a:lnTo>
                <a:lnTo>
                  <a:pt x="139700" y="303530"/>
                </a:lnTo>
                <a:lnTo>
                  <a:pt x="119379" y="351790"/>
                </a:lnTo>
                <a:lnTo>
                  <a:pt x="100329" y="398780"/>
                </a:lnTo>
                <a:lnTo>
                  <a:pt x="81279" y="443230"/>
                </a:lnTo>
                <a:lnTo>
                  <a:pt x="0" y="603250"/>
                </a:lnTo>
                <a:lnTo>
                  <a:pt x="0" y="1008380"/>
                </a:lnTo>
                <a:lnTo>
                  <a:pt x="1172210" y="1008380"/>
                </a:lnTo>
                <a:lnTo>
                  <a:pt x="1170939" y="855980"/>
                </a:lnTo>
                <a:lnTo>
                  <a:pt x="1040129" y="782319"/>
                </a:lnTo>
                <a:lnTo>
                  <a:pt x="1002029" y="768350"/>
                </a:lnTo>
                <a:lnTo>
                  <a:pt x="984250" y="760730"/>
                </a:lnTo>
                <a:lnTo>
                  <a:pt x="873760" y="688340"/>
                </a:lnTo>
                <a:lnTo>
                  <a:pt x="825500" y="651510"/>
                </a:lnTo>
                <a:lnTo>
                  <a:pt x="778510" y="610869"/>
                </a:lnTo>
                <a:lnTo>
                  <a:pt x="736600" y="572769"/>
                </a:lnTo>
                <a:lnTo>
                  <a:pt x="695960" y="532130"/>
                </a:lnTo>
                <a:lnTo>
                  <a:pt x="654050" y="483869"/>
                </a:lnTo>
                <a:lnTo>
                  <a:pt x="608329" y="424180"/>
                </a:lnTo>
                <a:lnTo>
                  <a:pt x="582929" y="383540"/>
                </a:lnTo>
                <a:lnTo>
                  <a:pt x="554989" y="335280"/>
                </a:lnTo>
                <a:lnTo>
                  <a:pt x="440689" y="124459"/>
                </a:lnTo>
                <a:lnTo>
                  <a:pt x="415289" y="82550"/>
                </a:lnTo>
                <a:lnTo>
                  <a:pt x="375919" y="29210"/>
                </a:lnTo>
                <a:lnTo>
                  <a:pt x="354329" y="8889"/>
                </a:lnTo>
                <a:lnTo>
                  <a:pt x="349250" y="3810"/>
                </a:lnTo>
                <a:lnTo>
                  <a:pt x="342900" y="1269"/>
                </a:lnTo>
                <a:lnTo>
                  <a:pt x="340360" y="0"/>
                </a:lnTo>
                <a:close/>
              </a:path>
            </a:pathLst>
          </a:custGeom>
          <a:solidFill>
            <a:srgbClr val="E0142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735829" y="6014720"/>
            <a:ext cx="551180" cy="162560"/>
          </a:xfrm>
          <a:custGeom>
            <a:avLst/>
            <a:gdLst/>
            <a:ahLst/>
            <a:cxnLst/>
            <a:rect l="l" t="t" r="r" b="b"/>
            <a:pathLst>
              <a:path w="551179" h="162560">
                <a:moveTo>
                  <a:pt x="0" y="0"/>
                </a:moveTo>
                <a:lnTo>
                  <a:pt x="1270" y="162559"/>
                </a:lnTo>
                <a:lnTo>
                  <a:pt x="96520" y="43179"/>
                </a:lnTo>
                <a:lnTo>
                  <a:pt x="0" y="0"/>
                </a:lnTo>
                <a:close/>
              </a:path>
              <a:path w="551179" h="162560">
                <a:moveTo>
                  <a:pt x="499472" y="143147"/>
                </a:moveTo>
                <a:lnTo>
                  <a:pt x="551180" y="154939"/>
                </a:lnTo>
                <a:lnTo>
                  <a:pt x="535940" y="151129"/>
                </a:lnTo>
                <a:lnTo>
                  <a:pt x="516890" y="146049"/>
                </a:lnTo>
                <a:lnTo>
                  <a:pt x="499472" y="143147"/>
                </a:lnTo>
                <a:close/>
              </a:path>
              <a:path w="551179" h="162560">
                <a:moveTo>
                  <a:pt x="189230" y="72389"/>
                </a:moveTo>
                <a:lnTo>
                  <a:pt x="316230" y="115569"/>
                </a:lnTo>
                <a:lnTo>
                  <a:pt x="326390" y="118109"/>
                </a:lnTo>
                <a:lnTo>
                  <a:pt x="334010" y="120649"/>
                </a:lnTo>
                <a:lnTo>
                  <a:pt x="341630" y="121919"/>
                </a:lnTo>
                <a:lnTo>
                  <a:pt x="347980" y="121919"/>
                </a:lnTo>
                <a:lnTo>
                  <a:pt x="375920" y="124459"/>
                </a:lnTo>
                <a:lnTo>
                  <a:pt x="472440" y="137159"/>
                </a:lnTo>
                <a:lnTo>
                  <a:pt x="494030" y="142239"/>
                </a:lnTo>
                <a:lnTo>
                  <a:pt x="499472" y="143147"/>
                </a:lnTo>
                <a:lnTo>
                  <a:pt x="189230" y="72389"/>
                </a:lnTo>
                <a:close/>
              </a:path>
            </a:pathLst>
          </a:custGeom>
          <a:solidFill>
            <a:srgbClr val="23288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 txBox="1"/>
          <p:nvPr/>
        </p:nvSpPr>
        <p:spPr>
          <a:xfrm>
            <a:off x="3403600" y="6111692"/>
            <a:ext cx="23495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75" i="1" spc="172" baseline="-16835" dirty="0">
                <a:latin typeface="Times New Roman"/>
                <a:cs typeface="Times New Roman"/>
              </a:rPr>
              <a:t>X</a:t>
            </a:r>
            <a:r>
              <a:rPr sz="900" spc="65" dirty="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3611879" y="6315709"/>
            <a:ext cx="10477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70" dirty="0">
                <a:latin typeface="Times New Roman"/>
                <a:cs typeface="Times New Roman"/>
              </a:rPr>
              <a:t>L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4325620" y="5084636"/>
            <a:ext cx="127000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i="1" spc="-25" dirty="0">
                <a:latin typeface="Times New Roman"/>
                <a:cs typeface="Times New Roman"/>
              </a:rPr>
              <a:t>c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20" name="object 220"/>
          <p:cNvSpPr/>
          <p:nvPr/>
        </p:nvSpPr>
        <p:spPr>
          <a:xfrm>
            <a:off x="4127500" y="5410200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228600" y="0"/>
                </a:moveTo>
                <a:lnTo>
                  <a:pt x="0" y="3810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 txBox="1"/>
          <p:nvPr/>
        </p:nvSpPr>
        <p:spPr>
          <a:xfrm>
            <a:off x="3225800" y="5210147"/>
            <a:ext cx="394335" cy="490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855"/>
              </a:lnSpc>
              <a:spcBef>
                <a:spcPts val="105"/>
              </a:spcBef>
            </a:pPr>
            <a:r>
              <a:rPr sz="1550" u="sng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550" u="sng" spc="-1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50" u="sng" spc="-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550" u="sng" spc="-20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i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</a:t>
            </a:r>
            <a:endParaRPr sz="1600">
              <a:latin typeface="Times New Roman"/>
              <a:cs typeface="Times New Roman"/>
            </a:endParaRPr>
          </a:p>
          <a:p>
            <a:pPr marL="43180" algn="ctr">
              <a:lnSpc>
                <a:spcPts val="1795"/>
              </a:lnSpc>
            </a:pPr>
            <a:r>
              <a:rPr sz="1550" spc="90" dirty="0">
                <a:latin typeface="Times New Roman"/>
                <a:cs typeface="Times New Roman"/>
              </a:rPr>
              <a:t>2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22" name="object 222"/>
          <p:cNvSpPr txBox="1"/>
          <p:nvPr/>
        </p:nvSpPr>
        <p:spPr>
          <a:xfrm>
            <a:off x="4874259" y="5485736"/>
            <a:ext cx="394335" cy="490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855"/>
              </a:lnSpc>
              <a:spcBef>
                <a:spcPts val="105"/>
              </a:spcBef>
            </a:pPr>
            <a:r>
              <a:rPr sz="1550" u="sng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550" u="sng" spc="-1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50" u="sng" spc="-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1550" u="sng" spc="-20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i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</a:t>
            </a:r>
            <a:endParaRPr sz="1600">
              <a:latin typeface="Times New Roman"/>
              <a:cs typeface="Times New Roman"/>
            </a:endParaRPr>
          </a:p>
          <a:p>
            <a:pPr marL="43180" algn="ctr">
              <a:lnSpc>
                <a:spcPts val="1795"/>
              </a:lnSpc>
            </a:pPr>
            <a:r>
              <a:rPr sz="1550" spc="90" dirty="0">
                <a:latin typeface="Times New Roman"/>
                <a:cs typeface="Times New Roman"/>
              </a:rPr>
              <a:t>2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23" name="object 223"/>
          <p:cNvSpPr/>
          <p:nvPr/>
        </p:nvSpPr>
        <p:spPr>
          <a:xfrm>
            <a:off x="4813300" y="5867400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152400" y="0"/>
                </a:moveTo>
                <a:lnTo>
                  <a:pt x="0" y="2286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441700" y="57150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0" y="0"/>
                </a:moveTo>
                <a:lnTo>
                  <a:pt x="76200" y="3048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1306830" y="203809"/>
            <a:ext cx="6503670" cy="720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553335" algn="l"/>
                <a:tab pos="4810760" algn="l"/>
                <a:tab pos="5869305" algn="l"/>
              </a:tabLst>
            </a:pPr>
            <a:r>
              <a:rPr sz="4400" spc="370" dirty="0"/>
              <a:t>C</a:t>
            </a:r>
            <a:r>
              <a:rPr sz="4400" spc="375" dirty="0"/>
              <a:t>r</a:t>
            </a:r>
            <a:r>
              <a:rPr sz="4400" spc="530" dirty="0"/>
              <a:t>i</a:t>
            </a:r>
            <a:r>
              <a:rPr sz="4400" spc="620" dirty="0"/>
              <a:t>t</a:t>
            </a:r>
            <a:r>
              <a:rPr sz="4400" spc="530" dirty="0"/>
              <a:t>i</a:t>
            </a:r>
            <a:r>
              <a:rPr sz="4400" spc="375" dirty="0"/>
              <a:t>c</a:t>
            </a:r>
            <a:r>
              <a:rPr sz="4400" spc="615" dirty="0"/>
              <a:t>a</a:t>
            </a:r>
            <a:r>
              <a:rPr sz="4400" spc="160" dirty="0"/>
              <a:t>l</a:t>
            </a:r>
            <a:r>
              <a:rPr sz="4400" dirty="0"/>
              <a:t>	</a:t>
            </a:r>
            <a:r>
              <a:rPr sz="4400" spc="370" dirty="0"/>
              <a:t>V</a:t>
            </a:r>
            <a:r>
              <a:rPr sz="4400" spc="615" dirty="0"/>
              <a:t>a</a:t>
            </a:r>
            <a:r>
              <a:rPr sz="4400" spc="540" dirty="0"/>
              <a:t>l</a:t>
            </a:r>
            <a:r>
              <a:rPr sz="4400" spc="610" dirty="0"/>
              <a:t>u</a:t>
            </a:r>
            <a:r>
              <a:rPr sz="4400" spc="620" dirty="0"/>
              <a:t>e</a:t>
            </a:r>
            <a:r>
              <a:rPr sz="4400" spc="320" dirty="0"/>
              <a:t>s</a:t>
            </a:r>
            <a:r>
              <a:rPr sz="4400" dirty="0"/>
              <a:t>	</a:t>
            </a:r>
            <a:r>
              <a:rPr sz="4400" spc="370" dirty="0"/>
              <a:t>f</a:t>
            </a:r>
            <a:r>
              <a:rPr sz="4400" spc="375" dirty="0"/>
              <a:t>o</a:t>
            </a:r>
            <a:r>
              <a:rPr sz="4400" dirty="0"/>
              <a:t>r	</a:t>
            </a:r>
            <a:r>
              <a:rPr sz="4550" i="1" spc="430" dirty="0">
                <a:latin typeface="Times New Roman"/>
                <a:cs typeface="Times New Roman"/>
              </a:rPr>
              <a:t>X</a:t>
            </a:r>
            <a:r>
              <a:rPr sz="3825" spc="209" baseline="28322" dirty="0"/>
              <a:t>2</a:t>
            </a:r>
            <a:endParaRPr sz="3825" baseline="28322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78" name="object 17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38</a:t>
            </a:fld>
            <a:endParaRPr dirty="0"/>
          </a:p>
        </p:txBody>
      </p:sp>
      <p:sp>
        <p:nvSpPr>
          <p:cNvPr id="174" name="object 174"/>
          <p:cNvSpPr txBox="1"/>
          <p:nvPr/>
        </p:nvSpPr>
        <p:spPr>
          <a:xfrm>
            <a:off x="7621269" y="6113779"/>
            <a:ext cx="1329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14" dirty="0">
                <a:latin typeface="Times New Roman"/>
                <a:cs typeface="Times New Roman"/>
              </a:rPr>
              <a:t>C</a:t>
            </a:r>
            <a:r>
              <a:rPr sz="2000" spc="10" dirty="0">
                <a:latin typeface="Times New Roman"/>
                <a:cs typeface="Times New Roman"/>
              </a:rPr>
              <a:t>o</a:t>
            </a:r>
            <a:r>
              <a:rPr sz="2000" spc="280" dirty="0">
                <a:latin typeface="Times New Roman"/>
                <a:cs typeface="Times New Roman"/>
              </a:rPr>
              <a:t>n</a:t>
            </a:r>
            <a:r>
              <a:rPr sz="2000" spc="155" dirty="0">
                <a:latin typeface="Times New Roman"/>
                <a:cs typeface="Times New Roman"/>
              </a:rPr>
              <a:t>t</a:t>
            </a:r>
            <a:r>
              <a:rPr sz="2000" spc="80" dirty="0">
                <a:latin typeface="Times New Roman"/>
                <a:cs typeface="Times New Roman"/>
              </a:rPr>
              <a:t>i</a:t>
            </a:r>
            <a:r>
              <a:rPr sz="2000" spc="215" dirty="0">
                <a:latin typeface="Times New Roman"/>
                <a:cs typeface="Times New Roman"/>
              </a:rPr>
              <a:t>n</a:t>
            </a:r>
            <a:r>
              <a:rPr sz="2000" spc="225" dirty="0">
                <a:latin typeface="Times New Roman"/>
                <a:cs typeface="Times New Roman"/>
              </a:rPr>
              <a:t>u</a:t>
            </a:r>
            <a:r>
              <a:rPr sz="2000" spc="120" dirty="0">
                <a:latin typeface="Times New Roman"/>
                <a:cs typeface="Times New Roman"/>
              </a:rPr>
              <a:t>e</a:t>
            </a:r>
            <a:r>
              <a:rPr sz="2000" spc="145" dirty="0">
                <a:latin typeface="Times New Roman"/>
                <a:cs typeface="Times New Roman"/>
              </a:rPr>
              <a:t>d</a:t>
            </a:r>
            <a:r>
              <a:rPr sz="2000" spc="55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365759" y="1211579"/>
            <a:ext cx="8023225" cy="3164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5"/>
              </a:lnSpc>
              <a:spcBef>
                <a:spcPts val="100"/>
              </a:spcBef>
            </a:pPr>
            <a:r>
              <a:rPr sz="2400" b="1" spc="270" dirty="0">
                <a:latin typeface="Times New Roman"/>
                <a:cs typeface="Times New Roman"/>
              </a:rPr>
              <a:t>Example</a:t>
            </a:r>
            <a:r>
              <a:rPr sz="2400" spc="27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915"/>
              </a:lnSpc>
            </a:pPr>
            <a:r>
              <a:rPr sz="2400" spc="195" dirty="0">
                <a:latin typeface="Times New Roman"/>
                <a:cs typeface="Times New Roman"/>
              </a:rPr>
              <a:t>Find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30" dirty="0">
                <a:latin typeface="Times New Roman"/>
                <a:cs typeface="Times New Roman"/>
              </a:rPr>
              <a:t>critical </a:t>
            </a:r>
            <a:r>
              <a:rPr sz="2400" spc="165" dirty="0">
                <a:latin typeface="Times New Roman"/>
                <a:cs typeface="Times New Roman"/>
              </a:rPr>
              <a:t>values </a:t>
            </a:r>
            <a:r>
              <a:rPr sz="2450" i="1" spc="145" dirty="0">
                <a:latin typeface="Times New Roman"/>
                <a:cs typeface="Times New Roman"/>
              </a:rPr>
              <a:t>χ</a:t>
            </a:r>
            <a:r>
              <a:rPr sz="2100" spc="217" baseline="27777" dirty="0">
                <a:latin typeface="Times New Roman"/>
                <a:cs typeface="Times New Roman"/>
              </a:rPr>
              <a:t>2</a:t>
            </a:r>
            <a:r>
              <a:rPr sz="2100" spc="217" baseline="-23809" dirty="0">
                <a:latin typeface="Times New Roman"/>
                <a:cs typeface="Times New Roman"/>
              </a:rPr>
              <a:t>R </a:t>
            </a:r>
            <a:r>
              <a:rPr sz="2400" spc="229" dirty="0">
                <a:latin typeface="Times New Roman"/>
                <a:cs typeface="Times New Roman"/>
              </a:rPr>
              <a:t>and </a:t>
            </a:r>
            <a:r>
              <a:rPr sz="2450" i="1" spc="150" dirty="0">
                <a:latin typeface="Times New Roman"/>
                <a:cs typeface="Times New Roman"/>
              </a:rPr>
              <a:t>χ</a:t>
            </a:r>
            <a:r>
              <a:rPr sz="2100" spc="225" baseline="27777" dirty="0">
                <a:latin typeface="Times New Roman"/>
                <a:cs typeface="Times New Roman"/>
              </a:rPr>
              <a:t>2</a:t>
            </a:r>
            <a:r>
              <a:rPr sz="2100" spc="225" baseline="-23809" dirty="0">
                <a:latin typeface="Times New Roman"/>
                <a:cs typeface="Times New Roman"/>
              </a:rPr>
              <a:t>L </a:t>
            </a:r>
            <a:r>
              <a:rPr sz="2400" spc="85" dirty="0">
                <a:latin typeface="Times New Roman"/>
                <a:cs typeface="Times New Roman"/>
              </a:rPr>
              <a:t>for </a:t>
            </a:r>
            <a:r>
              <a:rPr sz="2400" spc="265" dirty="0">
                <a:latin typeface="Times New Roman"/>
                <a:cs typeface="Times New Roman"/>
              </a:rPr>
              <a:t>an </a:t>
            </a:r>
            <a:r>
              <a:rPr sz="2400" spc="85" dirty="0">
                <a:latin typeface="Times New Roman"/>
                <a:cs typeface="Times New Roman"/>
              </a:rPr>
              <a:t>80%</a:t>
            </a:r>
            <a:r>
              <a:rPr sz="2400" spc="-36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confidence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 spc="195" dirty="0">
                <a:latin typeface="Times New Roman"/>
                <a:cs typeface="Times New Roman"/>
              </a:rPr>
              <a:t>when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85" dirty="0">
                <a:latin typeface="Times New Roman"/>
                <a:cs typeface="Times New Roman"/>
              </a:rPr>
              <a:t>sample </a:t>
            </a:r>
            <a:r>
              <a:rPr sz="2400" spc="120" dirty="0">
                <a:latin typeface="Times New Roman"/>
                <a:cs typeface="Times New Roman"/>
              </a:rPr>
              <a:t>size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-38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18.</a:t>
            </a:r>
            <a:endParaRPr sz="2400">
              <a:latin typeface="Times New Roman"/>
              <a:cs typeface="Times New Roman"/>
            </a:endParaRPr>
          </a:p>
          <a:p>
            <a:pPr marL="29209">
              <a:lnSpc>
                <a:spcPts val="2855"/>
              </a:lnSpc>
              <a:spcBef>
                <a:spcPts val="2210"/>
              </a:spcBef>
            </a:pPr>
            <a:r>
              <a:rPr sz="2400" spc="155" dirty="0">
                <a:latin typeface="Times New Roman"/>
                <a:cs typeface="Times New Roman"/>
              </a:rPr>
              <a:t>Because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sample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size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18,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there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are</a:t>
            </a:r>
            <a:endParaRPr sz="2400">
              <a:latin typeface="Times New Roman"/>
              <a:cs typeface="Times New Roman"/>
            </a:endParaRPr>
          </a:p>
          <a:p>
            <a:pPr marL="29209">
              <a:lnSpc>
                <a:spcPts val="2915"/>
              </a:lnSpc>
            </a:pPr>
            <a:r>
              <a:rPr sz="2400" spc="80" dirty="0">
                <a:latin typeface="Times New Roman"/>
                <a:cs typeface="Times New Roman"/>
              </a:rPr>
              <a:t>d.f. </a:t>
            </a:r>
            <a:r>
              <a:rPr sz="2400" spc="100" dirty="0">
                <a:latin typeface="Times New Roman"/>
                <a:cs typeface="Times New Roman"/>
              </a:rPr>
              <a:t>= </a:t>
            </a:r>
            <a:r>
              <a:rPr sz="2450" i="1" spc="240" dirty="0">
                <a:latin typeface="Times New Roman"/>
                <a:cs typeface="Times New Roman"/>
              </a:rPr>
              <a:t>n</a:t>
            </a:r>
            <a:r>
              <a:rPr sz="2450" i="1" spc="-3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spc="130" dirty="0">
                <a:latin typeface="Times New Roman"/>
                <a:cs typeface="Times New Roman"/>
              </a:rPr>
              <a:t>1 </a:t>
            </a:r>
            <a:r>
              <a:rPr sz="2400" spc="100" dirty="0">
                <a:latin typeface="Times New Roman"/>
                <a:cs typeface="Times New Roman"/>
              </a:rPr>
              <a:t>= </a:t>
            </a:r>
            <a:r>
              <a:rPr sz="2400" spc="125" dirty="0">
                <a:latin typeface="Times New Roman"/>
                <a:cs typeface="Times New Roman"/>
              </a:rPr>
              <a:t>18 </a:t>
            </a:r>
            <a:r>
              <a:rPr sz="2400" spc="130" dirty="0">
                <a:latin typeface="Times New Roman"/>
                <a:cs typeface="Times New Roman"/>
              </a:rPr>
              <a:t>– 1 </a:t>
            </a:r>
            <a:r>
              <a:rPr sz="2400" spc="100" dirty="0">
                <a:latin typeface="Times New Roman"/>
                <a:cs typeface="Times New Roman"/>
              </a:rPr>
              <a:t>= </a:t>
            </a:r>
            <a:r>
              <a:rPr sz="2400" spc="130" dirty="0">
                <a:latin typeface="Times New Roman"/>
                <a:cs typeface="Times New Roman"/>
              </a:rPr>
              <a:t>17 </a:t>
            </a:r>
            <a:r>
              <a:rPr sz="2400" spc="155" dirty="0">
                <a:latin typeface="Times New Roman"/>
                <a:cs typeface="Times New Roman"/>
              </a:rPr>
              <a:t>degrees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130" dirty="0">
                <a:latin typeface="Times New Roman"/>
                <a:cs typeface="Times New Roman"/>
              </a:rPr>
              <a:t>freedom,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Times New Roman"/>
              <a:cs typeface="Times New Roman"/>
            </a:endParaRPr>
          </a:p>
          <a:p>
            <a:pPr marL="46355">
              <a:lnSpc>
                <a:spcPts val="2350"/>
              </a:lnSpc>
              <a:tabLst>
                <a:tab pos="3636645" algn="l"/>
                <a:tab pos="4336415" algn="l"/>
              </a:tabLst>
            </a:pPr>
            <a:r>
              <a:rPr sz="2400" spc="165" dirty="0">
                <a:latin typeface="Times New Roman"/>
                <a:cs typeface="Times New Roman"/>
              </a:rPr>
              <a:t>Area </a:t>
            </a:r>
            <a:r>
              <a:rPr sz="2400" spc="135" dirty="0">
                <a:latin typeface="Times New Roman"/>
                <a:cs typeface="Times New Roman"/>
              </a:rPr>
              <a:t>to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90" dirty="0">
                <a:latin typeface="Times New Roman"/>
                <a:cs typeface="Times New Roman"/>
              </a:rPr>
              <a:t>right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40" dirty="0">
                <a:latin typeface="Times New Roman"/>
                <a:cs typeface="Times New Roman"/>
              </a:rPr>
              <a:t> </a:t>
            </a:r>
            <a:r>
              <a:rPr sz="2450" i="1" spc="145" dirty="0">
                <a:latin typeface="Times New Roman"/>
                <a:cs typeface="Times New Roman"/>
              </a:rPr>
              <a:t>χ</a:t>
            </a:r>
            <a:r>
              <a:rPr sz="2100" spc="217" baseline="27777" dirty="0">
                <a:latin typeface="Times New Roman"/>
                <a:cs typeface="Times New Roman"/>
              </a:rPr>
              <a:t>2</a:t>
            </a:r>
            <a:r>
              <a:rPr sz="2100" spc="217" baseline="-23809" dirty="0">
                <a:latin typeface="Times New Roman"/>
                <a:cs typeface="Times New Roman"/>
              </a:rPr>
              <a:t>R</a:t>
            </a:r>
            <a:r>
              <a:rPr sz="2100" spc="52" baseline="-23809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=	</a:t>
            </a:r>
            <a:r>
              <a:rPr sz="3600" spc="202" baseline="23148" dirty="0">
                <a:latin typeface="Times New Roman"/>
                <a:cs typeface="Times New Roman"/>
              </a:rPr>
              <a:t>1</a:t>
            </a:r>
            <a:r>
              <a:rPr sz="3600" spc="-262" baseline="23148" dirty="0">
                <a:latin typeface="Times New Roman"/>
                <a:cs typeface="Times New Roman"/>
              </a:rPr>
              <a:t> </a:t>
            </a:r>
            <a:r>
              <a:rPr sz="3600" u="sng" spc="-7" baseline="23148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3600" u="sng" spc="-412" baseline="23148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675" i="1" u="sng" spc="-37" baseline="226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3675" i="1" spc="-37" baseline="22675" dirty="0">
                <a:latin typeface="Times New Roman"/>
                <a:cs typeface="Times New Roman"/>
              </a:rPr>
              <a:t>	</a:t>
            </a:r>
            <a:r>
              <a:rPr sz="3600" spc="-7" baseline="-5787" dirty="0">
                <a:latin typeface="Symbol"/>
                <a:cs typeface="Symbol"/>
              </a:rPr>
              <a:t></a:t>
            </a:r>
            <a:r>
              <a:rPr sz="3600" spc="-217" baseline="-5787" dirty="0">
                <a:latin typeface="Times New Roman"/>
                <a:cs typeface="Times New Roman"/>
              </a:rPr>
              <a:t> </a:t>
            </a:r>
            <a:r>
              <a:rPr sz="3600" spc="202" baseline="23148" dirty="0">
                <a:latin typeface="Times New Roman"/>
                <a:cs typeface="Times New Roman"/>
              </a:rPr>
              <a:t>1</a:t>
            </a:r>
            <a:r>
              <a:rPr sz="3600" spc="-254" baseline="23148" dirty="0">
                <a:latin typeface="Times New Roman"/>
                <a:cs typeface="Times New Roman"/>
              </a:rPr>
              <a:t> </a:t>
            </a:r>
            <a:r>
              <a:rPr sz="3600" u="sng" spc="-7" baseline="23148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3600" u="sng" spc="-232" baseline="23148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600" u="sng" spc="150" baseline="23148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0.8</a:t>
            </a:r>
            <a:r>
              <a:rPr sz="3600" spc="157" baseline="23148" dirty="0">
                <a:latin typeface="Times New Roman"/>
                <a:cs typeface="Times New Roman"/>
              </a:rPr>
              <a:t> </a:t>
            </a:r>
            <a:r>
              <a:rPr sz="3600" spc="-7" baseline="-5787" dirty="0">
                <a:latin typeface="Symbol"/>
                <a:cs typeface="Symbol"/>
              </a:rPr>
              <a:t></a:t>
            </a:r>
            <a:r>
              <a:rPr sz="3600" spc="-37" baseline="-5787" dirty="0">
                <a:latin typeface="Times New Roman"/>
                <a:cs typeface="Times New Roman"/>
              </a:rPr>
              <a:t> </a:t>
            </a:r>
            <a:r>
              <a:rPr sz="3600" spc="150" baseline="-5787" dirty="0">
                <a:latin typeface="Times New Roman"/>
                <a:cs typeface="Times New Roman"/>
              </a:rPr>
              <a:t>0.1</a:t>
            </a:r>
            <a:endParaRPr sz="3600" baseline="-5787">
              <a:latin typeface="Times New Roman"/>
              <a:cs typeface="Times New Roman"/>
            </a:endParaRPr>
          </a:p>
          <a:p>
            <a:pPr marL="943610" algn="ctr">
              <a:lnSpc>
                <a:spcPts val="2290"/>
              </a:lnSpc>
              <a:tabLst>
                <a:tab pos="1998345" algn="l"/>
              </a:tabLst>
            </a:pPr>
            <a:r>
              <a:rPr sz="2400" spc="135" dirty="0">
                <a:latin typeface="Times New Roman"/>
                <a:cs typeface="Times New Roman"/>
              </a:rPr>
              <a:t>2	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382270" y="4756828"/>
            <a:ext cx="6847205" cy="15970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9845">
              <a:lnSpc>
                <a:spcPts val="2350"/>
              </a:lnSpc>
              <a:spcBef>
                <a:spcPts val="135"/>
              </a:spcBef>
              <a:tabLst>
                <a:tab pos="3613785" algn="l"/>
                <a:tab pos="4318635" algn="l"/>
              </a:tabLst>
            </a:pPr>
            <a:r>
              <a:rPr sz="2400" spc="165" dirty="0">
                <a:latin typeface="Times New Roman"/>
                <a:cs typeface="Times New Roman"/>
              </a:rPr>
              <a:t>Area </a:t>
            </a:r>
            <a:r>
              <a:rPr sz="2400" spc="135" dirty="0">
                <a:latin typeface="Times New Roman"/>
                <a:cs typeface="Times New Roman"/>
              </a:rPr>
              <a:t>to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90" dirty="0">
                <a:latin typeface="Times New Roman"/>
                <a:cs typeface="Times New Roman"/>
              </a:rPr>
              <a:t>right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50" dirty="0">
                <a:latin typeface="Times New Roman"/>
                <a:cs typeface="Times New Roman"/>
              </a:rPr>
              <a:t> </a:t>
            </a:r>
            <a:r>
              <a:rPr sz="2450" i="1" spc="150" dirty="0">
                <a:latin typeface="Times New Roman"/>
                <a:cs typeface="Times New Roman"/>
              </a:rPr>
              <a:t>χ</a:t>
            </a:r>
            <a:r>
              <a:rPr sz="2100" spc="225" baseline="27777" dirty="0">
                <a:latin typeface="Times New Roman"/>
                <a:cs typeface="Times New Roman"/>
              </a:rPr>
              <a:t>2</a:t>
            </a:r>
            <a:r>
              <a:rPr sz="2100" spc="225" baseline="-23809" dirty="0">
                <a:latin typeface="Times New Roman"/>
                <a:cs typeface="Times New Roman"/>
              </a:rPr>
              <a:t>L</a:t>
            </a:r>
            <a:r>
              <a:rPr sz="2100" spc="44" baseline="-23809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=	</a:t>
            </a:r>
            <a:r>
              <a:rPr sz="3600" spc="195" baseline="21990" dirty="0">
                <a:latin typeface="Times New Roman"/>
                <a:cs typeface="Times New Roman"/>
              </a:rPr>
              <a:t>1</a:t>
            </a:r>
            <a:r>
              <a:rPr sz="3600" spc="-254" baseline="21990" dirty="0">
                <a:latin typeface="Times New Roman"/>
                <a:cs typeface="Times New Roman"/>
              </a:rPr>
              <a:t> </a:t>
            </a:r>
            <a:r>
              <a:rPr sz="3600" u="sng" spc="-7" baseline="2199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</a:t>
            </a:r>
            <a:r>
              <a:rPr sz="3600" u="sng" spc="-359" baseline="219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675" i="1" u="sng" spc="-37" baseline="2154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3675" i="1" spc="-37" baseline="21541" dirty="0">
                <a:latin typeface="Times New Roman"/>
                <a:cs typeface="Times New Roman"/>
              </a:rPr>
              <a:t>	</a:t>
            </a:r>
            <a:r>
              <a:rPr sz="3600" spc="-7" baseline="-5787" dirty="0">
                <a:latin typeface="Symbol"/>
                <a:cs typeface="Symbol"/>
              </a:rPr>
              <a:t></a:t>
            </a:r>
            <a:r>
              <a:rPr sz="3600" spc="-7" baseline="-5787" dirty="0">
                <a:latin typeface="Times New Roman"/>
                <a:cs typeface="Times New Roman"/>
              </a:rPr>
              <a:t> </a:t>
            </a:r>
            <a:r>
              <a:rPr sz="3600" spc="195" baseline="21990" dirty="0">
                <a:latin typeface="Times New Roman"/>
                <a:cs typeface="Times New Roman"/>
              </a:rPr>
              <a:t>1</a:t>
            </a:r>
            <a:r>
              <a:rPr sz="3600" spc="-682" baseline="21990" dirty="0">
                <a:latin typeface="Times New Roman"/>
                <a:cs typeface="Times New Roman"/>
              </a:rPr>
              <a:t> </a:t>
            </a:r>
            <a:r>
              <a:rPr sz="3600" u="sng" spc="-7" baseline="2199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</a:t>
            </a:r>
            <a:r>
              <a:rPr sz="3600" u="sng" spc="-7" baseline="219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600" u="sng" spc="150" baseline="219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0.8</a:t>
            </a:r>
            <a:r>
              <a:rPr sz="3600" spc="150" baseline="21990" dirty="0">
                <a:latin typeface="Times New Roman"/>
                <a:cs typeface="Times New Roman"/>
              </a:rPr>
              <a:t> </a:t>
            </a:r>
            <a:r>
              <a:rPr sz="3600" spc="-7" baseline="-5787" dirty="0">
                <a:latin typeface="Symbol"/>
                <a:cs typeface="Symbol"/>
              </a:rPr>
              <a:t></a:t>
            </a:r>
            <a:r>
              <a:rPr sz="3600" spc="-7" baseline="-5787" dirty="0">
                <a:latin typeface="Times New Roman"/>
                <a:cs typeface="Times New Roman"/>
              </a:rPr>
              <a:t> </a:t>
            </a:r>
            <a:r>
              <a:rPr sz="3600" spc="150" baseline="-5787" dirty="0">
                <a:latin typeface="Times New Roman"/>
                <a:cs typeface="Times New Roman"/>
              </a:rPr>
              <a:t>0.9</a:t>
            </a:r>
            <a:endParaRPr sz="3600" baseline="-5787">
              <a:latin typeface="Times New Roman"/>
              <a:cs typeface="Times New Roman"/>
            </a:endParaRPr>
          </a:p>
          <a:p>
            <a:pPr marL="3848735">
              <a:lnSpc>
                <a:spcPts val="2290"/>
              </a:lnSpc>
              <a:tabLst>
                <a:tab pos="4909820" algn="l"/>
              </a:tabLst>
            </a:pPr>
            <a:r>
              <a:rPr sz="2400" spc="130" dirty="0">
                <a:latin typeface="Times New Roman"/>
                <a:cs typeface="Times New Roman"/>
              </a:rPr>
              <a:t>2	2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940"/>
              </a:spcBef>
            </a:pPr>
            <a:r>
              <a:rPr sz="2400" spc="175" dirty="0">
                <a:latin typeface="Times New Roman"/>
                <a:cs typeface="Times New Roman"/>
              </a:rPr>
              <a:t>Use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Chi-square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70" dirty="0">
                <a:latin typeface="Times New Roman"/>
                <a:cs typeface="Times New Roman"/>
              </a:rPr>
              <a:t>distribution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table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to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find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  </a:t>
            </a:r>
            <a:r>
              <a:rPr sz="2400" spc="130" dirty="0">
                <a:latin typeface="Times New Roman"/>
                <a:cs typeface="Times New Roman"/>
              </a:rPr>
              <a:t>critical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values.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1306830" y="203809"/>
            <a:ext cx="6503670" cy="720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553335" algn="l"/>
                <a:tab pos="4810760" algn="l"/>
                <a:tab pos="5869305" algn="l"/>
              </a:tabLst>
            </a:pPr>
            <a:r>
              <a:rPr sz="4400" spc="370" dirty="0"/>
              <a:t>C</a:t>
            </a:r>
            <a:r>
              <a:rPr sz="4400" spc="375" dirty="0"/>
              <a:t>r</a:t>
            </a:r>
            <a:r>
              <a:rPr sz="4400" spc="530" dirty="0"/>
              <a:t>i</a:t>
            </a:r>
            <a:r>
              <a:rPr sz="4400" spc="620" dirty="0"/>
              <a:t>t</a:t>
            </a:r>
            <a:r>
              <a:rPr sz="4400" spc="530" dirty="0"/>
              <a:t>i</a:t>
            </a:r>
            <a:r>
              <a:rPr sz="4400" spc="375" dirty="0"/>
              <a:t>c</a:t>
            </a:r>
            <a:r>
              <a:rPr sz="4400" spc="615" dirty="0"/>
              <a:t>a</a:t>
            </a:r>
            <a:r>
              <a:rPr sz="4400" spc="160" dirty="0"/>
              <a:t>l</a:t>
            </a:r>
            <a:r>
              <a:rPr sz="4400" dirty="0"/>
              <a:t>	</a:t>
            </a:r>
            <a:r>
              <a:rPr sz="4400" spc="370" dirty="0"/>
              <a:t>V</a:t>
            </a:r>
            <a:r>
              <a:rPr sz="4400" spc="615" dirty="0"/>
              <a:t>a</a:t>
            </a:r>
            <a:r>
              <a:rPr sz="4400" spc="540" dirty="0"/>
              <a:t>l</a:t>
            </a:r>
            <a:r>
              <a:rPr sz="4400" spc="610" dirty="0"/>
              <a:t>u</a:t>
            </a:r>
            <a:r>
              <a:rPr sz="4400" spc="620" dirty="0"/>
              <a:t>e</a:t>
            </a:r>
            <a:r>
              <a:rPr sz="4400" spc="320" dirty="0"/>
              <a:t>s</a:t>
            </a:r>
            <a:r>
              <a:rPr sz="4400" dirty="0"/>
              <a:t>	</a:t>
            </a:r>
            <a:r>
              <a:rPr sz="4400" spc="370" dirty="0"/>
              <a:t>f</a:t>
            </a:r>
            <a:r>
              <a:rPr sz="4400" spc="375" dirty="0"/>
              <a:t>o</a:t>
            </a:r>
            <a:r>
              <a:rPr sz="4400" dirty="0"/>
              <a:t>r	</a:t>
            </a:r>
            <a:r>
              <a:rPr sz="4550" i="1" spc="430" dirty="0">
                <a:latin typeface="Times New Roman"/>
                <a:cs typeface="Times New Roman"/>
              </a:rPr>
              <a:t>X</a:t>
            </a:r>
            <a:r>
              <a:rPr sz="3825" spc="209" baseline="28322" dirty="0"/>
              <a:t>2</a:t>
            </a:r>
            <a:endParaRPr sz="3825" baseline="28322">
              <a:latin typeface="Times New Roman"/>
              <a:cs typeface="Times New Roman"/>
            </a:endParaRPr>
          </a:p>
        </p:txBody>
      </p:sp>
      <p:sp>
        <p:nvSpPr>
          <p:cNvPr id="197" name="object 19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98" name="object 19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39</a:t>
            </a:fld>
            <a:endParaRPr dirty="0"/>
          </a:p>
        </p:txBody>
      </p:sp>
      <p:sp>
        <p:nvSpPr>
          <p:cNvPr id="174" name="object 174"/>
          <p:cNvSpPr txBox="1"/>
          <p:nvPr/>
        </p:nvSpPr>
        <p:spPr>
          <a:xfrm>
            <a:off x="365759" y="1050222"/>
            <a:ext cx="4587875" cy="96202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  <a:tabLst>
                <a:tab pos="1551305" algn="l"/>
              </a:tabLst>
            </a:pPr>
            <a:r>
              <a:rPr sz="2400" b="1" spc="280" dirty="0">
                <a:latin typeface="Times New Roman"/>
                <a:cs typeface="Times New Roman"/>
              </a:rPr>
              <a:t>Example	</a:t>
            </a:r>
            <a:r>
              <a:rPr sz="2400" b="1" spc="260" dirty="0">
                <a:latin typeface="Times New Roman"/>
                <a:cs typeface="Times New Roman"/>
              </a:rPr>
              <a:t>continued</a:t>
            </a:r>
            <a:r>
              <a:rPr sz="2400" spc="26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722630">
              <a:lnSpc>
                <a:spcPct val="100000"/>
              </a:lnSpc>
              <a:spcBef>
                <a:spcPts val="1000"/>
              </a:spcBef>
            </a:pPr>
            <a:r>
              <a:rPr sz="1800" spc="100" dirty="0">
                <a:latin typeface="Times New Roman"/>
                <a:cs typeface="Times New Roman"/>
              </a:rPr>
              <a:t>Appendix </a:t>
            </a:r>
            <a:r>
              <a:rPr sz="1800" spc="40" dirty="0">
                <a:latin typeface="Times New Roman"/>
                <a:cs typeface="Times New Roman"/>
              </a:rPr>
              <a:t>B: </a:t>
            </a:r>
            <a:r>
              <a:rPr sz="1800" spc="110" dirty="0">
                <a:latin typeface="Times New Roman"/>
                <a:cs typeface="Times New Roman"/>
              </a:rPr>
              <a:t>Table </a:t>
            </a:r>
            <a:r>
              <a:rPr sz="1800" spc="45" dirty="0">
                <a:latin typeface="Times New Roman"/>
                <a:cs typeface="Times New Roman"/>
              </a:rPr>
              <a:t>6: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50" i="1" spc="114" dirty="0">
                <a:latin typeface="Times New Roman"/>
                <a:cs typeface="Times New Roman"/>
              </a:rPr>
              <a:t>χ</a:t>
            </a:r>
            <a:r>
              <a:rPr sz="1575" spc="172" baseline="29100" dirty="0">
                <a:latin typeface="Times New Roman"/>
                <a:cs typeface="Times New Roman"/>
              </a:rPr>
              <a:t>2</a:t>
            </a:r>
            <a:r>
              <a:rPr sz="1800" spc="114" dirty="0">
                <a:latin typeface="Times New Roman"/>
                <a:cs typeface="Times New Roman"/>
              </a:rPr>
              <a:t>-Distribution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175" name="object 175"/>
          <p:cNvGraphicFramePr>
            <a:graphicFrameLocks noGrp="1"/>
          </p:cNvGraphicFramePr>
          <p:nvPr/>
        </p:nvGraphicFramePr>
        <p:xfrm>
          <a:off x="366803" y="2121943"/>
          <a:ext cx="8599170" cy="1524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0"/>
                <a:gridCol w="1066800"/>
                <a:gridCol w="990600"/>
                <a:gridCol w="914400"/>
                <a:gridCol w="990600"/>
                <a:gridCol w="990600"/>
                <a:gridCol w="990600"/>
                <a:gridCol w="979170"/>
              </a:tblGrid>
              <a:tr h="304800">
                <a:tc rowSpan="2">
                  <a:txBody>
                    <a:bodyPr/>
                    <a:lstStyle/>
                    <a:p>
                      <a:pPr marL="299720" marR="115570" indent="-171450">
                        <a:lnSpc>
                          <a:spcPct val="100000"/>
                        </a:lnSpc>
                      </a:pPr>
                      <a:r>
                        <a:rPr sz="2000" b="1" spc="240" dirty="0">
                          <a:latin typeface="Times New Roman"/>
                          <a:cs typeface="Times New Roman"/>
                        </a:rPr>
                        <a:t>Degrees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b="1" spc="-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f  </a:t>
                      </a:r>
                      <a:r>
                        <a:rPr sz="2000" b="1" spc="185" dirty="0">
                          <a:latin typeface="Times New Roman"/>
                          <a:cs typeface="Times New Roman"/>
                        </a:rPr>
                        <a:t>freedo</a:t>
                      </a:r>
                      <a:r>
                        <a:rPr sz="2000" b="1" spc="-3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110" dirty="0">
                          <a:latin typeface="Times New Roman"/>
                          <a:cs typeface="Times New Roman"/>
                        </a:rPr>
                        <a:t>m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19685" algn="ctr">
                        <a:lnSpc>
                          <a:spcPts val="2300"/>
                        </a:lnSpc>
                      </a:pPr>
                      <a:r>
                        <a:rPr sz="2000" dirty="0">
                          <a:latin typeface="Symbol"/>
                          <a:cs typeface="Symbol"/>
                        </a:rPr>
                        <a:t></a:t>
                      </a:r>
                      <a:endParaRPr sz="2000">
                        <a:latin typeface="Symbol"/>
                        <a:cs typeface="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ts val="2310"/>
                        </a:lnSpc>
                      </a:pPr>
                      <a:r>
                        <a:rPr sz="2000" b="1" spc="235" dirty="0">
                          <a:latin typeface="Times New Roman"/>
                          <a:cs typeface="Times New Roman"/>
                        </a:rPr>
                        <a:t>0.995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9710">
                        <a:lnSpc>
                          <a:spcPts val="2310"/>
                        </a:lnSpc>
                      </a:pPr>
                      <a:r>
                        <a:rPr sz="2000" b="1" spc="220" dirty="0">
                          <a:latin typeface="Times New Roman"/>
                          <a:cs typeface="Times New Roman"/>
                        </a:rPr>
                        <a:t>0.99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ts val="2310"/>
                        </a:lnSpc>
                      </a:pPr>
                      <a:r>
                        <a:rPr sz="2000" b="1" spc="220" dirty="0">
                          <a:latin typeface="Times New Roman"/>
                          <a:cs typeface="Times New Roman"/>
                        </a:rPr>
                        <a:t>0.97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9710">
                        <a:lnSpc>
                          <a:spcPts val="2310"/>
                        </a:lnSpc>
                      </a:pPr>
                      <a:r>
                        <a:rPr sz="2000" b="1" spc="220" dirty="0">
                          <a:latin typeface="Times New Roman"/>
                          <a:cs typeface="Times New Roman"/>
                        </a:rPr>
                        <a:t>0.95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2310"/>
                        </a:lnSpc>
                      </a:pPr>
                      <a:r>
                        <a:rPr sz="2000" b="1" spc="220" dirty="0">
                          <a:latin typeface="Times New Roman"/>
                          <a:cs typeface="Times New Roman"/>
                        </a:rPr>
                        <a:t>0.90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9710">
                        <a:lnSpc>
                          <a:spcPts val="2310"/>
                        </a:lnSpc>
                      </a:pPr>
                      <a:r>
                        <a:rPr sz="2000" b="1" spc="220" dirty="0">
                          <a:latin typeface="Times New Roman"/>
                          <a:cs typeface="Times New Roman"/>
                        </a:rPr>
                        <a:t>0.10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ts val="2310"/>
                        </a:lnSpc>
                      </a:pPr>
                      <a:r>
                        <a:rPr sz="2000" b="1" spc="220" dirty="0">
                          <a:latin typeface="Times New Roman"/>
                          <a:cs typeface="Times New Roman"/>
                        </a:rPr>
                        <a:t>0.05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2895">
                <a:tc>
                  <a:txBody>
                    <a:bodyPr/>
                    <a:lstStyle/>
                    <a:p>
                      <a:pPr marL="779780">
                        <a:lnSpc>
                          <a:spcPts val="229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ts val="229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ts val="229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2290"/>
                        </a:lnSpc>
                      </a:pPr>
                      <a:r>
                        <a:rPr sz="2000" spc="-85" dirty="0">
                          <a:latin typeface="Times New Roman"/>
                          <a:cs typeface="Times New Roman"/>
                        </a:rPr>
                        <a:t>0.</a:t>
                      </a:r>
                      <a:r>
                        <a:rPr sz="2000" b="1" spc="-8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2000" spc="-85" dirty="0">
                          <a:latin typeface="Times New Roman"/>
                          <a:cs typeface="Times New Roman"/>
                        </a:rPr>
                        <a:t>001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29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00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29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01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29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29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779780">
                        <a:lnSpc>
                          <a:spcPts val="23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01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0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2300"/>
                        </a:lnSpc>
                      </a:pPr>
                      <a:r>
                        <a:rPr sz="2000" spc="100" dirty="0">
                          <a:latin typeface="Times New Roman"/>
                          <a:cs typeface="Times New Roman"/>
                        </a:rPr>
                        <a:t>0.051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10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21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0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0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84">
                        <a:alpha val="50000"/>
                      </a:srgb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779780">
                        <a:lnSpc>
                          <a:spcPts val="231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1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07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1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2310"/>
                        </a:lnSpc>
                      </a:pPr>
                      <a:r>
                        <a:rPr sz="2000" spc="100" dirty="0">
                          <a:latin typeface="Times New Roman"/>
                          <a:cs typeface="Times New Roman"/>
                        </a:rPr>
                        <a:t>0.216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1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35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1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58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1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31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6" name="object 176"/>
          <p:cNvSpPr/>
          <p:nvPr/>
        </p:nvSpPr>
        <p:spPr>
          <a:xfrm>
            <a:off x="391159" y="4422140"/>
            <a:ext cx="1677670" cy="304800"/>
          </a:xfrm>
          <a:custGeom>
            <a:avLst/>
            <a:gdLst/>
            <a:ahLst/>
            <a:cxnLst/>
            <a:rect l="l" t="t" r="r" b="b"/>
            <a:pathLst>
              <a:path w="1677670" h="304800">
                <a:moveTo>
                  <a:pt x="0" y="0"/>
                </a:moveTo>
                <a:lnTo>
                  <a:pt x="1677670" y="0"/>
                </a:lnTo>
                <a:lnTo>
                  <a:pt x="167767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23288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392429" y="4118609"/>
            <a:ext cx="8599170" cy="0"/>
          </a:xfrm>
          <a:custGeom>
            <a:avLst/>
            <a:gdLst/>
            <a:ahLst/>
            <a:cxnLst/>
            <a:rect l="l" t="t" r="r" b="b"/>
            <a:pathLst>
              <a:path w="8599170">
                <a:moveTo>
                  <a:pt x="0" y="0"/>
                </a:moveTo>
                <a:lnTo>
                  <a:pt x="8599170" y="0"/>
                </a:lnTo>
              </a:path>
            </a:pathLst>
          </a:custGeom>
          <a:ln w="283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392429" y="4422140"/>
            <a:ext cx="8599170" cy="0"/>
          </a:xfrm>
          <a:custGeom>
            <a:avLst/>
            <a:gdLst/>
            <a:ahLst/>
            <a:cxnLst/>
            <a:rect l="l" t="t" r="r" b="b"/>
            <a:pathLst>
              <a:path w="8599170">
                <a:moveTo>
                  <a:pt x="0" y="0"/>
                </a:moveTo>
                <a:lnTo>
                  <a:pt x="859917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392429" y="4726940"/>
            <a:ext cx="8599170" cy="0"/>
          </a:xfrm>
          <a:custGeom>
            <a:avLst/>
            <a:gdLst/>
            <a:ahLst/>
            <a:cxnLst/>
            <a:rect l="l" t="t" r="r" b="b"/>
            <a:pathLst>
              <a:path w="8599170">
                <a:moveTo>
                  <a:pt x="0" y="0"/>
                </a:moveTo>
                <a:lnTo>
                  <a:pt x="859917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392429" y="5033009"/>
            <a:ext cx="8599170" cy="0"/>
          </a:xfrm>
          <a:custGeom>
            <a:avLst/>
            <a:gdLst/>
            <a:ahLst/>
            <a:cxnLst/>
            <a:rect l="l" t="t" r="r" b="b"/>
            <a:pathLst>
              <a:path w="8599170">
                <a:moveTo>
                  <a:pt x="0" y="0"/>
                </a:moveTo>
                <a:lnTo>
                  <a:pt x="8599170" y="0"/>
                </a:lnTo>
              </a:path>
            </a:pathLst>
          </a:custGeom>
          <a:ln w="283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92429" y="411860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283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2" name="object 182"/>
          <p:cNvGraphicFramePr>
            <a:graphicFrameLocks noGrp="1"/>
          </p:cNvGraphicFramePr>
          <p:nvPr/>
        </p:nvGraphicFramePr>
        <p:xfrm>
          <a:off x="1056639" y="4118609"/>
          <a:ext cx="7934959" cy="913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190"/>
                <a:gridCol w="1066799"/>
                <a:gridCol w="990600"/>
                <a:gridCol w="914400"/>
                <a:gridCol w="990600"/>
                <a:gridCol w="990600"/>
                <a:gridCol w="990600"/>
                <a:gridCol w="979170"/>
              </a:tblGrid>
              <a:tr h="308610">
                <a:tc>
                  <a:txBody>
                    <a:bodyPr/>
                    <a:lstStyle/>
                    <a:p>
                      <a:pPr marL="31750">
                        <a:lnSpc>
                          <a:spcPts val="2335"/>
                        </a:lnSpc>
                      </a:pPr>
                      <a:r>
                        <a:rPr sz="2000" spc="105" dirty="0">
                          <a:latin typeface="Times New Roman"/>
                          <a:cs typeface="Times New Roman"/>
                        </a:rPr>
                        <a:t>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2335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14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2335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2335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90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2335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2335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2335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2335"/>
                        </a:lnSpc>
                      </a:pPr>
                      <a:r>
                        <a:rPr sz="2000" spc="100" dirty="0">
                          <a:latin typeface="Times New Roman"/>
                          <a:cs typeface="Times New Roman"/>
                        </a:rPr>
                        <a:t>26.296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02895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2000" spc="105" dirty="0">
                          <a:latin typeface="Times New Roman"/>
                          <a:cs typeface="Times New Roman"/>
                        </a:rPr>
                        <a:t>17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229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69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229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229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56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229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229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229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23288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2290"/>
                        </a:lnSpc>
                      </a:pPr>
                      <a:r>
                        <a:rPr sz="2000" spc="100" dirty="0">
                          <a:latin typeface="Times New Roman"/>
                          <a:cs typeface="Times New Roman"/>
                        </a:rPr>
                        <a:t>27.587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232884">
                        <a:alpha val="50000"/>
                      </a:srgbClr>
                    </a:solidFill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31750">
                        <a:lnSpc>
                          <a:spcPts val="2275"/>
                        </a:lnSpc>
                      </a:pPr>
                      <a:r>
                        <a:rPr sz="2000" spc="105" dirty="0">
                          <a:latin typeface="Times New Roman"/>
                          <a:cs typeface="Times New Roman"/>
                        </a:rPr>
                        <a:t>18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2275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26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2275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2275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23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2275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2275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86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2275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2275"/>
                        </a:lnSpc>
                      </a:pPr>
                      <a:r>
                        <a:rPr sz="2000" spc="100" dirty="0">
                          <a:latin typeface="Times New Roman"/>
                          <a:cs typeface="Times New Roman"/>
                        </a:rPr>
                        <a:t>28.869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</a:tbl>
          </a:graphicData>
        </a:graphic>
      </p:graphicFrame>
      <p:sp>
        <p:nvSpPr>
          <p:cNvPr id="183" name="object 183"/>
          <p:cNvSpPr/>
          <p:nvPr/>
        </p:nvSpPr>
        <p:spPr>
          <a:xfrm>
            <a:off x="1511300" y="3860800"/>
            <a:ext cx="6248400" cy="0"/>
          </a:xfrm>
          <a:custGeom>
            <a:avLst/>
            <a:gdLst/>
            <a:ahLst/>
            <a:cxnLst/>
            <a:rect l="l" t="t" r="r" b="b"/>
            <a:pathLst>
              <a:path w="6248400">
                <a:moveTo>
                  <a:pt x="0" y="0"/>
                </a:moveTo>
                <a:lnTo>
                  <a:pt x="62484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2044700" y="3784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2286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273300" y="3784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2286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540500" y="3784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2286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769100" y="3784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2286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57200" y="4517390"/>
            <a:ext cx="114300" cy="115570"/>
          </a:xfrm>
          <a:custGeom>
            <a:avLst/>
            <a:gdLst/>
            <a:ahLst/>
            <a:cxnLst/>
            <a:rect l="l" t="t" r="r" b="b"/>
            <a:pathLst>
              <a:path w="114300" h="115570">
                <a:moveTo>
                  <a:pt x="0" y="0"/>
                </a:moveTo>
                <a:lnTo>
                  <a:pt x="0" y="115570"/>
                </a:lnTo>
                <a:lnTo>
                  <a:pt x="114300" y="58420"/>
                </a:lnTo>
                <a:lnTo>
                  <a:pt x="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28600" y="4575809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8100">
            <a:solidFill>
              <a:srgbClr val="E0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337300" y="1929129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4300" y="0"/>
                </a:moveTo>
                <a:lnTo>
                  <a:pt x="0" y="0"/>
                </a:lnTo>
                <a:lnTo>
                  <a:pt x="57150" y="114300"/>
                </a:lnTo>
                <a:lnTo>
                  <a:pt x="11430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394450" y="1762760"/>
            <a:ext cx="0" cy="189230"/>
          </a:xfrm>
          <a:custGeom>
            <a:avLst/>
            <a:gdLst/>
            <a:ahLst/>
            <a:cxnLst/>
            <a:rect l="l" t="t" r="r" b="b"/>
            <a:pathLst>
              <a:path h="189230">
                <a:moveTo>
                  <a:pt x="0" y="0"/>
                </a:moveTo>
                <a:lnTo>
                  <a:pt x="0" y="189229"/>
                </a:lnTo>
              </a:path>
            </a:pathLst>
          </a:custGeom>
          <a:ln w="38100">
            <a:solidFill>
              <a:srgbClr val="E0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454900" y="1929129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4300" y="0"/>
                </a:moveTo>
                <a:lnTo>
                  <a:pt x="0" y="0"/>
                </a:lnTo>
                <a:lnTo>
                  <a:pt x="57150" y="114300"/>
                </a:lnTo>
                <a:lnTo>
                  <a:pt x="11430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512050" y="1762760"/>
            <a:ext cx="0" cy="189230"/>
          </a:xfrm>
          <a:custGeom>
            <a:avLst/>
            <a:gdLst/>
            <a:ahLst/>
            <a:cxnLst/>
            <a:rect l="l" t="t" r="r" b="b"/>
            <a:pathLst>
              <a:path h="189230">
                <a:moveTo>
                  <a:pt x="0" y="0"/>
                </a:moveTo>
                <a:lnTo>
                  <a:pt x="0" y="189229"/>
                </a:lnTo>
              </a:path>
            </a:pathLst>
          </a:custGeom>
          <a:ln w="38100">
            <a:solidFill>
              <a:srgbClr val="E0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098540" y="4343400"/>
            <a:ext cx="899160" cy="457200"/>
          </a:xfrm>
          <a:custGeom>
            <a:avLst/>
            <a:gdLst/>
            <a:ahLst/>
            <a:cxnLst/>
            <a:rect l="l" t="t" r="r" b="b"/>
            <a:pathLst>
              <a:path w="899159" h="457200">
                <a:moveTo>
                  <a:pt x="449580" y="457200"/>
                </a:moveTo>
                <a:lnTo>
                  <a:pt x="388710" y="455103"/>
                </a:lnTo>
                <a:lnTo>
                  <a:pt x="330288" y="448997"/>
                </a:lnTo>
                <a:lnTo>
                  <a:pt x="274855" y="439162"/>
                </a:lnTo>
                <a:lnTo>
                  <a:pt x="222955" y="425873"/>
                </a:lnTo>
                <a:lnTo>
                  <a:pt x="175129" y="409409"/>
                </a:lnTo>
                <a:lnTo>
                  <a:pt x="131921" y="390048"/>
                </a:lnTo>
                <a:lnTo>
                  <a:pt x="93871" y="368068"/>
                </a:lnTo>
                <a:lnTo>
                  <a:pt x="61524" y="343746"/>
                </a:lnTo>
                <a:lnTo>
                  <a:pt x="16104" y="289189"/>
                </a:lnTo>
                <a:lnTo>
                  <a:pt x="0" y="228600"/>
                </a:lnTo>
                <a:lnTo>
                  <a:pt x="4116" y="197690"/>
                </a:lnTo>
                <a:lnTo>
                  <a:pt x="35421" y="139838"/>
                </a:lnTo>
                <a:lnTo>
                  <a:pt x="93871" y="89131"/>
                </a:lnTo>
                <a:lnTo>
                  <a:pt x="131921" y="67151"/>
                </a:lnTo>
                <a:lnTo>
                  <a:pt x="175129" y="47790"/>
                </a:lnTo>
                <a:lnTo>
                  <a:pt x="222955" y="31326"/>
                </a:lnTo>
                <a:lnTo>
                  <a:pt x="274855" y="18037"/>
                </a:lnTo>
                <a:lnTo>
                  <a:pt x="330288" y="8202"/>
                </a:lnTo>
                <a:lnTo>
                  <a:pt x="388710" y="2096"/>
                </a:lnTo>
                <a:lnTo>
                  <a:pt x="449580" y="0"/>
                </a:lnTo>
                <a:lnTo>
                  <a:pt x="510716" y="2096"/>
                </a:lnTo>
                <a:lnTo>
                  <a:pt x="569312" y="8202"/>
                </a:lnTo>
                <a:lnTo>
                  <a:pt x="624840" y="18037"/>
                </a:lnTo>
                <a:lnTo>
                  <a:pt x="676768" y="31326"/>
                </a:lnTo>
                <a:lnTo>
                  <a:pt x="724570" y="47790"/>
                </a:lnTo>
                <a:lnTo>
                  <a:pt x="767715" y="67151"/>
                </a:lnTo>
                <a:lnTo>
                  <a:pt x="805673" y="89131"/>
                </a:lnTo>
                <a:lnTo>
                  <a:pt x="837917" y="113453"/>
                </a:lnTo>
                <a:lnTo>
                  <a:pt x="883143" y="168010"/>
                </a:lnTo>
                <a:lnTo>
                  <a:pt x="899160" y="228600"/>
                </a:lnTo>
                <a:lnTo>
                  <a:pt x="895067" y="259509"/>
                </a:lnTo>
                <a:lnTo>
                  <a:pt x="863917" y="317361"/>
                </a:lnTo>
                <a:lnTo>
                  <a:pt x="805673" y="368068"/>
                </a:lnTo>
                <a:lnTo>
                  <a:pt x="767714" y="390048"/>
                </a:lnTo>
                <a:lnTo>
                  <a:pt x="724570" y="409409"/>
                </a:lnTo>
                <a:lnTo>
                  <a:pt x="676768" y="425873"/>
                </a:lnTo>
                <a:lnTo>
                  <a:pt x="624839" y="439162"/>
                </a:lnTo>
                <a:lnTo>
                  <a:pt x="569312" y="448997"/>
                </a:lnTo>
                <a:lnTo>
                  <a:pt x="510716" y="455103"/>
                </a:lnTo>
                <a:lnTo>
                  <a:pt x="449580" y="457200"/>
                </a:lnTo>
                <a:close/>
              </a:path>
            </a:pathLst>
          </a:custGeom>
          <a:ln w="28393">
            <a:solidFill>
              <a:srgbClr val="E0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073900" y="4343400"/>
            <a:ext cx="899160" cy="457200"/>
          </a:xfrm>
          <a:custGeom>
            <a:avLst/>
            <a:gdLst/>
            <a:ahLst/>
            <a:cxnLst/>
            <a:rect l="l" t="t" r="r" b="b"/>
            <a:pathLst>
              <a:path w="899159" h="457200">
                <a:moveTo>
                  <a:pt x="449579" y="457200"/>
                </a:moveTo>
                <a:lnTo>
                  <a:pt x="388710" y="455103"/>
                </a:lnTo>
                <a:lnTo>
                  <a:pt x="330288" y="448997"/>
                </a:lnTo>
                <a:lnTo>
                  <a:pt x="274855" y="439162"/>
                </a:lnTo>
                <a:lnTo>
                  <a:pt x="222955" y="425873"/>
                </a:lnTo>
                <a:lnTo>
                  <a:pt x="175129" y="409409"/>
                </a:lnTo>
                <a:lnTo>
                  <a:pt x="131921" y="390048"/>
                </a:lnTo>
                <a:lnTo>
                  <a:pt x="93871" y="368068"/>
                </a:lnTo>
                <a:lnTo>
                  <a:pt x="61524" y="343746"/>
                </a:lnTo>
                <a:lnTo>
                  <a:pt x="16104" y="289189"/>
                </a:lnTo>
                <a:lnTo>
                  <a:pt x="0" y="228600"/>
                </a:lnTo>
                <a:lnTo>
                  <a:pt x="4116" y="197690"/>
                </a:lnTo>
                <a:lnTo>
                  <a:pt x="35421" y="139838"/>
                </a:lnTo>
                <a:lnTo>
                  <a:pt x="93871" y="89131"/>
                </a:lnTo>
                <a:lnTo>
                  <a:pt x="131921" y="67151"/>
                </a:lnTo>
                <a:lnTo>
                  <a:pt x="175129" y="47790"/>
                </a:lnTo>
                <a:lnTo>
                  <a:pt x="222955" y="31326"/>
                </a:lnTo>
                <a:lnTo>
                  <a:pt x="274855" y="18037"/>
                </a:lnTo>
                <a:lnTo>
                  <a:pt x="330288" y="8202"/>
                </a:lnTo>
                <a:lnTo>
                  <a:pt x="388710" y="2096"/>
                </a:lnTo>
                <a:lnTo>
                  <a:pt x="449579" y="0"/>
                </a:lnTo>
                <a:lnTo>
                  <a:pt x="510449" y="2096"/>
                </a:lnTo>
                <a:lnTo>
                  <a:pt x="568871" y="8202"/>
                </a:lnTo>
                <a:lnTo>
                  <a:pt x="624304" y="18037"/>
                </a:lnTo>
                <a:lnTo>
                  <a:pt x="676204" y="31326"/>
                </a:lnTo>
                <a:lnTo>
                  <a:pt x="724030" y="47790"/>
                </a:lnTo>
                <a:lnTo>
                  <a:pt x="767238" y="67151"/>
                </a:lnTo>
                <a:lnTo>
                  <a:pt x="805288" y="89131"/>
                </a:lnTo>
                <a:lnTo>
                  <a:pt x="837635" y="113453"/>
                </a:lnTo>
                <a:lnTo>
                  <a:pt x="883055" y="168010"/>
                </a:lnTo>
                <a:lnTo>
                  <a:pt x="899159" y="228600"/>
                </a:lnTo>
                <a:lnTo>
                  <a:pt x="895043" y="259509"/>
                </a:lnTo>
                <a:lnTo>
                  <a:pt x="863738" y="317361"/>
                </a:lnTo>
                <a:lnTo>
                  <a:pt x="805288" y="368068"/>
                </a:lnTo>
                <a:lnTo>
                  <a:pt x="767238" y="390048"/>
                </a:lnTo>
                <a:lnTo>
                  <a:pt x="724030" y="409409"/>
                </a:lnTo>
                <a:lnTo>
                  <a:pt x="676204" y="425873"/>
                </a:lnTo>
                <a:lnTo>
                  <a:pt x="624304" y="439162"/>
                </a:lnTo>
                <a:lnTo>
                  <a:pt x="568871" y="448997"/>
                </a:lnTo>
                <a:lnTo>
                  <a:pt x="510449" y="455103"/>
                </a:lnTo>
                <a:lnTo>
                  <a:pt x="449579" y="457200"/>
                </a:lnTo>
                <a:close/>
              </a:path>
            </a:pathLst>
          </a:custGeom>
          <a:ln w="28393">
            <a:solidFill>
              <a:srgbClr val="E0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 txBox="1"/>
          <p:nvPr/>
        </p:nvSpPr>
        <p:spPr>
          <a:xfrm>
            <a:off x="563880" y="5221850"/>
            <a:ext cx="1678305" cy="1071880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450" i="1" spc="145" dirty="0">
                <a:latin typeface="Times New Roman"/>
                <a:cs typeface="Times New Roman"/>
              </a:rPr>
              <a:t>χ</a:t>
            </a:r>
            <a:r>
              <a:rPr sz="2100" spc="217" baseline="27777" dirty="0">
                <a:latin typeface="Times New Roman"/>
                <a:cs typeface="Times New Roman"/>
              </a:rPr>
              <a:t>2</a:t>
            </a:r>
            <a:r>
              <a:rPr sz="2100" spc="217" baseline="-23809" dirty="0">
                <a:latin typeface="Times New Roman"/>
                <a:cs typeface="Times New Roman"/>
              </a:rPr>
              <a:t>R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24.769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450" i="1" spc="150" dirty="0">
                <a:latin typeface="Times New Roman"/>
                <a:cs typeface="Times New Roman"/>
              </a:rPr>
              <a:t>χ</a:t>
            </a:r>
            <a:r>
              <a:rPr sz="2100" spc="225" baseline="27777" dirty="0">
                <a:latin typeface="Times New Roman"/>
                <a:cs typeface="Times New Roman"/>
              </a:rPr>
              <a:t>2</a:t>
            </a:r>
            <a:r>
              <a:rPr sz="2100" spc="225" baseline="-23809" dirty="0">
                <a:latin typeface="Times New Roman"/>
                <a:cs typeface="Times New Roman"/>
              </a:rPr>
              <a:t>L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10.085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1981200" y="238759"/>
            <a:ext cx="51371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62225" algn="l"/>
              </a:tabLst>
            </a:pPr>
            <a:r>
              <a:rPr spc="420" dirty="0"/>
              <a:t>I</a:t>
            </a:r>
            <a:r>
              <a:rPr spc="575" dirty="0"/>
              <a:t>n</a:t>
            </a:r>
            <a:r>
              <a:rPr spc="570" dirty="0"/>
              <a:t>t</a:t>
            </a:r>
            <a:r>
              <a:rPr spc="580" dirty="0"/>
              <a:t>e</a:t>
            </a:r>
            <a:r>
              <a:rPr spc="345" dirty="0"/>
              <a:t>r</a:t>
            </a:r>
            <a:r>
              <a:rPr spc="505" dirty="0"/>
              <a:t>v</a:t>
            </a:r>
            <a:r>
              <a:rPr spc="575" dirty="0"/>
              <a:t>a</a:t>
            </a:r>
            <a:r>
              <a:rPr spc="155" dirty="0"/>
              <a:t>l</a:t>
            </a:r>
            <a:r>
              <a:rPr dirty="0"/>
              <a:t>	</a:t>
            </a:r>
            <a:r>
              <a:rPr spc="585" dirty="0"/>
              <a:t>E</a:t>
            </a:r>
            <a:r>
              <a:rPr spc="645" dirty="0"/>
              <a:t>s</a:t>
            </a:r>
            <a:r>
              <a:rPr spc="575" dirty="0"/>
              <a:t>t</a:t>
            </a:r>
            <a:r>
              <a:rPr spc="500" dirty="0"/>
              <a:t>i</a:t>
            </a:r>
            <a:r>
              <a:rPr spc="575" dirty="0"/>
              <a:t>m</a:t>
            </a:r>
            <a:r>
              <a:rPr spc="585" dirty="0"/>
              <a:t>a</a:t>
            </a:r>
            <a:r>
              <a:rPr spc="575" dirty="0"/>
              <a:t>t</a:t>
            </a:r>
            <a:r>
              <a:rPr spc="235" dirty="0"/>
              <a:t>e</a:t>
            </a:r>
          </a:p>
        </p:txBody>
      </p:sp>
      <p:sp>
        <p:nvSpPr>
          <p:cNvPr id="181" name="object 18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74" name="object 174"/>
          <p:cNvSpPr/>
          <p:nvPr/>
        </p:nvSpPr>
        <p:spPr>
          <a:xfrm>
            <a:off x="946150" y="31673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30">
                <a:moveTo>
                  <a:pt x="74930" y="0"/>
                </a:moveTo>
                <a:lnTo>
                  <a:pt x="0" y="38100"/>
                </a:lnTo>
                <a:lnTo>
                  <a:pt x="74930" y="74930"/>
                </a:lnTo>
                <a:lnTo>
                  <a:pt x="749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068819" y="31673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30">
                <a:moveTo>
                  <a:pt x="0" y="0"/>
                </a:moveTo>
                <a:lnTo>
                  <a:pt x="0" y="74930"/>
                </a:lnTo>
                <a:lnTo>
                  <a:pt x="74929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007110" y="3204845"/>
            <a:ext cx="6075680" cy="0"/>
          </a:xfrm>
          <a:custGeom>
            <a:avLst/>
            <a:gdLst/>
            <a:ahLst/>
            <a:cxnLst/>
            <a:rect l="l" t="t" r="r" b="b"/>
            <a:pathLst>
              <a:path w="6075680">
                <a:moveTo>
                  <a:pt x="0" y="0"/>
                </a:moveTo>
                <a:lnTo>
                  <a:pt x="607568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3671570" y="3110229"/>
            <a:ext cx="82550" cy="72390"/>
          </a:xfrm>
          <a:custGeom>
            <a:avLst/>
            <a:gdLst/>
            <a:ahLst/>
            <a:cxnLst/>
            <a:rect l="l" t="t" r="r" b="b"/>
            <a:pathLst>
              <a:path w="82550" h="72389">
                <a:moveTo>
                  <a:pt x="20319" y="0"/>
                </a:moveTo>
                <a:lnTo>
                  <a:pt x="0" y="72390"/>
                </a:lnTo>
                <a:lnTo>
                  <a:pt x="82550" y="57150"/>
                </a:lnTo>
                <a:lnTo>
                  <a:pt x="20319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851150" y="2901950"/>
            <a:ext cx="845819" cy="252729"/>
          </a:xfrm>
          <a:custGeom>
            <a:avLst/>
            <a:gdLst/>
            <a:ahLst/>
            <a:cxnLst/>
            <a:rect l="l" t="t" r="r" b="b"/>
            <a:pathLst>
              <a:path w="845820" h="252730">
                <a:moveTo>
                  <a:pt x="2539" y="0"/>
                </a:moveTo>
                <a:lnTo>
                  <a:pt x="0" y="8889"/>
                </a:lnTo>
                <a:lnTo>
                  <a:pt x="843279" y="252729"/>
                </a:lnTo>
                <a:lnTo>
                  <a:pt x="845820" y="243839"/>
                </a:lnTo>
                <a:lnTo>
                  <a:pt x="2539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832610" y="3276600"/>
            <a:ext cx="4268470" cy="685800"/>
          </a:xfrm>
          <a:custGeom>
            <a:avLst/>
            <a:gdLst/>
            <a:ahLst/>
            <a:cxnLst/>
            <a:rect l="l" t="t" r="r" b="b"/>
            <a:pathLst>
              <a:path w="4268470" h="685800">
                <a:moveTo>
                  <a:pt x="4268470" y="0"/>
                </a:moveTo>
                <a:lnTo>
                  <a:pt x="4264868" y="42763"/>
                </a:lnTo>
                <a:lnTo>
                  <a:pt x="4254476" y="84931"/>
                </a:lnTo>
                <a:lnTo>
                  <a:pt x="4237910" y="125908"/>
                </a:lnTo>
                <a:lnTo>
                  <a:pt x="4215788" y="165100"/>
                </a:lnTo>
                <a:lnTo>
                  <a:pt x="4188727" y="201910"/>
                </a:lnTo>
                <a:lnTo>
                  <a:pt x="4157344" y="235743"/>
                </a:lnTo>
                <a:lnTo>
                  <a:pt x="4122258" y="266005"/>
                </a:lnTo>
                <a:lnTo>
                  <a:pt x="4084084" y="292100"/>
                </a:lnTo>
                <a:lnTo>
                  <a:pt x="4043441" y="313432"/>
                </a:lnTo>
                <a:lnTo>
                  <a:pt x="4000946" y="329406"/>
                </a:lnTo>
                <a:lnTo>
                  <a:pt x="3957217" y="339427"/>
                </a:lnTo>
                <a:lnTo>
                  <a:pt x="3912869" y="342900"/>
                </a:lnTo>
                <a:lnTo>
                  <a:pt x="2490469" y="342900"/>
                </a:lnTo>
                <a:lnTo>
                  <a:pt x="2446122" y="346372"/>
                </a:lnTo>
                <a:lnTo>
                  <a:pt x="2402393" y="356393"/>
                </a:lnTo>
                <a:lnTo>
                  <a:pt x="2359898" y="372367"/>
                </a:lnTo>
                <a:lnTo>
                  <a:pt x="2319255" y="393700"/>
                </a:lnTo>
                <a:lnTo>
                  <a:pt x="2281081" y="419794"/>
                </a:lnTo>
                <a:lnTo>
                  <a:pt x="2245995" y="450056"/>
                </a:lnTo>
                <a:lnTo>
                  <a:pt x="2214612" y="483889"/>
                </a:lnTo>
                <a:lnTo>
                  <a:pt x="2187551" y="520700"/>
                </a:lnTo>
                <a:lnTo>
                  <a:pt x="2165429" y="559891"/>
                </a:lnTo>
                <a:lnTo>
                  <a:pt x="2148863" y="600868"/>
                </a:lnTo>
                <a:lnTo>
                  <a:pt x="2138471" y="643036"/>
                </a:lnTo>
                <a:lnTo>
                  <a:pt x="2134869" y="685800"/>
                </a:lnTo>
                <a:lnTo>
                  <a:pt x="2131268" y="643036"/>
                </a:lnTo>
                <a:lnTo>
                  <a:pt x="2120876" y="600868"/>
                </a:lnTo>
                <a:lnTo>
                  <a:pt x="2104310" y="559891"/>
                </a:lnTo>
                <a:lnTo>
                  <a:pt x="2082188" y="520700"/>
                </a:lnTo>
                <a:lnTo>
                  <a:pt x="2055127" y="483889"/>
                </a:lnTo>
                <a:lnTo>
                  <a:pt x="2023744" y="450056"/>
                </a:lnTo>
                <a:lnTo>
                  <a:pt x="1988658" y="419794"/>
                </a:lnTo>
                <a:lnTo>
                  <a:pt x="1950484" y="393700"/>
                </a:lnTo>
                <a:lnTo>
                  <a:pt x="1909841" y="372367"/>
                </a:lnTo>
                <a:lnTo>
                  <a:pt x="1867346" y="356393"/>
                </a:lnTo>
                <a:lnTo>
                  <a:pt x="1823617" y="346372"/>
                </a:lnTo>
                <a:lnTo>
                  <a:pt x="1779269" y="342900"/>
                </a:lnTo>
                <a:lnTo>
                  <a:pt x="355600" y="342900"/>
                </a:lnTo>
                <a:lnTo>
                  <a:pt x="311252" y="339427"/>
                </a:lnTo>
                <a:lnTo>
                  <a:pt x="267523" y="329406"/>
                </a:lnTo>
                <a:lnTo>
                  <a:pt x="225028" y="313432"/>
                </a:lnTo>
                <a:lnTo>
                  <a:pt x="184385" y="292100"/>
                </a:lnTo>
                <a:lnTo>
                  <a:pt x="146211" y="266005"/>
                </a:lnTo>
                <a:lnTo>
                  <a:pt x="111124" y="235743"/>
                </a:lnTo>
                <a:lnTo>
                  <a:pt x="79742" y="201910"/>
                </a:lnTo>
                <a:lnTo>
                  <a:pt x="52681" y="165100"/>
                </a:lnTo>
                <a:lnTo>
                  <a:pt x="30559" y="125908"/>
                </a:lnTo>
                <a:lnTo>
                  <a:pt x="13993" y="84931"/>
                </a:lnTo>
                <a:lnTo>
                  <a:pt x="3601" y="42763"/>
                </a:lnTo>
                <a:lnTo>
                  <a:pt x="0" y="0"/>
                </a:lnTo>
              </a:path>
            </a:pathLst>
          </a:custGeom>
          <a:ln w="9344">
            <a:solidFill>
              <a:srgbClr val="E0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 txBox="1"/>
          <p:nvPr/>
        </p:nvSpPr>
        <p:spPr>
          <a:xfrm>
            <a:off x="382270" y="1329690"/>
            <a:ext cx="8241030" cy="4264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 marR="71120">
              <a:lnSpc>
                <a:spcPct val="100000"/>
              </a:lnSpc>
              <a:spcBef>
                <a:spcPts val="100"/>
              </a:spcBef>
              <a:tabLst>
                <a:tab pos="1998980" algn="l"/>
              </a:tabLst>
            </a:pPr>
            <a:r>
              <a:rPr sz="2400" spc="130" dirty="0">
                <a:latin typeface="Times New Roman"/>
                <a:cs typeface="Times New Roman"/>
              </a:rPr>
              <a:t>An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275" dirty="0">
                <a:solidFill>
                  <a:srgbClr val="232884"/>
                </a:solidFill>
                <a:latin typeface="Times New Roman"/>
                <a:cs typeface="Times New Roman"/>
              </a:rPr>
              <a:t>interval	</a:t>
            </a:r>
            <a:r>
              <a:rPr sz="2400" b="1" spc="310" dirty="0">
                <a:solidFill>
                  <a:srgbClr val="232884"/>
                </a:solidFill>
                <a:latin typeface="Times New Roman"/>
                <a:cs typeface="Times New Roman"/>
              </a:rPr>
              <a:t>estimate </a:t>
            </a:r>
            <a:r>
              <a:rPr sz="2400" spc="130" dirty="0">
                <a:latin typeface="Times New Roman"/>
                <a:cs typeface="Times New Roman"/>
              </a:rPr>
              <a:t>is </a:t>
            </a:r>
            <a:r>
              <a:rPr sz="2400" spc="260" dirty="0">
                <a:latin typeface="Times New Roman"/>
                <a:cs typeface="Times New Roman"/>
              </a:rPr>
              <a:t>an </a:t>
            </a:r>
            <a:r>
              <a:rPr sz="2400" spc="165" dirty="0">
                <a:latin typeface="Times New Roman"/>
                <a:cs typeface="Times New Roman"/>
              </a:rPr>
              <a:t>interval, </a:t>
            </a:r>
            <a:r>
              <a:rPr sz="2400" spc="130" dirty="0">
                <a:latin typeface="Times New Roman"/>
                <a:cs typeface="Times New Roman"/>
              </a:rPr>
              <a:t>or </a:t>
            </a:r>
            <a:r>
              <a:rPr sz="2400" spc="200" dirty="0">
                <a:latin typeface="Times New Roman"/>
                <a:cs typeface="Times New Roman"/>
              </a:rPr>
              <a:t>range</a:t>
            </a:r>
            <a:r>
              <a:rPr sz="2400" spc="-2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 </a:t>
            </a:r>
            <a:r>
              <a:rPr sz="2400" spc="150" dirty="0">
                <a:latin typeface="Times New Roman"/>
                <a:cs typeface="Times New Roman"/>
              </a:rPr>
              <a:t>values,  </a:t>
            </a:r>
            <a:r>
              <a:rPr sz="2400" spc="185" dirty="0">
                <a:latin typeface="Times New Roman"/>
                <a:cs typeface="Times New Roman"/>
              </a:rPr>
              <a:t>used </a:t>
            </a:r>
            <a:r>
              <a:rPr sz="2400" spc="135" dirty="0">
                <a:latin typeface="Times New Roman"/>
                <a:cs typeface="Times New Roman"/>
              </a:rPr>
              <a:t>to </a:t>
            </a:r>
            <a:r>
              <a:rPr sz="2400" spc="200" dirty="0">
                <a:latin typeface="Times New Roman"/>
                <a:cs typeface="Times New Roman"/>
              </a:rPr>
              <a:t>estimate 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-340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population </a:t>
            </a:r>
            <a:r>
              <a:rPr sz="2400" spc="210" dirty="0">
                <a:latin typeface="Times New Roman"/>
                <a:cs typeface="Times New Roman"/>
              </a:rPr>
              <a:t>parameter.</a:t>
            </a:r>
            <a:endParaRPr sz="2400">
              <a:latin typeface="Times New Roman"/>
              <a:cs typeface="Times New Roman"/>
            </a:endParaRPr>
          </a:p>
          <a:p>
            <a:pPr marL="469265" marR="5700395">
              <a:lnSpc>
                <a:spcPct val="100000"/>
              </a:lnSpc>
              <a:spcBef>
                <a:spcPts val="2590"/>
              </a:spcBef>
            </a:pPr>
            <a:r>
              <a:rPr sz="2400" spc="175" dirty="0">
                <a:latin typeface="Times New Roman"/>
                <a:cs typeface="Times New Roman"/>
              </a:rPr>
              <a:t>Point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estimate  </a:t>
            </a:r>
            <a:r>
              <a:rPr sz="2400" spc="85" dirty="0">
                <a:latin typeface="Times New Roman"/>
                <a:cs typeface="Times New Roman"/>
              </a:rPr>
              <a:t>for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40" dirty="0">
                <a:latin typeface="Times New Roman"/>
                <a:cs typeface="Times New Roman"/>
              </a:rPr>
              <a:t>textbooks</a:t>
            </a:r>
            <a:endParaRPr sz="2400">
              <a:latin typeface="Times New Roman"/>
              <a:cs typeface="Times New Roman"/>
            </a:endParaRPr>
          </a:p>
          <a:p>
            <a:pPr marL="3129280">
              <a:lnSpc>
                <a:spcPct val="100000"/>
              </a:lnSpc>
              <a:spcBef>
                <a:spcPts val="90"/>
              </a:spcBef>
            </a:pPr>
            <a:r>
              <a:rPr sz="2400" spc="-90" dirty="0">
                <a:latin typeface="Times New Roman"/>
                <a:cs typeface="Times New Roman"/>
              </a:rPr>
              <a:t>74</a:t>
            </a:r>
            <a:r>
              <a:rPr sz="4800" spc="-135" baseline="23437" dirty="0">
                <a:latin typeface="Times New Roman"/>
                <a:cs typeface="Times New Roman"/>
              </a:rPr>
              <a:t>•</a:t>
            </a:r>
            <a:r>
              <a:rPr sz="2400" spc="-90" dirty="0">
                <a:latin typeface="Times New Roman"/>
                <a:cs typeface="Times New Roman"/>
              </a:rPr>
              <a:t>.22</a:t>
            </a:r>
            <a:endParaRPr sz="2400">
              <a:latin typeface="Times New Roman"/>
              <a:cs typeface="Times New Roman"/>
            </a:endParaRPr>
          </a:p>
          <a:p>
            <a:pPr marL="2383790">
              <a:lnSpc>
                <a:spcPct val="100000"/>
              </a:lnSpc>
              <a:spcBef>
                <a:spcPts val="2960"/>
              </a:spcBef>
            </a:pPr>
            <a:r>
              <a:rPr sz="2400" spc="180" dirty="0">
                <a:latin typeface="Times New Roman"/>
                <a:cs typeface="Times New Roman"/>
              </a:rPr>
              <a:t>interval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estimate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 marR="5080">
              <a:lnSpc>
                <a:spcPts val="2880"/>
              </a:lnSpc>
            </a:pPr>
            <a:r>
              <a:rPr sz="2400" spc="130" dirty="0">
                <a:latin typeface="Times New Roman"/>
                <a:cs typeface="Times New Roman"/>
              </a:rPr>
              <a:t>How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confident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do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we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want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to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be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65" dirty="0">
                <a:latin typeface="Times New Roman"/>
                <a:cs typeface="Times New Roman"/>
              </a:rPr>
              <a:t>that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interval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estimate  </a:t>
            </a:r>
            <a:r>
              <a:rPr sz="2400" spc="165" dirty="0">
                <a:latin typeface="Times New Roman"/>
                <a:cs typeface="Times New Roman"/>
              </a:rPr>
              <a:t>contains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55" dirty="0">
                <a:latin typeface="Times New Roman"/>
                <a:cs typeface="Times New Roman"/>
              </a:rPr>
              <a:t>population </a:t>
            </a:r>
            <a:r>
              <a:rPr sz="2400" spc="195" dirty="0">
                <a:latin typeface="Times New Roman"/>
                <a:cs typeface="Times New Roman"/>
              </a:rPr>
              <a:t>mean,</a:t>
            </a:r>
            <a:r>
              <a:rPr sz="2400" spc="-260" dirty="0">
                <a:latin typeface="Times New Roman"/>
                <a:cs typeface="Times New Roman"/>
              </a:rPr>
              <a:t> </a:t>
            </a:r>
            <a:r>
              <a:rPr sz="2450" i="1" spc="110" dirty="0">
                <a:latin typeface="Times New Roman"/>
                <a:cs typeface="Times New Roman"/>
              </a:rPr>
              <a:t>μ</a:t>
            </a:r>
            <a:r>
              <a:rPr sz="2400" spc="110" dirty="0"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8953500" y="6638600"/>
            <a:ext cx="13970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b="1" dirty="0">
                <a:latin typeface="Times New Roman"/>
                <a:cs typeface="Times New Roman"/>
              </a:rPr>
              <a:pPr marL="25400">
                <a:lnSpc>
                  <a:spcPts val="1630"/>
                </a:lnSpc>
              </a:pPr>
              <a:t>4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673100" y="0"/>
            <a:ext cx="7771765" cy="1328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5130"/>
              </a:lnSpc>
              <a:spcBef>
                <a:spcPts val="95"/>
              </a:spcBef>
              <a:tabLst>
                <a:tab pos="3359785" algn="l"/>
                <a:tab pos="6202045" algn="l"/>
                <a:tab pos="7207884" algn="l"/>
              </a:tabLst>
            </a:pPr>
            <a:r>
              <a:rPr spc="345" dirty="0"/>
              <a:t>Co</a:t>
            </a:r>
            <a:r>
              <a:rPr spc="575" dirty="0"/>
              <a:t>n</a:t>
            </a:r>
            <a:r>
              <a:rPr spc="350" dirty="0"/>
              <a:t>f</a:t>
            </a:r>
            <a:r>
              <a:rPr spc="500" dirty="0"/>
              <a:t>i</a:t>
            </a:r>
            <a:r>
              <a:rPr spc="420" dirty="0"/>
              <a:t>d</a:t>
            </a:r>
            <a:r>
              <a:rPr spc="580" dirty="0"/>
              <a:t>e</a:t>
            </a:r>
            <a:r>
              <a:rPr spc="570" dirty="0"/>
              <a:t>n</a:t>
            </a:r>
            <a:r>
              <a:rPr spc="345" dirty="0"/>
              <a:t>c</a:t>
            </a:r>
            <a:r>
              <a:rPr spc="235" dirty="0"/>
              <a:t>e</a:t>
            </a:r>
            <a:r>
              <a:rPr dirty="0"/>
              <a:t>	</a:t>
            </a:r>
            <a:r>
              <a:rPr spc="434" dirty="0"/>
              <a:t>I</a:t>
            </a:r>
            <a:r>
              <a:rPr spc="570" dirty="0"/>
              <a:t>n</a:t>
            </a:r>
            <a:r>
              <a:rPr spc="575" dirty="0"/>
              <a:t>t</a:t>
            </a:r>
            <a:r>
              <a:rPr spc="580" dirty="0"/>
              <a:t>e</a:t>
            </a:r>
            <a:r>
              <a:rPr spc="335" dirty="0"/>
              <a:t>r</a:t>
            </a:r>
            <a:r>
              <a:rPr spc="505" dirty="0"/>
              <a:t>v</a:t>
            </a:r>
            <a:r>
              <a:rPr spc="585" dirty="0"/>
              <a:t>a</a:t>
            </a:r>
            <a:r>
              <a:rPr spc="500" dirty="0"/>
              <a:t>l</a:t>
            </a:r>
            <a:r>
              <a:rPr spc="305" dirty="0"/>
              <a:t>s</a:t>
            </a:r>
            <a:r>
              <a:rPr dirty="0"/>
              <a:t>	</a:t>
            </a:r>
            <a:r>
              <a:rPr spc="350" dirty="0"/>
              <a:t>f</a:t>
            </a:r>
            <a:r>
              <a:rPr spc="345" dirty="0"/>
              <a:t>o</a:t>
            </a:r>
            <a:r>
              <a:rPr dirty="0"/>
              <a:t>r	</a:t>
            </a:r>
            <a:r>
              <a:rPr sz="4350" b="0" spc="250" dirty="0">
                <a:latin typeface="Symbol"/>
                <a:cs typeface="Symbol"/>
              </a:rPr>
              <a:t></a:t>
            </a:r>
            <a:r>
              <a:rPr sz="3600" spc="225" baseline="28935" dirty="0"/>
              <a:t>2</a:t>
            </a:r>
            <a:endParaRPr sz="3600" baseline="28935">
              <a:latin typeface="Symbol"/>
              <a:cs typeface="Symbol"/>
            </a:endParaRPr>
          </a:p>
          <a:p>
            <a:pPr marR="9525" algn="ctr">
              <a:lnSpc>
                <a:spcPts val="5130"/>
              </a:lnSpc>
              <a:tabLst>
                <a:tab pos="1254125" algn="l"/>
              </a:tabLst>
            </a:pPr>
            <a:r>
              <a:rPr spc="409" dirty="0"/>
              <a:t>and	</a:t>
            </a:r>
            <a:r>
              <a:rPr sz="4350" b="0" spc="-95" dirty="0">
                <a:latin typeface="Symbol"/>
                <a:cs typeface="Symbol"/>
              </a:rPr>
              <a:t></a:t>
            </a:r>
            <a:endParaRPr sz="4350">
              <a:latin typeface="Symbol"/>
              <a:cs typeface="Symbol"/>
            </a:endParaRPr>
          </a:p>
        </p:txBody>
      </p:sp>
      <p:sp>
        <p:nvSpPr>
          <p:cNvPr id="198" name="object 19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99" name="object 19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40</a:t>
            </a:fld>
            <a:endParaRPr dirty="0"/>
          </a:p>
        </p:txBody>
      </p:sp>
      <p:sp>
        <p:nvSpPr>
          <p:cNvPr id="174" name="object 174"/>
          <p:cNvSpPr txBox="1"/>
          <p:nvPr/>
        </p:nvSpPr>
        <p:spPr>
          <a:xfrm>
            <a:off x="441959" y="5314950"/>
            <a:ext cx="7449820" cy="759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5"/>
              </a:lnSpc>
              <a:spcBef>
                <a:spcPts val="100"/>
              </a:spcBef>
            </a:pPr>
            <a:r>
              <a:rPr sz="2400" spc="175" dirty="0">
                <a:latin typeface="Times New Roman"/>
                <a:cs typeface="Times New Roman"/>
              </a:rPr>
              <a:t>The </a:t>
            </a:r>
            <a:r>
              <a:rPr sz="2400" spc="140" dirty="0">
                <a:latin typeface="Times New Roman"/>
                <a:cs typeface="Times New Roman"/>
              </a:rPr>
              <a:t>probability </a:t>
            </a:r>
            <a:r>
              <a:rPr sz="2400" spc="265" dirty="0">
                <a:latin typeface="Times New Roman"/>
                <a:cs typeface="Times New Roman"/>
              </a:rPr>
              <a:t>that</a:t>
            </a:r>
            <a:r>
              <a:rPr sz="2400" spc="-390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05" dirty="0">
                <a:latin typeface="Times New Roman"/>
                <a:cs typeface="Times New Roman"/>
              </a:rPr>
              <a:t>confidence </a:t>
            </a:r>
            <a:r>
              <a:rPr sz="2400" spc="180" dirty="0">
                <a:latin typeface="Times New Roman"/>
                <a:cs typeface="Times New Roman"/>
              </a:rPr>
              <a:t>intervals </a:t>
            </a:r>
            <a:r>
              <a:rPr sz="2400" spc="160" dirty="0">
                <a:latin typeface="Times New Roman"/>
                <a:cs typeface="Times New Roman"/>
              </a:rPr>
              <a:t>contain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915"/>
              </a:lnSpc>
            </a:pPr>
            <a:r>
              <a:rPr sz="2450" spc="20" dirty="0">
                <a:latin typeface="Symbol"/>
                <a:cs typeface="Symbol"/>
              </a:rPr>
              <a:t></a:t>
            </a:r>
            <a:r>
              <a:rPr sz="2100" spc="30" baseline="27777" dirty="0">
                <a:latin typeface="Times New Roman"/>
                <a:cs typeface="Times New Roman"/>
              </a:rPr>
              <a:t>2 </a:t>
            </a:r>
            <a:r>
              <a:rPr sz="2400" spc="130" dirty="0">
                <a:latin typeface="Times New Roman"/>
                <a:cs typeface="Times New Roman"/>
              </a:rPr>
              <a:t>or </a:t>
            </a:r>
            <a:r>
              <a:rPr sz="2450" spc="-35" dirty="0">
                <a:latin typeface="Symbol"/>
                <a:cs typeface="Symbol"/>
              </a:rPr>
              <a:t></a:t>
            </a:r>
            <a:r>
              <a:rPr sz="2450" spc="-3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c</a:t>
            </a:r>
            <a:r>
              <a:rPr sz="2450" i="1" spc="25" dirty="0">
                <a:latin typeface="Times New Roman"/>
                <a:cs typeface="Times New Roman"/>
              </a:rPr>
              <a:t>.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1010919" y="3152139"/>
            <a:ext cx="891540" cy="0"/>
          </a:xfrm>
          <a:custGeom>
            <a:avLst/>
            <a:gdLst/>
            <a:ahLst/>
            <a:cxnLst/>
            <a:rect l="l" t="t" r="r" b="b"/>
            <a:pathLst>
              <a:path w="891539">
                <a:moveTo>
                  <a:pt x="0" y="0"/>
                </a:moveTo>
                <a:lnTo>
                  <a:pt x="891540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739389" y="3152139"/>
            <a:ext cx="890269" cy="0"/>
          </a:xfrm>
          <a:custGeom>
            <a:avLst/>
            <a:gdLst/>
            <a:ahLst/>
            <a:cxnLst/>
            <a:rect l="l" t="t" r="r" b="b"/>
            <a:pathLst>
              <a:path w="890270">
                <a:moveTo>
                  <a:pt x="0" y="0"/>
                </a:moveTo>
                <a:lnTo>
                  <a:pt x="890270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 txBox="1"/>
          <p:nvPr/>
        </p:nvSpPr>
        <p:spPr>
          <a:xfrm>
            <a:off x="1470660" y="3294864"/>
            <a:ext cx="187388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49425" algn="l"/>
              </a:tabLst>
            </a:pPr>
            <a:r>
              <a:rPr sz="1350" i="1" spc="120" dirty="0">
                <a:latin typeface="Times New Roman"/>
                <a:cs typeface="Times New Roman"/>
              </a:rPr>
              <a:t>R	L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1261110" y="3029019"/>
            <a:ext cx="209423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748789" algn="l"/>
              </a:tabLst>
            </a:pPr>
            <a:r>
              <a:rPr sz="3000" i="1" spc="240" baseline="-25000" dirty="0">
                <a:latin typeface="Times New Roman"/>
                <a:cs typeface="Times New Roman"/>
              </a:rPr>
              <a:t>X</a:t>
            </a:r>
            <a:r>
              <a:rPr sz="3000" i="1" spc="-7" baseline="-25000" dirty="0">
                <a:latin typeface="Times New Roman"/>
                <a:cs typeface="Times New Roman"/>
              </a:rPr>
              <a:t> </a:t>
            </a:r>
            <a:r>
              <a:rPr sz="1300" spc="75" dirty="0">
                <a:latin typeface="Times New Roman"/>
                <a:cs typeface="Times New Roman"/>
              </a:rPr>
              <a:t>2	</a:t>
            </a:r>
            <a:r>
              <a:rPr sz="3000" i="1" spc="240" baseline="-25000" dirty="0">
                <a:latin typeface="Times New Roman"/>
                <a:cs typeface="Times New Roman"/>
              </a:rPr>
              <a:t>X</a:t>
            </a:r>
            <a:r>
              <a:rPr sz="3000" i="1" spc="-112" baseline="-25000" dirty="0">
                <a:latin typeface="Times New Roman"/>
                <a:cs typeface="Times New Roman"/>
              </a:rPr>
              <a:t> </a:t>
            </a:r>
            <a:r>
              <a:rPr sz="1300" spc="75" dirty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993139" y="2815659"/>
            <a:ext cx="263398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70" dirty="0">
                <a:latin typeface="Times New Roman"/>
                <a:cs typeface="Times New Roman"/>
              </a:rPr>
              <a:t>(</a:t>
            </a:r>
            <a:r>
              <a:rPr sz="2000" i="1" spc="70" dirty="0">
                <a:latin typeface="Times New Roman"/>
                <a:cs typeface="Times New Roman"/>
              </a:rPr>
              <a:t>n</a:t>
            </a:r>
            <a:r>
              <a:rPr sz="2000" i="1" spc="1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Symbol"/>
                <a:cs typeface="Symbol"/>
              </a:rPr>
              <a:t></a:t>
            </a:r>
            <a:r>
              <a:rPr sz="1950" spc="-3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1)</a:t>
            </a:r>
            <a:r>
              <a:rPr sz="2000" i="1" spc="-10" dirty="0">
                <a:latin typeface="Times New Roman"/>
                <a:cs typeface="Times New Roman"/>
              </a:rPr>
              <a:t>s</a:t>
            </a:r>
            <a:r>
              <a:rPr sz="2000" i="1" spc="-270" dirty="0">
                <a:latin typeface="Times New Roman"/>
                <a:cs typeface="Times New Roman"/>
              </a:rPr>
              <a:t> </a:t>
            </a:r>
            <a:r>
              <a:rPr sz="1950" spc="112" baseline="38461" dirty="0">
                <a:latin typeface="Times New Roman"/>
                <a:cs typeface="Times New Roman"/>
              </a:rPr>
              <a:t>2</a:t>
            </a:r>
            <a:r>
              <a:rPr sz="1950" spc="494" baseline="38461" dirty="0">
                <a:latin typeface="Times New Roman"/>
                <a:cs typeface="Times New Roman"/>
              </a:rPr>
              <a:t> </a:t>
            </a:r>
            <a:r>
              <a:rPr sz="2925" spc="7" baseline="-28490" dirty="0">
                <a:latin typeface="Symbol"/>
                <a:cs typeface="Symbol"/>
              </a:rPr>
              <a:t></a:t>
            </a:r>
            <a:r>
              <a:rPr sz="2925" spc="-179" baseline="-28490" dirty="0">
                <a:latin typeface="Times New Roman"/>
                <a:cs typeface="Times New Roman"/>
              </a:rPr>
              <a:t> </a:t>
            </a:r>
            <a:r>
              <a:rPr sz="3000" i="1" spc="22" baseline="-27777" dirty="0">
                <a:latin typeface="Times New Roman"/>
                <a:cs typeface="Times New Roman"/>
              </a:rPr>
              <a:t>σ</a:t>
            </a:r>
            <a:r>
              <a:rPr sz="3000" i="1" spc="-157" baseline="-27777" dirty="0">
                <a:latin typeface="Times New Roman"/>
                <a:cs typeface="Times New Roman"/>
              </a:rPr>
              <a:t> </a:t>
            </a:r>
            <a:r>
              <a:rPr sz="2025" i="1" spc="75" baseline="-6172" dirty="0">
                <a:latin typeface="Times New Roman"/>
                <a:cs typeface="Times New Roman"/>
              </a:rPr>
              <a:t>2</a:t>
            </a:r>
            <a:r>
              <a:rPr sz="2025" i="1" spc="104" baseline="-6172" dirty="0">
                <a:latin typeface="Times New Roman"/>
                <a:cs typeface="Times New Roman"/>
              </a:rPr>
              <a:t> </a:t>
            </a:r>
            <a:r>
              <a:rPr sz="2925" spc="7" baseline="-28490" dirty="0">
                <a:latin typeface="Symbol"/>
                <a:cs typeface="Symbol"/>
              </a:rPr>
              <a:t></a:t>
            </a:r>
            <a:r>
              <a:rPr sz="2925" spc="52" baseline="-28490" dirty="0">
                <a:latin typeface="Times New Roman"/>
                <a:cs typeface="Times New Roman"/>
              </a:rPr>
              <a:t> </a:t>
            </a:r>
            <a:r>
              <a:rPr sz="1950" spc="70" dirty="0">
                <a:latin typeface="Times New Roman"/>
                <a:cs typeface="Times New Roman"/>
              </a:rPr>
              <a:t>(</a:t>
            </a:r>
            <a:r>
              <a:rPr sz="2000" i="1" spc="70" dirty="0">
                <a:latin typeface="Times New Roman"/>
                <a:cs typeface="Times New Roman"/>
              </a:rPr>
              <a:t>n</a:t>
            </a:r>
            <a:r>
              <a:rPr sz="2000" i="1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Symbol"/>
                <a:cs typeface="Symbol"/>
              </a:rPr>
              <a:t></a:t>
            </a:r>
            <a:r>
              <a:rPr sz="1950" spc="-3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1)</a:t>
            </a:r>
            <a:r>
              <a:rPr sz="2000" i="1" spc="-10" dirty="0">
                <a:latin typeface="Times New Roman"/>
                <a:cs typeface="Times New Roman"/>
              </a:rPr>
              <a:t>s</a:t>
            </a:r>
            <a:r>
              <a:rPr sz="2000" i="1" spc="-265" dirty="0">
                <a:latin typeface="Times New Roman"/>
                <a:cs typeface="Times New Roman"/>
              </a:rPr>
              <a:t> </a:t>
            </a:r>
            <a:r>
              <a:rPr sz="1950" spc="112" baseline="38461" dirty="0">
                <a:latin typeface="Times New Roman"/>
                <a:cs typeface="Times New Roman"/>
              </a:rPr>
              <a:t>2</a:t>
            </a:r>
            <a:endParaRPr sz="1950" baseline="38461">
              <a:latin typeface="Times New Roman"/>
              <a:cs typeface="Times New Roman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57150" y="1318938"/>
            <a:ext cx="8404860" cy="147129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396875" marR="5080">
              <a:lnSpc>
                <a:spcPts val="2880"/>
              </a:lnSpc>
              <a:spcBef>
                <a:spcPts val="280"/>
              </a:spcBef>
              <a:tabLst>
                <a:tab pos="2809875" algn="l"/>
                <a:tab pos="4244975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50" b="1" i="1" spc="220" dirty="0">
                <a:solidFill>
                  <a:srgbClr val="232884"/>
                </a:solidFill>
                <a:latin typeface="Times New Roman"/>
                <a:cs typeface="Times New Roman"/>
              </a:rPr>
              <a:t>c</a:t>
            </a:r>
            <a:r>
              <a:rPr sz="2400" b="1" spc="220" dirty="0">
                <a:solidFill>
                  <a:srgbClr val="232884"/>
                </a:solidFill>
                <a:latin typeface="Times New Roman"/>
                <a:cs typeface="Times New Roman"/>
              </a:rPr>
              <a:t>-confidence	</a:t>
            </a:r>
            <a:r>
              <a:rPr sz="2400" b="1" spc="275" dirty="0">
                <a:solidFill>
                  <a:srgbClr val="232884"/>
                </a:solidFill>
                <a:latin typeface="Times New Roman"/>
                <a:cs typeface="Times New Roman"/>
              </a:rPr>
              <a:t>interval	</a:t>
            </a:r>
            <a:r>
              <a:rPr sz="2400" spc="90" dirty="0">
                <a:latin typeface="Times New Roman"/>
                <a:cs typeface="Times New Roman"/>
              </a:rPr>
              <a:t>for </a:t>
            </a:r>
            <a:r>
              <a:rPr sz="2400" spc="265" dirty="0">
                <a:latin typeface="Times New Roman"/>
                <a:cs typeface="Times New Roman"/>
              </a:rPr>
              <a:t>a </a:t>
            </a:r>
            <a:r>
              <a:rPr sz="2400" spc="155" dirty="0">
                <a:latin typeface="Times New Roman"/>
                <a:cs typeface="Times New Roman"/>
              </a:rPr>
              <a:t>population </a:t>
            </a:r>
            <a:r>
              <a:rPr sz="2400" spc="165" dirty="0">
                <a:latin typeface="Times New Roman"/>
                <a:cs typeface="Times New Roman"/>
              </a:rPr>
              <a:t>variance</a:t>
            </a:r>
            <a:r>
              <a:rPr sz="2400" spc="-245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and  standard </a:t>
            </a:r>
            <a:r>
              <a:rPr sz="2400" spc="150" dirty="0">
                <a:latin typeface="Times New Roman"/>
                <a:cs typeface="Times New Roman"/>
              </a:rPr>
              <a:t>deviation </a:t>
            </a:r>
            <a:r>
              <a:rPr sz="2400" spc="130" dirty="0">
                <a:latin typeface="Times New Roman"/>
                <a:cs typeface="Times New Roman"/>
              </a:rPr>
              <a:t>is </a:t>
            </a:r>
            <a:r>
              <a:rPr sz="2400" spc="215" dirty="0">
                <a:latin typeface="Times New Roman"/>
                <a:cs typeface="Times New Roman"/>
              </a:rPr>
              <a:t>as</a:t>
            </a:r>
            <a:r>
              <a:rPr sz="2400" spc="-24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follows.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95"/>
              </a:spcBef>
              <a:tabLst>
                <a:tab pos="1940560" algn="l"/>
                <a:tab pos="3404235" algn="l"/>
                <a:tab pos="3982085" algn="l"/>
              </a:tabLst>
            </a:pPr>
            <a:r>
              <a:rPr sz="2400" b="1" spc="245" dirty="0">
                <a:latin typeface="Times New Roman"/>
                <a:cs typeface="Times New Roman"/>
              </a:rPr>
              <a:t>Confidence	</a:t>
            </a:r>
            <a:r>
              <a:rPr sz="2400" b="1" spc="265" dirty="0">
                <a:latin typeface="Times New Roman"/>
                <a:cs typeface="Times New Roman"/>
              </a:rPr>
              <a:t>Interval	</a:t>
            </a:r>
            <a:r>
              <a:rPr sz="2400" b="1" spc="135" dirty="0">
                <a:latin typeface="Times New Roman"/>
                <a:cs typeface="Times New Roman"/>
              </a:rPr>
              <a:t>for	</a:t>
            </a:r>
            <a:r>
              <a:rPr sz="2450" spc="-35" dirty="0">
                <a:latin typeface="Symbol"/>
                <a:cs typeface="Symbol"/>
              </a:rPr>
              <a:t></a:t>
            </a:r>
            <a:r>
              <a:rPr sz="2450" spc="-405" dirty="0">
                <a:latin typeface="Times New Roman"/>
                <a:cs typeface="Times New Roman"/>
              </a:rPr>
              <a:t> </a:t>
            </a:r>
            <a:r>
              <a:rPr sz="2100" b="1" spc="142" baseline="27777" dirty="0">
                <a:latin typeface="Times New Roman"/>
                <a:cs typeface="Times New Roman"/>
              </a:rPr>
              <a:t>2</a:t>
            </a:r>
            <a:r>
              <a:rPr sz="2400" b="1" spc="95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1066800" y="4545329"/>
            <a:ext cx="890269" cy="0"/>
          </a:xfrm>
          <a:custGeom>
            <a:avLst/>
            <a:gdLst/>
            <a:ahLst/>
            <a:cxnLst/>
            <a:rect l="l" t="t" r="r" b="b"/>
            <a:pathLst>
              <a:path w="890269">
                <a:moveTo>
                  <a:pt x="0" y="0"/>
                </a:moveTo>
                <a:lnTo>
                  <a:pt x="890269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900430" y="4620259"/>
            <a:ext cx="24130" cy="35560"/>
          </a:xfrm>
          <a:custGeom>
            <a:avLst/>
            <a:gdLst/>
            <a:ahLst/>
            <a:cxnLst/>
            <a:rect l="l" t="t" r="r" b="b"/>
            <a:pathLst>
              <a:path w="24130" h="35560">
                <a:moveTo>
                  <a:pt x="0" y="35559"/>
                </a:moveTo>
                <a:lnTo>
                  <a:pt x="241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924560" y="4620259"/>
            <a:ext cx="60960" cy="264160"/>
          </a:xfrm>
          <a:custGeom>
            <a:avLst/>
            <a:gdLst/>
            <a:ahLst/>
            <a:cxnLst/>
            <a:rect l="l" t="t" r="r" b="b"/>
            <a:pathLst>
              <a:path w="60959" h="264160">
                <a:moveTo>
                  <a:pt x="0" y="0"/>
                </a:moveTo>
                <a:lnTo>
                  <a:pt x="60959" y="2641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985519" y="4188459"/>
            <a:ext cx="66040" cy="695960"/>
          </a:xfrm>
          <a:custGeom>
            <a:avLst/>
            <a:gdLst/>
            <a:ahLst/>
            <a:cxnLst/>
            <a:rect l="l" t="t" r="r" b="b"/>
            <a:pathLst>
              <a:path w="66040" h="695960">
                <a:moveTo>
                  <a:pt x="0" y="695959"/>
                </a:moveTo>
                <a:lnTo>
                  <a:pt x="660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051560" y="4188459"/>
            <a:ext cx="915669" cy="0"/>
          </a:xfrm>
          <a:custGeom>
            <a:avLst/>
            <a:gdLst/>
            <a:ahLst/>
            <a:cxnLst/>
            <a:rect l="l" t="t" r="r" b="b"/>
            <a:pathLst>
              <a:path w="915669">
                <a:moveTo>
                  <a:pt x="0" y="0"/>
                </a:moveTo>
                <a:lnTo>
                  <a:pt x="9156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896619" y="4182109"/>
            <a:ext cx="1070610" cy="702310"/>
          </a:xfrm>
          <a:custGeom>
            <a:avLst/>
            <a:gdLst/>
            <a:ahLst/>
            <a:cxnLst/>
            <a:rect l="l" t="t" r="r" b="b"/>
            <a:pathLst>
              <a:path w="1070610" h="702310">
                <a:moveTo>
                  <a:pt x="42497" y="454659"/>
                </a:moveTo>
                <a:lnTo>
                  <a:pt x="20320" y="454659"/>
                </a:lnTo>
                <a:lnTo>
                  <a:pt x="82550" y="702309"/>
                </a:lnTo>
                <a:lnTo>
                  <a:pt x="95250" y="702309"/>
                </a:lnTo>
                <a:lnTo>
                  <a:pt x="101087" y="641350"/>
                </a:lnTo>
                <a:lnTo>
                  <a:pt x="88900" y="641350"/>
                </a:lnTo>
                <a:lnTo>
                  <a:pt x="42497" y="454659"/>
                </a:lnTo>
                <a:close/>
              </a:path>
              <a:path w="1070610" h="702310">
                <a:moveTo>
                  <a:pt x="1070610" y="0"/>
                </a:moveTo>
                <a:lnTo>
                  <a:pt x="149860" y="0"/>
                </a:lnTo>
                <a:lnTo>
                  <a:pt x="88900" y="641350"/>
                </a:lnTo>
                <a:lnTo>
                  <a:pt x="101087" y="641350"/>
                </a:lnTo>
                <a:lnTo>
                  <a:pt x="161290" y="12700"/>
                </a:lnTo>
                <a:lnTo>
                  <a:pt x="1070610" y="12700"/>
                </a:lnTo>
                <a:lnTo>
                  <a:pt x="1070610" y="0"/>
                </a:lnTo>
                <a:close/>
              </a:path>
              <a:path w="1070610" h="702310">
                <a:moveTo>
                  <a:pt x="34290" y="421639"/>
                </a:moveTo>
                <a:lnTo>
                  <a:pt x="0" y="471169"/>
                </a:lnTo>
                <a:lnTo>
                  <a:pt x="7620" y="474979"/>
                </a:lnTo>
                <a:lnTo>
                  <a:pt x="20320" y="454659"/>
                </a:lnTo>
                <a:lnTo>
                  <a:pt x="42497" y="454659"/>
                </a:lnTo>
                <a:lnTo>
                  <a:pt x="34290" y="421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834639" y="4545329"/>
            <a:ext cx="891540" cy="0"/>
          </a:xfrm>
          <a:custGeom>
            <a:avLst/>
            <a:gdLst/>
            <a:ahLst/>
            <a:cxnLst/>
            <a:rect l="l" t="t" r="r" b="b"/>
            <a:pathLst>
              <a:path w="891539">
                <a:moveTo>
                  <a:pt x="0" y="0"/>
                </a:moveTo>
                <a:lnTo>
                  <a:pt x="891539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668270" y="4618990"/>
            <a:ext cx="24130" cy="35560"/>
          </a:xfrm>
          <a:custGeom>
            <a:avLst/>
            <a:gdLst/>
            <a:ahLst/>
            <a:cxnLst/>
            <a:rect l="l" t="t" r="r" b="b"/>
            <a:pathLst>
              <a:path w="24130" h="35560">
                <a:moveTo>
                  <a:pt x="0" y="35560"/>
                </a:moveTo>
                <a:lnTo>
                  <a:pt x="241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692400" y="4618990"/>
            <a:ext cx="60960" cy="264160"/>
          </a:xfrm>
          <a:custGeom>
            <a:avLst/>
            <a:gdLst/>
            <a:ahLst/>
            <a:cxnLst/>
            <a:rect l="l" t="t" r="r" b="b"/>
            <a:pathLst>
              <a:path w="60960" h="264160">
                <a:moveTo>
                  <a:pt x="0" y="0"/>
                </a:moveTo>
                <a:lnTo>
                  <a:pt x="60960" y="2641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753360" y="4188459"/>
            <a:ext cx="67310" cy="694690"/>
          </a:xfrm>
          <a:custGeom>
            <a:avLst/>
            <a:gdLst/>
            <a:ahLst/>
            <a:cxnLst/>
            <a:rect l="l" t="t" r="r" b="b"/>
            <a:pathLst>
              <a:path w="67310" h="694689">
                <a:moveTo>
                  <a:pt x="0" y="694689"/>
                </a:moveTo>
                <a:lnTo>
                  <a:pt x="673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820670" y="4188459"/>
            <a:ext cx="915669" cy="0"/>
          </a:xfrm>
          <a:custGeom>
            <a:avLst/>
            <a:gdLst/>
            <a:ahLst/>
            <a:cxnLst/>
            <a:rect l="l" t="t" r="r" b="b"/>
            <a:pathLst>
              <a:path w="915670">
                <a:moveTo>
                  <a:pt x="0" y="0"/>
                </a:moveTo>
                <a:lnTo>
                  <a:pt x="91566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2665729" y="4182109"/>
            <a:ext cx="1070610" cy="701040"/>
          </a:xfrm>
          <a:custGeom>
            <a:avLst/>
            <a:gdLst/>
            <a:ahLst/>
            <a:cxnLst/>
            <a:rect l="l" t="t" r="r" b="b"/>
            <a:pathLst>
              <a:path w="1070610" h="701039">
                <a:moveTo>
                  <a:pt x="42306" y="453389"/>
                </a:moveTo>
                <a:lnTo>
                  <a:pt x="20319" y="453389"/>
                </a:lnTo>
                <a:lnTo>
                  <a:pt x="82550" y="701039"/>
                </a:lnTo>
                <a:lnTo>
                  <a:pt x="93980" y="701039"/>
                </a:lnTo>
                <a:lnTo>
                  <a:pt x="99828" y="640079"/>
                </a:lnTo>
                <a:lnTo>
                  <a:pt x="87630" y="640079"/>
                </a:lnTo>
                <a:lnTo>
                  <a:pt x="42306" y="453389"/>
                </a:lnTo>
                <a:close/>
              </a:path>
              <a:path w="1070610" h="701039">
                <a:moveTo>
                  <a:pt x="1070609" y="0"/>
                </a:moveTo>
                <a:lnTo>
                  <a:pt x="148589" y="0"/>
                </a:lnTo>
                <a:lnTo>
                  <a:pt x="87630" y="640079"/>
                </a:lnTo>
                <a:lnTo>
                  <a:pt x="99828" y="640079"/>
                </a:lnTo>
                <a:lnTo>
                  <a:pt x="160019" y="12700"/>
                </a:lnTo>
                <a:lnTo>
                  <a:pt x="1070609" y="12700"/>
                </a:lnTo>
                <a:lnTo>
                  <a:pt x="1070609" y="0"/>
                </a:lnTo>
                <a:close/>
              </a:path>
              <a:path w="1070610" h="701039">
                <a:moveTo>
                  <a:pt x="34289" y="420369"/>
                </a:moveTo>
                <a:lnTo>
                  <a:pt x="0" y="469900"/>
                </a:lnTo>
                <a:lnTo>
                  <a:pt x="6350" y="473709"/>
                </a:lnTo>
                <a:lnTo>
                  <a:pt x="20319" y="453389"/>
                </a:lnTo>
                <a:lnTo>
                  <a:pt x="42306" y="453389"/>
                </a:lnTo>
                <a:lnTo>
                  <a:pt x="34289" y="420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 txBox="1"/>
          <p:nvPr/>
        </p:nvSpPr>
        <p:spPr>
          <a:xfrm>
            <a:off x="1526539" y="4688052"/>
            <a:ext cx="14605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i="1" spc="120" dirty="0">
                <a:latin typeface="Times New Roman"/>
                <a:cs typeface="Times New Roman"/>
              </a:rPr>
              <a:t>R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3303211" y="4688052"/>
            <a:ext cx="13652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i="1" spc="120" dirty="0">
                <a:latin typeface="Times New Roman"/>
                <a:cs typeface="Times New Roman"/>
              </a:rPr>
              <a:t>L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1315719" y="4420937"/>
            <a:ext cx="213487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788795" algn="l"/>
              </a:tabLst>
            </a:pPr>
            <a:r>
              <a:rPr sz="3000" i="1" spc="240" baseline="-25000" dirty="0">
                <a:latin typeface="Times New Roman"/>
                <a:cs typeface="Times New Roman"/>
              </a:rPr>
              <a:t>X</a:t>
            </a:r>
            <a:r>
              <a:rPr sz="3000" i="1" spc="7" baseline="-25000" dirty="0">
                <a:latin typeface="Times New Roman"/>
                <a:cs typeface="Times New Roman"/>
              </a:rPr>
              <a:t> </a:t>
            </a:r>
            <a:r>
              <a:rPr sz="1300" spc="75" dirty="0">
                <a:latin typeface="Times New Roman"/>
                <a:cs typeface="Times New Roman"/>
              </a:rPr>
              <a:t>2	</a:t>
            </a:r>
            <a:r>
              <a:rPr sz="3000" i="1" spc="240" baseline="-25000" dirty="0">
                <a:latin typeface="Times New Roman"/>
                <a:cs typeface="Times New Roman"/>
              </a:rPr>
              <a:t>X</a:t>
            </a:r>
            <a:r>
              <a:rPr sz="3000" i="1" spc="-112" baseline="-25000" dirty="0">
                <a:latin typeface="Times New Roman"/>
                <a:cs typeface="Times New Roman"/>
              </a:rPr>
              <a:t> </a:t>
            </a:r>
            <a:r>
              <a:rPr sz="1300" spc="75" dirty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1049019" y="4208847"/>
            <a:ext cx="267335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779905" algn="l"/>
              </a:tabLst>
            </a:pPr>
            <a:r>
              <a:rPr sz="1950" spc="75" dirty="0">
                <a:latin typeface="Times New Roman"/>
                <a:cs typeface="Times New Roman"/>
              </a:rPr>
              <a:t>(</a:t>
            </a:r>
            <a:r>
              <a:rPr sz="2000" i="1" spc="75" dirty="0">
                <a:latin typeface="Times New Roman"/>
                <a:cs typeface="Times New Roman"/>
              </a:rPr>
              <a:t>n </a:t>
            </a:r>
            <a:r>
              <a:rPr sz="1950" spc="5" dirty="0">
                <a:latin typeface="Symbol"/>
                <a:cs typeface="Symbol"/>
              </a:rPr>
              <a:t></a:t>
            </a:r>
            <a:r>
              <a:rPr sz="1950" spc="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1)</a:t>
            </a:r>
            <a:r>
              <a:rPr sz="2000" i="1" spc="-10" dirty="0">
                <a:latin typeface="Times New Roman"/>
                <a:cs typeface="Times New Roman"/>
              </a:rPr>
              <a:t>s</a:t>
            </a:r>
            <a:r>
              <a:rPr sz="2000" i="1" spc="-420" dirty="0">
                <a:latin typeface="Times New Roman"/>
                <a:cs typeface="Times New Roman"/>
              </a:rPr>
              <a:t> </a:t>
            </a:r>
            <a:r>
              <a:rPr sz="1950" spc="112" baseline="38461" dirty="0">
                <a:latin typeface="Times New Roman"/>
                <a:cs typeface="Times New Roman"/>
              </a:rPr>
              <a:t>2 </a:t>
            </a:r>
            <a:r>
              <a:rPr sz="2925" spc="7" baseline="-28490" dirty="0">
                <a:latin typeface="Symbol"/>
                <a:cs typeface="Symbol"/>
              </a:rPr>
              <a:t></a:t>
            </a:r>
            <a:r>
              <a:rPr sz="2925" spc="7" baseline="-28490" dirty="0">
                <a:latin typeface="Times New Roman"/>
                <a:cs typeface="Times New Roman"/>
              </a:rPr>
              <a:t> </a:t>
            </a:r>
            <a:r>
              <a:rPr sz="3000" i="1" spc="30" baseline="-27777" dirty="0">
                <a:latin typeface="Times New Roman"/>
                <a:cs typeface="Times New Roman"/>
              </a:rPr>
              <a:t>σ</a:t>
            </a:r>
            <a:r>
              <a:rPr sz="3000" i="1" spc="532" baseline="-27777" dirty="0">
                <a:latin typeface="Times New Roman"/>
                <a:cs typeface="Times New Roman"/>
              </a:rPr>
              <a:t> </a:t>
            </a:r>
            <a:r>
              <a:rPr sz="2925" spc="7" baseline="-28490" dirty="0">
                <a:latin typeface="Symbol"/>
                <a:cs typeface="Symbol"/>
              </a:rPr>
              <a:t></a:t>
            </a:r>
            <a:r>
              <a:rPr sz="2925" spc="7" baseline="-28490" dirty="0">
                <a:latin typeface="Times New Roman"/>
                <a:cs typeface="Times New Roman"/>
              </a:rPr>
              <a:t>	</a:t>
            </a:r>
            <a:r>
              <a:rPr sz="1950" spc="75" dirty="0">
                <a:latin typeface="Times New Roman"/>
                <a:cs typeface="Times New Roman"/>
              </a:rPr>
              <a:t>(</a:t>
            </a:r>
            <a:r>
              <a:rPr sz="2000" i="1" spc="75" dirty="0">
                <a:latin typeface="Times New Roman"/>
                <a:cs typeface="Times New Roman"/>
              </a:rPr>
              <a:t>n</a:t>
            </a:r>
            <a:r>
              <a:rPr sz="2000" i="1" spc="-3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Symbol"/>
                <a:cs typeface="Symbol"/>
              </a:rPr>
              <a:t></a:t>
            </a:r>
            <a:r>
              <a:rPr sz="1950" spc="-3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Times New Roman"/>
                <a:cs typeface="Times New Roman"/>
              </a:rPr>
              <a:t>1)</a:t>
            </a:r>
            <a:r>
              <a:rPr sz="2000" i="1" spc="-15" dirty="0">
                <a:latin typeface="Times New Roman"/>
                <a:cs typeface="Times New Roman"/>
              </a:rPr>
              <a:t>s</a:t>
            </a:r>
            <a:r>
              <a:rPr sz="2000" i="1" spc="-275" dirty="0">
                <a:latin typeface="Times New Roman"/>
                <a:cs typeface="Times New Roman"/>
              </a:rPr>
              <a:t> </a:t>
            </a:r>
            <a:r>
              <a:rPr sz="1950" spc="112" baseline="38461" dirty="0">
                <a:latin typeface="Times New Roman"/>
                <a:cs typeface="Times New Roman"/>
              </a:rPr>
              <a:t>2</a:t>
            </a:r>
            <a:endParaRPr sz="1950" baseline="38461">
              <a:latin typeface="Times New Roman"/>
              <a:cs typeface="Times New Roman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58419" y="3681138"/>
            <a:ext cx="4307840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940560" algn="l"/>
                <a:tab pos="3403600" algn="l"/>
                <a:tab pos="3982085" algn="l"/>
              </a:tabLst>
            </a:pPr>
            <a:r>
              <a:rPr sz="2400" b="1" spc="245" dirty="0">
                <a:latin typeface="Times New Roman"/>
                <a:cs typeface="Times New Roman"/>
              </a:rPr>
              <a:t>Confidence	</a:t>
            </a:r>
            <a:r>
              <a:rPr sz="2400" b="1" spc="265" dirty="0">
                <a:latin typeface="Times New Roman"/>
                <a:cs typeface="Times New Roman"/>
              </a:rPr>
              <a:t>Interval	</a:t>
            </a:r>
            <a:r>
              <a:rPr sz="2400" b="1" spc="135" dirty="0">
                <a:latin typeface="Times New Roman"/>
                <a:cs typeface="Times New Roman"/>
              </a:rPr>
              <a:t>for	</a:t>
            </a:r>
            <a:r>
              <a:rPr sz="2450" spc="-35" dirty="0">
                <a:latin typeface="Symbol"/>
                <a:cs typeface="Symbol"/>
              </a:rPr>
              <a:t></a:t>
            </a:r>
            <a:r>
              <a:rPr sz="2450" spc="-4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673100" y="0"/>
            <a:ext cx="7771765" cy="1328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5130"/>
              </a:lnSpc>
              <a:spcBef>
                <a:spcPts val="95"/>
              </a:spcBef>
              <a:tabLst>
                <a:tab pos="3359785" algn="l"/>
                <a:tab pos="6202045" algn="l"/>
                <a:tab pos="7207884" algn="l"/>
              </a:tabLst>
            </a:pPr>
            <a:r>
              <a:rPr spc="345" dirty="0"/>
              <a:t>Co</a:t>
            </a:r>
            <a:r>
              <a:rPr spc="575" dirty="0"/>
              <a:t>n</a:t>
            </a:r>
            <a:r>
              <a:rPr spc="350" dirty="0"/>
              <a:t>f</a:t>
            </a:r>
            <a:r>
              <a:rPr spc="500" dirty="0"/>
              <a:t>i</a:t>
            </a:r>
            <a:r>
              <a:rPr spc="420" dirty="0"/>
              <a:t>d</a:t>
            </a:r>
            <a:r>
              <a:rPr spc="580" dirty="0"/>
              <a:t>e</a:t>
            </a:r>
            <a:r>
              <a:rPr spc="570" dirty="0"/>
              <a:t>n</a:t>
            </a:r>
            <a:r>
              <a:rPr spc="345" dirty="0"/>
              <a:t>c</a:t>
            </a:r>
            <a:r>
              <a:rPr spc="235" dirty="0"/>
              <a:t>e</a:t>
            </a:r>
            <a:r>
              <a:rPr dirty="0"/>
              <a:t>	</a:t>
            </a:r>
            <a:r>
              <a:rPr spc="434" dirty="0"/>
              <a:t>I</a:t>
            </a:r>
            <a:r>
              <a:rPr spc="570" dirty="0"/>
              <a:t>n</a:t>
            </a:r>
            <a:r>
              <a:rPr spc="575" dirty="0"/>
              <a:t>t</a:t>
            </a:r>
            <a:r>
              <a:rPr spc="580" dirty="0"/>
              <a:t>e</a:t>
            </a:r>
            <a:r>
              <a:rPr spc="335" dirty="0"/>
              <a:t>r</a:t>
            </a:r>
            <a:r>
              <a:rPr spc="505" dirty="0"/>
              <a:t>v</a:t>
            </a:r>
            <a:r>
              <a:rPr spc="585" dirty="0"/>
              <a:t>a</a:t>
            </a:r>
            <a:r>
              <a:rPr spc="500" dirty="0"/>
              <a:t>l</a:t>
            </a:r>
            <a:r>
              <a:rPr spc="305" dirty="0"/>
              <a:t>s</a:t>
            </a:r>
            <a:r>
              <a:rPr dirty="0"/>
              <a:t>	</a:t>
            </a:r>
            <a:r>
              <a:rPr spc="350" dirty="0"/>
              <a:t>f</a:t>
            </a:r>
            <a:r>
              <a:rPr spc="345" dirty="0"/>
              <a:t>o</a:t>
            </a:r>
            <a:r>
              <a:rPr dirty="0"/>
              <a:t>r	</a:t>
            </a:r>
            <a:r>
              <a:rPr sz="4350" b="0" spc="250" dirty="0">
                <a:latin typeface="Symbol"/>
                <a:cs typeface="Symbol"/>
              </a:rPr>
              <a:t></a:t>
            </a:r>
            <a:r>
              <a:rPr sz="3600" spc="225" baseline="28935" dirty="0"/>
              <a:t>2</a:t>
            </a:r>
            <a:endParaRPr sz="3600" baseline="28935">
              <a:latin typeface="Symbol"/>
              <a:cs typeface="Symbol"/>
            </a:endParaRPr>
          </a:p>
          <a:p>
            <a:pPr marR="9525" algn="ctr">
              <a:lnSpc>
                <a:spcPts val="5130"/>
              </a:lnSpc>
              <a:tabLst>
                <a:tab pos="1254125" algn="l"/>
              </a:tabLst>
            </a:pPr>
            <a:r>
              <a:rPr spc="409" dirty="0"/>
              <a:t>and	</a:t>
            </a:r>
            <a:r>
              <a:rPr sz="4350" b="0" spc="-95" dirty="0">
                <a:latin typeface="Symbol"/>
                <a:cs typeface="Symbol"/>
              </a:rPr>
              <a:t></a:t>
            </a:r>
            <a:endParaRPr sz="4350">
              <a:latin typeface="Symbol"/>
              <a:cs typeface="Symbol"/>
            </a:endParaRPr>
          </a:p>
        </p:txBody>
      </p:sp>
      <p:sp>
        <p:nvSpPr>
          <p:cNvPr id="186" name="object 18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87" name="object 18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41</a:t>
            </a:fld>
            <a:endParaRPr dirty="0"/>
          </a:p>
        </p:txBody>
      </p:sp>
      <p:sp>
        <p:nvSpPr>
          <p:cNvPr id="174" name="object 174"/>
          <p:cNvSpPr/>
          <p:nvPr/>
        </p:nvSpPr>
        <p:spPr>
          <a:xfrm>
            <a:off x="182879" y="1314450"/>
            <a:ext cx="8779510" cy="4724400"/>
          </a:xfrm>
          <a:custGeom>
            <a:avLst/>
            <a:gdLst/>
            <a:ahLst/>
            <a:cxnLst/>
            <a:rect l="l" t="t" r="r" b="b"/>
            <a:pathLst>
              <a:path w="8779510" h="4724400">
                <a:moveTo>
                  <a:pt x="0" y="0"/>
                </a:moveTo>
                <a:lnTo>
                  <a:pt x="8779510" y="0"/>
                </a:lnTo>
                <a:lnTo>
                  <a:pt x="877951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232884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82879" y="1314450"/>
            <a:ext cx="8779510" cy="4724400"/>
          </a:xfrm>
          <a:custGeom>
            <a:avLst/>
            <a:gdLst/>
            <a:ahLst/>
            <a:cxnLst/>
            <a:rect l="l" t="t" r="r" b="b"/>
            <a:pathLst>
              <a:path w="8779510" h="4724400">
                <a:moveTo>
                  <a:pt x="0" y="0"/>
                </a:moveTo>
                <a:lnTo>
                  <a:pt x="8779510" y="0"/>
                </a:lnTo>
                <a:lnTo>
                  <a:pt x="877951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260350" y="1348740"/>
            <a:ext cx="85102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200" b="1" spc="235" dirty="0">
                <a:latin typeface="Times New Roman"/>
                <a:cs typeface="Times New Roman"/>
              </a:rPr>
              <a:t>Constructing </a:t>
            </a:r>
            <a:r>
              <a:rPr sz="2200" b="1" spc="120" dirty="0">
                <a:latin typeface="Times New Roman"/>
                <a:cs typeface="Times New Roman"/>
              </a:rPr>
              <a:t>a </a:t>
            </a:r>
            <a:r>
              <a:rPr sz="2200" b="1" spc="220" dirty="0">
                <a:latin typeface="Times New Roman"/>
                <a:cs typeface="Times New Roman"/>
              </a:rPr>
              <a:t>Confidence </a:t>
            </a:r>
            <a:r>
              <a:rPr sz="2200" b="1" spc="240" dirty="0">
                <a:latin typeface="Times New Roman"/>
                <a:cs typeface="Times New Roman"/>
              </a:rPr>
              <a:t>Interval </a:t>
            </a:r>
            <a:r>
              <a:rPr sz="2200" b="1" spc="120" dirty="0">
                <a:latin typeface="Times New Roman"/>
                <a:cs typeface="Times New Roman"/>
              </a:rPr>
              <a:t>for a </a:t>
            </a:r>
            <a:r>
              <a:rPr sz="2200" b="1" spc="225" dirty="0">
                <a:latin typeface="Times New Roman"/>
                <a:cs typeface="Times New Roman"/>
              </a:rPr>
              <a:t>Variance </a:t>
            </a:r>
            <a:r>
              <a:rPr sz="2200" b="1" spc="210" dirty="0">
                <a:latin typeface="Times New Roman"/>
                <a:cs typeface="Times New Roman"/>
              </a:rPr>
              <a:t>and </a:t>
            </a:r>
            <a:r>
              <a:rPr sz="2200" b="1" spc="120" dirty="0">
                <a:latin typeface="Times New Roman"/>
                <a:cs typeface="Times New Roman"/>
              </a:rPr>
              <a:t>a  </a:t>
            </a:r>
            <a:r>
              <a:rPr sz="2200" b="1" spc="240" dirty="0">
                <a:latin typeface="Times New Roman"/>
                <a:cs typeface="Times New Roman"/>
              </a:rPr>
              <a:t>Standard</a:t>
            </a:r>
            <a:r>
              <a:rPr sz="2200" b="1" spc="420" dirty="0">
                <a:latin typeface="Times New Roman"/>
                <a:cs typeface="Times New Roman"/>
              </a:rPr>
              <a:t> </a:t>
            </a:r>
            <a:r>
              <a:rPr sz="2200" b="1" spc="250" dirty="0">
                <a:latin typeface="Times New Roman"/>
                <a:cs typeface="Times New Roman"/>
              </a:rPr>
              <a:t>Deviation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6577076" y="2160574"/>
            <a:ext cx="1474470" cy="372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i="1" spc="180" dirty="0">
                <a:solidFill>
                  <a:srgbClr val="E01420"/>
                </a:solidFill>
                <a:latin typeface="Times New Roman"/>
                <a:cs typeface="Times New Roman"/>
              </a:rPr>
              <a:t>In</a:t>
            </a:r>
            <a:r>
              <a:rPr sz="2250" i="1" spc="-20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250" i="1" spc="145" dirty="0">
                <a:solidFill>
                  <a:srgbClr val="E01420"/>
                </a:solidFill>
                <a:latin typeface="Times New Roman"/>
                <a:cs typeface="Times New Roman"/>
              </a:rPr>
              <a:t>Symbols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306070" y="2160574"/>
            <a:ext cx="4933315" cy="2432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8305">
              <a:lnSpc>
                <a:spcPts val="2560"/>
              </a:lnSpc>
              <a:spcBef>
                <a:spcPts val="125"/>
              </a:spcBef>
            </a:pPr>
            <a:r>
              <a:rPr sz="2250" i="1" spc="180" dirty="0">
                <a:solidFill>
                  <a:srgbClr val="E01420"/>
                </a:solidFill>
                <a:latin typeface="Times New Roman"/>
                <a:cs typeface="Times New Roman"/>
              </a:rPr>
              <a:t>In</a:t>
            </a:r>
            <a:r>
              <a:rPr sz="2250" i="1" spc="45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250" i="1" spc="125" dirty="0">
                <a:solidFill>
                  <a:srgbClr val="E01420"/>
                </a:solidFill>
                <a:latin typeface="Times New Roman"/>
                <a:cs typeface="Times New Roman"/>
              </a:rPr>
              <a:t>Words</a:t>
            </a:r>
            <a:endParaRPr sz="2250">
              <a:latin typeface="Times New Roman"/>
              <a:cs typeface="Times New Roman"/>
            </a:endParaRPr>
          </a:p>
          <a:p>
            <a:pPr marL="469900" indent="-457200">
              <a:lnSpc>
                <a:spcPts val="2500"/>
              </a:lnSpc>
              <a:buChar char="•"/>
              <a:tabLst>
                <a:tab pos="469265" algn="l"/>
                <a:tab pos="469900" algn="l"/>
              </a:tabLst>
            </a:pPr>
            <a:r>
              <a:rPr sz="2200" spc="85" dirty="0">
                <a:latin typeface="Times New Roman"/>
                <a:cs typeface="Times New Roman"/>
              </a:rPr>
              <a:t>Verify </a:t>
            </a:r>
            <a:r>
              <a:rPr sz="2200" spc="240" dirty="0">
                <a:latin typeface="Times New Roman"/>
                <a:cs typeface="Times New Roman"/>
              </a:rPr>
              <a:t>that</a:t>
            </a:r>
            <a:r>
              <a:rPr sz="2200" spc="-345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the </a:t>
            </a:r>
            <a:r>
              <a:rPr sz="2200" spc="145" dirty="0">
                <a:latin typeface="Times New Roman"/>
                <a:cs typeface="Times New Roman"/>
              </a:rPr>
              <a:t>population </a:t>
            </a:r>
            <a:r>
              <a:rPr sz="2200" spc="210" dirty="0">
                <a:latin typeface="Times New Roman"/>
                <a:cs typeface="Times New Roman"/>
              </a:rPr>
              <a:t>has </a:t>
            </a:r>
            <a:r>
              <a:rPr sz="2200" spc="245" dirty="0">
                <a:latin typeface="Times New Roman"/>
                <a:cs typeface="Times New Roman"/>
              </a:rPr>
              <a:t>a</a:t>
            </a:r>
            <a:endParaRPr sz="2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200" spc="175" dirty="0">
                <a:latin typeface="Times New Roman"/>
                <a:cs typeface="Times New Roman"/>
              </a:rPr>
              <a:t>normal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45" dirty="0">
                <a:latin typeface="Times New Roman"/>
                <a:cs typeface="Times New Roman"/>
              </a:rPr>
              <a:t>distribution.</a:t>
            </a:r>
            <a:endParaRPr sz="220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spcBef>
                <a:spcPts val="1600"/>
              </a:spcBef>
              <a:buChar char="•"/>
              <a:tabLst>
                <a:tab pos="469265" algn="l"/>
                <a:tab pos="469900" algn="l"/>
              </a:tabLst>
            </a:pPr>
            <a:r>
              <a:rPr sz="2200" spc="135" dirty="0">
                <a:latin typeface="Times New Roman"/>
                <a:cs typeface="Times New Roman"/>
              </a:rPr>
              <a:t>Identify</a:t>
            </a:r>
            <a:r>
              <a:rPr sz="2200" spc="45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the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65" dirty="0">
                <a:latin typeface="Times New Roman"/>
                <a:cs typeface="Times New Roman"/>
              </a:rPr>
              <a:t>sample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60" dirty="0">
                <a:latin typeface="Times New Roman"/>
                <a:cs typeface="Times New Roman"/>
              </a:rPr>
              <a:t>statistic</a:t>
            </a:r>
            <a:r>
              <a:rPr sz="2200" spc="45" dirty="0">
                <a:latin typeface="Times New Roman"/>
                <a:cs typeface="Times New Roman"/>
              </a:rPr>
              <a:t> </a:t>
            </a:r>
            <a:r>
              <a:rPr sz="2250" i="1" spc="215" dirty="0">
                <a:latin typeface="Times New Roman"/>
                <a:cs typeface="Times New Roman"/>
              </a:rPr>
              <a:t>n</a:t>
            </a:r>
            <a:r>
              <a:rPr sz="2250" i="1" spc="35" dirty="0">
                <a:latin typeface="Times New Roman"/>
                <a:cs typeface="Times New Roman"/>
              </a:rPr>
              <a:t> </a:t>
            </a:r>
            <a:r>
              <a:rPr sz="2200" spc="215" dirty="0">
                <a:latin typeface="Times New Roman"/>
                <a:cs typeface="Times New Roman"/>
              </a:rPr>
              <a:t>and  </a:t>
            </a:r>
            <a:r>
              <a:rPr sz="2200" spc="200" dirty="0">
                <a:latin typeface="Times New Roman"/>
                <a:cs typeface="Times New Roman"/>
              </a:rPr>
              <a:t>the </a:t>
            </a:r>
            <a:r>
              <a:rPr sz="2200" spc="140" dirty="0">
                <a:latin typeface="Times New Roman"/>
                <a:cs typeface="Times New Roman"/>
              </a:rPr>
              <a:t>degrees </a:t>
            </a:r>
            <a:r>
              <a:rPr sz="2200" spc="5" dirty="0">
                <a:latin typeface="Times New Roman"/>
                <a:cs typeface="Times New Roman"/>
              </a:rPr>
              <a:t>of</a:t>
            </a:r>
            <a:r>
              <a:rPr sz="2200" spc="-175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freedom.</a:t>
            </a:r>
            <a:endParaRPr sz="2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580"/>
              </a:spcBef>
            </a:pPr>
            <a:r>
              <a:rPr sz="2200" spc="180" dirty="0">
                <a:latin typeface="Times New Roman"/>
                <a:cs typeface="Times New Roman"/>
              </a:rPr>
              <a:t>Find </a:t>
            </a:r>
            <a:r>
              <a:rPr sz="2200" spc="195" dirty="0">
                <a:latin typeface="Times New Roman"/>
                <a:cs typeface="Times New Roman"/>
              </a:rPr>
              <a:t>the </a:t>
            </a:r>
            <a:r>
              <a:rPr sz="2200" spc="145" dirty="0">
                <a:latin typeface="Times New Roman"/>
                <a:cs typeface="Times New Roman"/>
              </a:rPr>
              <a:t>point </a:t>
            </a:r>
            <a:r>
              <a:rPr sz="2200" spc="180" dirty="0">
                <a:latin typeface="Times New Roman"/>
                <a:cs typeface="Times New Roman"/>
              </a:rPr>
              <a:t>estimate</a:t>
            </a:r>
            <a:r>
              <a:rPr sz="2200" spc="-275" dirty="0">
                <a:latin typeface="Times New Roman"/>
                <a:cs typeface="Times New Roman"/>
              </a:rPr>
              <a:t> </a:t>
            </a:r>
            <a:r>
              <a:rPr sz="2250" i="1" spc="90" dirty="0">
                <a:latin typeface="Times New Roman"/>
                <a:cs typeface="Times New Roman"/>
              </a:rPr>
              <a:t>s</a:t>
            </a:r>
            <a:r>
              <a:rPr sz="1875" spc="135" baseline="28888" dirty="0">
                <a:latin typeface="Times New Roman"/>
                <a:cs typeface="Times New Roman"/>
              </a:rPr>
              <a:t>2</a:t>
            </a:r>
            <a:r>
              <a:rPr sz="2200" spc="90" dirty="0"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306070" y="4226559"/>
            <a:ext cx="194945" cy="928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560" dirty="0">
                <a:latin typeface="Times New Roman"/>
                <a:cs typeface="Times New Roman"/>
              </a:rPr>
              <a:t>•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sz="2200" spc="560" dirty="0">
                <a:latin typeface="Times New Roman"/>
                <a:cs typeface="Times New Roman"/>
              </a:rPr>
              <a:t>•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763269" y="4765344"/>
            <a:ext cx="4652645" cy="10871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25"/>
              </a:spcBef>
              <a:tabLst>
                <a:tab pos="3395345" algn="l"/>
              </a:tabLst>
            </a:pPr>
            <a:r>
              <a:rPr sz="2200" spc="180" dirty="0">
                <a:latin typeface="Times New Roman"/>
                <a:cs typeface="Times New Roman"/>
              </a:rPr>
              <a:t>Find </a:t>
            </a:r>
            <a:r>
              <a:rPr sz="2200" spc="195" dirty="0">
                <a:latin typeface="Times New Roman"/>
                <a:cs typeface="Times New Roman"/>
              </a:rPr>
              <a:t>the </a:t>
            </a:r>
            <a:r>
              <a:rPr sz="2200" spc="114" dirty="0">
                <a:latin typeface="Times New Roman"/>
                <a:cs typeface="Times New Roman"/>
              </a:rPr>
              <a:t>critical</a:t>
            </a:r>
            <a:r>
              <a:rPr sz="2200" spc="-145" dirty="0">
                <a:latin typeface="Times New Roman"/>
                <a:cs typeface="Times New Roman"/>
              </a:rPr>
              <a:t> </a:t>
            </a:r>
            <a:r>
              <a:rPr sz="2200" spc="150" dirty="0">
                <a:latin typeface="Times New Roman"/>
                <a:cs typeface="Times New Roman"/>
              </a:rPr>
              <a:t>value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50" i="1" spc="175" dirty="0">
                <a:latin typeface="Times New Roman"/>
                <a:cs typeface="Times New Roman"/>
              </a:rPr>
              <a:t>χ</a:t>
            </a:r>
            <a:r>
              <a:rPr sz="1875" spc="262" baseline="28888" dirty="0">
                <a:latin typeface="Times New Roman"/>
                <a:cs typeface="Times New Roman"/>
              </a:rPr>
              <a:t>2	</a:t>
            </a:r>
            <a:r>
              <a:rPr sz="2200" spc="215" dirty="0">
                <a:latin typeface="Times New Roman"/>
                <a:cs typeface="Times New Roman"/>
              </a:rPr>
              <a:t>and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50" i="1" spc="175" dirty="0">
                <a:latin typeface="Times New Roman"/>
                <a:cs typeface="Times New Roman"/>
              </a:rPr>
              <a:t>χ</a:t>
            </a:r>
            <a:r>
              <a:rPr sz="1875" spc="262" baseline="28888" dirty="0">
                <a:latin typeface="Times New Roman"/>
                <a:cs typeface="Times New Roman"/>
              </a:rPr>
              <a:t>2</a:t>
            </a:r>
            <a:endParaRPr sz="1875" baseline="28888">
              <a:latin typeface="Times New Roman"/>
              <a:cs typeface="Times New Roman"/>
            </a:endParaRPr>
          </a:p>
          <a:p>
            <a:pPr marL="3201670">
              <a:lnSpc>
                <a:spcPts val="925"/>
              </a:lnSpc>
              <a:tabLst>
                <a:tab pos="4209415" algn="l"/>
              </a:tabLst>
            </a:pPr>
            <a:r>
              <a:rPr sz="1250" spc="90" dirty="0">
                <a:latin typeface="Times New Roman"/>
                <a:cs typeface="Times New Roman"/>
              </a:rPr>
              <a:t>R	L</a:t>
            </a:r>
            <a:endParaRPr sz="12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2200" spc="240" dirty="0">
                <a:latin typeface="Times New Roman"/>
                <a:cs typeface="Times New Roman"/>
              </a:rPr>
              <a:t>that </a:t>
            </a:r>
            <a:r>
              <a:rPr sz="2200" spc="130" dirty="0">
                <a:latin typeface="Times New Roman"/>
                <a:cs typeface="Times New Roman"/>
              </a:rPr>
              <a:t>correspond </a:t>
            </a:r>
            <a:r>
              <a:rPr sz="2200" spc="114" dirty="0">
                <a:latin typeface="Times New Roman"/>
                <a:cs typeface="Times New Roman"/>
              </a:rPr>
              <a:t>to </a:t>
            </a:r>
            <a:r>
              <a:rPr sz="2200" spc="195" dirty="0">
                <a:latin typeface="Times New Roman"/>
                <a:cs typeface="Times New Roman"/>
              </a:rPr>
              <a:t>the</a:t>
            </a:r>
            <a:r>
              <a:rPr sz="2200" spc="-330" dirty="0">
                <a:latin typeface="Times New Roman"/>
                <a:cs typeface="Times New Roman"/>
              </a:rPr>
              <a:t> </a:t>
            </a:r>
            <a:r>
              <a:rPr sz="2200" spc="114" dirty="0">
                <a:latin typeface="Times New Roman"/>
                <a:cs typeface="Times New Roman"/>
              </a:rPr>
              <a:t>given </a:t>
            </a:r>
            <a:r>
              <a:rPr sz="2200" spc="95" dirty="0">
                <a:latin typeface="Times New Roman"/>
                <a:cs typeface="Times New Roman"/>
              </a:rPr>
              <a:t>level </a:t>
            </a:r>
            <a:r>
              <a:rPr sz="2200" spc="5" dirty="0">
                <a:latin typeface="Times New Roman"/>
                <a:cs typeface="Times New Roman"/>
              </a:rPr>
              <a:t>of  </a:t>
            </a:r>
            <a:r>
              <a:rPr sz="2200" spc="90" dirty="0">
                <a:latin typeface="Times New Roman"/>
                <a:cs typeface="Times New Roman"/>
              </a:rPr>
              <a:t>confidence.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6607809" y="4532629"/>
            <a:ext cx="960119" cy="0"/>
          </a:xfrm>
          <a:custGeom>
            <a:avLst/>
            <a:gdLst/>
            <a:ahLst/>
            <a:cxnLst/>
            <a:rect l="l" t="t" r="r" b="b"/>
            <a:pathLst>
              <a:path w="960120">
                <a:moveTo>
                  <a:pt x="0" y="0"/>
                </a:moveTo>
                <a:lnTo>
                  <a:pt x="960120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 txBox="1"/>
          <p:nvPr/>
        </p:nvSpPr>
        <p:spPr>
          <a:xfrm>
            <a:off x="6088379" y="4207991"/>
            <a:ext cx="147701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25" i="1" spc="165" baseline="-27065" dirty="0">
                <a:latin typeface="Times New Roman"/>
                <a:cs typeface="Times New Roman"/>
              </a:rPr>
              <a:t>s </a:t>
            </a:r>
            <a:r>
              <a:rPr sz="1875" spc="104" baseline="-4444" dirty="0">
                <a:latin typeface="Times New Roman"/>
                <a:cs typeface="Times New Roman"/>
              </a:rPr>
              <a:t>2 </a:t>
            </a:r>
            <a:r>
              <a:rPr sz="2850" spc="-15" baseline="-27777" dirty="0">
                <a:latin typeface="Symbol"/>
                <a:cs typeface="Symbol"/>
              </a:rPr>
              <a:t></a:t>
            </a:r>
            <a:r>
              <a:rPr sz="2850" spc="-15" baseline="-27777" dirty="0">
                <a:latin typeface="Times New Roman"/>
                <a:cs typeface="Times New Roman"/>
              </a:rPr>
              <a:t> </a:t>
            </a:r>
            <a:r>
              <a:rPr sz="1900" spc="-70" dirty="0">
                <a:latin typeface="Symbol"/>
                <a:cs typeface="Symbol"/>
              </a:rPr>
              <a:t></a:t>
            </a:r>
            <a:r>
              <a:rPr sz="1950" i="1" spc="-70" dirty="0">
                <a:latin typeface="Times New Roman"/>
                <a:cs typeface="Times New Roman"/>
              </a:rPr>
              <a:t>(x </a:t>
            </a:r>
            <a:r>
              <a:rPr sz="1900" spc="-10" dirty="0">
                <a:latin typeface="Symbol"/>
                <a:cs typeface="Symbol"/>
              </a:rPr>
              <a:t>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50" i="1" spc="145" dirty="0">
                <a:latin typeface="Times New Roman"/>
                <a:cs typeface="Times New Roman"/>
              </a:rPr>
              <a:t>x</a:t>
            </a:r>
            <a:r>
              <a:rPr sz="1950" i="1" spc="-80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Times New Roman"/>
                <a:cs typeface="Times New Roman"/>
              </a:rPr>
              <a:t>)</a:t>
            </a:r>
            <a:r>
              <a:rPr sz="1875" spc="15" baseline="37777" dirty="0">
                <a:latin typeface="Times New Roman"/>
                <a:cs typeface="Times New Roman"/>
              </a:rPr>
              <a:t>2</a:t>
            </a:r>
            <a:endParaRPr sz="1875" baseline="37777">
              <a:latin typeface="Times New Roman"/>
              <a:cs typeface="Times New Roman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6173470" y="4397857"/>
            <a:ext cx="1727835" cy="10915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668020">
              <a:lnSpc>
                <a:spcPct val="100000"/>
              </a:lnSpc>
              <a:spcBef>
                <a:spcPts val="720"/>
              </a:spcBef>
            </a:pPr>
            <a:r>
              <a:rPr sz="1950" i="1" spc="175" dirty="0">
                <a:latin typeface="Times New Roman"/>
                <a:cs typeface="Times New Roman"/>
              </a:rPr>
              <a:t>n</a:t>
            </a:r>
            <a:r>
              <a:rPr sz="1950" i="1" spc="-29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Symbol"/>
                <a:cs typeface="Symbol"/>
              </a:rPr>
              <a:t>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95" dirty="0"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630"/>
              </a:spcBef>
            </a:pPr>
            <a:r>
              <a:rPr sz="2000" spc="145" dirty="0">
                <a:latin typeface="Times New Roman"/>
                <a:cs typeface="Times New Roman"/>
              </a:rPr>
              <a:t>Use </a:t>
            </a:r>
            <a:r>
              <a:rPr sz="2000" spc="125" dirty="0">
                <a:latin typeface="Times New Roman"/>
                <a:cs typeface="Times New Roman"/>
              </a:rPr>
              <a:t>Table </a:t>
            </a:r>
            <a:r>
              <a:rPr sz="2000" spc="110" dirty="0">
                <a:latin typeface="Times New Roman"/>
                <a:cs typeface="Times New Roman"/>
              </a:rPr>
              <a:t>6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Times New Roman"/>
                <a:cs typeface="Times New Roman"/>
              </a:rPr>
              <a:t>in  </a:t>
            </a:r>
            <a:r>
              <a:rPr sz="2000" spc="114" dirty="0">
                <a:latin typeface="Times New Roman"/>
                <a:cs typeface="Times New Roman"/>
              </a:rPr>
              <a:t>Appendix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B.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6092190" y="3428548"/>
            <a:ext cx="127952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spc="70" dirty="0">
                <a:latin typeface="Times New Roman"/>
                <a:cs typeface="Times New Roman"/>
              </a:rPr>
              <a:t>d.f.</a:t>
            </a:r>
            <a:r>
              <a:rPr sz="2100" spc="25" dirty="0">
                <a:latin typeface="Times New Roman"/>
                <a:cs typeface="Times New Roman"/>
              </a:rPr>
              <a:t> </a:t>
            </a:r>
            <a:r>
              <a:rPr sz="2100" spc="85" dirty="0">
                <a:latin typeface="Times New Roman"/>
                <a:cs typeface="Times New Roman"/>
              </a:rPr>
              <a:t>=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200" i="1" spc="180" dirty="0">
                <a:latin typeface="Times New Roman"/>
                <a:cs typeface="Times New Roman"/>
              </a:rPr>
              <a:t>n</a:t>
            </a:r>
            <a:r>
              <a:rPr sz="2200" i="1" spc="-2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Symbol"/>
                <a:cs typeface="Symbol"/>
              </a:rPr>
              <a:t></a:t>
            </a:r>
            <a:r>
              <a:rPr sz="2100" spc="-325" dirty="0">
                <a:latin typeface="Times New Roman"/>
                <a:cs typeface="Times New Roman"/>
              </a:rPr>
              <a:t> </a:t>
            </a:r>
            <a:r>
              <a:rPr sz="2100" spc="114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7621269" y="6113779"/>
            <a:ext cx="1329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14" dirty="0">
                <a:latin typeface="Times New Roman"/>
                <a:cs typeface="Times New Roman"/>
              </a:rPr>
              <a:t>C</a:t>
            </a:r>
            <a:r>
              <a:rPr sz="2000" spc="10" dirty="0">
                <a:latin typeface="Times New Roman"/>
                <a:cs typeface="Times New Roman"/>
              </a:rPr>
              <a:t>o</a:t>
            </a:r>
            <a:r>
              <a:rPr sz="2000" spc="280" dirty="0">
                <a:latin typeface="Times New Roman"/>
                <a:cs typeface="Times New Roman"/>
              </a:rPr>
              <a:t>n</a:t>
            </a:r>
            <a:r>
              <a:rPr sz="2000" spc="155" dirty="0">
                <a:latin typeface="Times New Roman"/>
                <a:cs typeface="Times New Roman"/>
              </a:rPr>
              <a:t>t</a:t>
            </a:r>
            <a:r>
              <a:rPr sz="2000" spc="80" dirty="0">
                <a:latin typeface="Times New Roman"/>
                <a:cs typeface="Times New Roman"/>
              </a:rPr>
              <a:t>i</a:t>
            </a:r>
            <a:r>
              <a:rPr sz="2000" spc="215" dirty="0">
                <a:latin typeface="Times New Roman"/>
                <a:cs typeface="Times New Roman"/>
              </a:rPr>
              <a:t>n</a:t>
            </a:r>
            <a:r>
              <a:rPr sz="2000" spc="225" dirty="0">
                <a:latin typeface="Times New Roman"/>
                <a:cs typeface="Times New Roman"/>
              </a:rPr>
              <a:t>u</a:t>
            </a:r>
            <a:r>
              <a:rPr sz="2000" spc="120" dirty="0">
                <a:latin typeface="Times New Roman"/>
                <a:cs typeface="Times New Roman"/>
              </a:rPr>
              <a:t>e</a:t>
            </a:r>
            <a:r>
              <a:rPr sz="2000" spc="145" dirty="0">
                <a:latin typeface="Times New Roman"/>
                <a:cs typeface="Times New Roman"/>
              </a:rPr>
              <a:t>d</a:t>
            </a:r>
            <a:r>
              <a:rPr sz="2000" spc="55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673100" y="0"/>
            <a:ext cx="7771765" cy="1328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5130"/>
              </a:lnSpc>
              <a:spcBef>
                <a:spcPts val="95"/>
              </a:spcBef>
              <a:tabLst>
                <a:tab pos="3359785" algn="l"/>
                <a:tab pos="6202045" algn="l"/>
                <a:tab pos="7207884" algn="l"/>
              </a:tabLst>
            </a:pPr>
            <a:r>
              <a:rPr spc="345" dirty="0"/>
              <a:t>Co</a:t>
            </a:r>
            <a:r>
              <a:rPr spc="575" dirty="0"/>
              <a:t>n</a:t>
            </a:r>
            <a:r>
              <a:rPr spc="350" dirty="0"/>
              <a:t>f</a:t>
            </a:r>
            <a:r>
              <a:rPr spc="500" dirty="0"/>
              <a:t>i</a:t>
            </a:r>
            <a:r>
              <a:rPr spc="420" dirty="0"/>
              <a:t>d</a:t>
            </a:r>
            <a:r>
              <a:rPr spc="580" dirty="0"/>
              <a:t>e</a:t>
            </a:r>
            <a:r>
              <a:rPr spc="570" dirty="0"/>
              <a:t>n</a:t>
            </a:r>
            <a:r>
              <a:rPr spc="345" dirty="0"/>
              <a:t>c</a:t>
            </a:r>
            <a:r>
              <a:rPr spc="235" dirty="0"/>
              <a:t>e</a:t>
            </a:r>
            <a:r>
              <a:rPr dirty="0"/>
              <a:t>	</a:t>
            </a:r>
            <a:r>
              <a:rPr spc="434" dirty="0"/>
              <a:t>I</a:t>
            </a:r>
            <a:r>
              <a:rPr spc="570" dirty="0"/>
              <a:t>n</a:t>
            </a:r>
            <a:r>
              <a:rPr spc="575" dirty="0"/>
              <a:t>t</a:t>
            </a:r>
            <a:r>
              <a:rPr spc="580" dirty="0"/>
              <a:t>e</a:t>
            </a:r>
            <a:r>
              <a:rPr spc="335" dirty="0"/>
              <a:t>r</a:t>
            </a:r>
            <a:r>
              <a:rPr spc="505" dirty="0"/>
              <a:t>v</a:t>
            </a:r>
            <a:r>
              <a:rPr spc="585" dirty="0"/>
              <a:t>a</a:t>
            </a:r>
            <a:r>
              <a:rPr spc="500" dirty="0"/>
              <a:t>l</a:t>
            </a:r>
            <a:r>
              <a:rPr spc="305" dirty="0"/>
              <a:t>s</a:t>
            </a:r>
            <a:r>
              <a:rPr dirty="0"/>
              <a:t>	</a:t>
            </a:r>
            <a:r>
              <a:rPr spc="350" dirty="0"/>
              <a:t>f</a:t>
            </a:r>
            <a:r>
              <a:rPr spc="345" dirty="0"/>
              <a:t>o</a:t>
            </a:r>
            <a:r>
              <a:rPr dirty="0"/>
              <a:t>r	</a:t>
            </a:r>
            <a:r>
              <a:rPr sz="4350" b="0" spc="250" dirty="0">
                <a:latin typeface="Symbol"/>
                <a:cs typeface="Symbol"/>
              </a:rPr>
              <a:t></a:t>
            </a:r>
            <a:r>
              <a:rPr sz="3600" spc="225" baseline="28935" dirty="0"/>
              <a:t>2</a:t>
            </a:r>
            <a:endParaRPr sz="3600" baseline="28935">
              <a:latin typeface="Symbol"/>
              <a:cs typeface="Symbol"/>
            </a:endParaRPr>
          </a:p>
          <a:p>
            <a:pPr marR="9525" algn="ctr">
              <a:lnSpc>
                <a:spcPts val="5130"/>
              </a:lnSpc>
              <a:tabLst>
                <a:tab pos="1254125" algn="l"/>
              </a:tabLst>
            </a:pPr>
            <a:r>
              <a:rPr spc="409" dirty="0"/>
              <a:t>and	</a:t>
            </a:r>
            <a:r>
              <a:rPr sz="4350" b="0" spc="-95" dirty="0">
                <a:latin typeface="Symbol"/>
                <a:cs typeface="Symbol"/>
              </a:rPr>
              <a:t></a:t>
            </a:r>
            <a:endParaRPr sz="4350">
              <a:latin typeface="Symbol"/>
              <a:cs typeface="Symbol"/>
            </a:endParaRPr>
          </a:p>
        </p:txBody>
      </p:sp>
      <p:sp>
        <p:nvSpPr>
          <p:cNvPr id="203" name="object 20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42</a:t>
            </a:fld>
            <a:endParaRPr dirty="0"/>
          </a:p>
        </p:txBody>
      </p:sp>
      <p:sp>
        <p:nvSpPr>
          <p:cNvPr id="174" name="object 174"/>
          <p:cNvSpPr/>
          <p:nvPr/>
        </p:nvSpPr>
        <p:spPr>
          <a:xfrm>
            <a:off x="182879" y="1447800"/>
            <a:ext cx="8779510" cy="3733800"/>
          </a:xfrm>
          <a:custGeom>
            <a:avLst/>
            <a:gdLst/>
            <a:ahLst/>
            <a:cxnLst/>
            <a:rect l="l" t="t" r="r" b="b"/>
            <a:pathLst>
              <a:path w="8779510" h="3733800">
                <a:moveTo>
                  <a:pt x="0" y="0"/>
                </a:moveTo>
                <a:lnTo>
                  <a:pt x="8779510" y="0"/>
                </a:lnTo>
                <a:lnTo>
                  <a:pt x="8779510" y="3733800"/>
                </a:lnTo>
                <a:lnTo>
                  <a:pt x="0" y="3733800"/>
                </a:lnTo>
                <a:lnTo>
                  <a:pt x="0" y="0"/>
                </a:lnTo>
                <a:close/>
              </a:path>
            </a:pathLst>
          </a:custGeom>
          <a:solidFill>
            <a:srgbClr val="232884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82879" y="1447800"/>
            <a:ext cx="8779510" cy="3733800"/>
          </a:xfrm>
          <a:custGeom>
            <a:avLst/>
            <a:gdLst/>
            <a:ahLst/>
            <a:cxnLst/>
            <a:rect l="l" t="t" r="r" b="b"/>
            <a:pathLst>
              <a:path w="8779510" h="3733800">
                <a:moveTo>
                  <a:pt x="0" y="0"/>
                </a:moveTo>
                <a:lnTo>
                  <a:pt x="8779510" y="0"/>
                </a:lnTo>
                <a:lnTo>
                  <a:pt x="8779510" y="3733800"/>
                </a:lnTo>
                <a:lnTo>
                  <a:pt x="0" y="373380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260350" y="1482090"/>
            <a:ext cx="85102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200" b="1" spc="235" dirty="0">
                <a:latin typeface="Times New Roman"/>
                <a:cs typeface="Times New Roman"/>
              </a:rPr>
              <a:t>Constructing </a:t>
            </a:r>
            <a:r>
              <a:rPr sz="2200" b="1" spc="120" dirty="0">
                <a:latin typeface="Times New Roman"/>
                <a:cs typeface="Times New Roman"/>
              </a:rPr>
              <a:t>a </a:t>
            </a:r>
            <a:r>
              <a:rPr sz="2200" b="1" spc="220" dirty="0">
                <a:latin typeface="Times New Roman"/>
                <a:cs typeface="Times New Roman"/>
              </a:rPr>
              <a:t>Confidence </a:t>
            </a:r>
            <a:r>
              <a:rPr sz="2200" b="1" spc="240" dirty="0">
                <a:latin typeface="Times New Roman"/>
                <a:cs typeface="Times New Roman"/>
              </a:rPr>
              <a:t>Interval </a:t>
            </a:r>
            <a:r>
              <a:rPr sz="2200" b="1" spc="120" dirty="0">
                <a:latin typeface="Times New Roman"/>
                <a:cs typeface="Times New Roman"/>
              </a:rPr>
              <a:t>for a </a:t>
            </a:r>
            <a:r>
              <a:rPr sz="2200" b="1" spc="225" dirty="0">
                <a:latin typeface="Times New Roman"/>
                <a:cs typeface="Times New Roman"/>
              </a:rPr>
              <a:t>Variance </a:t>
            </a:r>
            <a:r>
              <a:rPr sz="2200" b="1" spc="210" dirty="0">
                <a:latin typeface="Times New Roman"/>
                <a:cs typeface="Times New Roman"/>
              </a:rPr>
              <a:t>and </a:t>
            </a:r>
            <a:r>
              <a:rPr sz="2200" b="1" spc="120" dirty="0">
                <a:latin typeface="Times New Roman"/>
                <a:cs typeface="Times New Roman"/>
              </a:rPr>
              <a:t>a  </a:t>
            </a:r>
            <a:r>
              <a:rPr sz="2200" b="1" spc="240" dirty="0">
                <a:latin typeface="Times New Roman"/>
                <a:cs typeface="Times New Roman"/>
              </a:rPr>
              <a:t>Standard</a:t>
            </a:r>
            <a:r>
              <a:rPr sz="2200" b="1" spc="420" dirty="0">
                <a:latin typeface="Times New Roman"/>
                <a:cs typeface="Times New Roman"/>
              </a:rPr>
              <a:t> </a:t>
            </a:r>
            <a:r>
              <a:rPr sz="2200" b="1" spc="250" dirty="0">
                <a:latin typeface="Times New Roman"/>
                <a:cs typeface="Times New Roman"/>
              </a:rPr>
              <a:t>Deviation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6577076" y="2293924"/>
            <a:ext cx="1474470" cy="372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i="1" spc="180" dirty="0">
                <a:solidFill>
                  <a:srgbClr val="E01420"/>
                </a:solidFill>
                <a:latin typeface="Times New Roman"/>
                <a:cs typeface="Times New Roman"/>
              </a:rPr>
              <a:t>In</a:t>
            </a:r>
            <a:r>
              <a:rPr sz="2250" i="1" spc="-20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250" i="1" spc="145" dirty="0">
                <a:solidFill>
                  <a:srgbClr val="E01420"/>
                </a:solidFill>
                <a:latin typeface="Times New Roman"/>
                <a:cs typeface="Times New Roman"/>
              </a:rPr>
              <a:t>Symbols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306070" y="2232854"/>
            <a:ext cx="4881880" cy="271272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08305">
              <a:lnSpc>
                <a:spcPct val="100000"/>
              </a:lnSpc>
              <a:spcBef>
                <a:spcPts val="605"/>
              </a:spcBef>
            </a:pPr>
            <a:r>
              <a:rPr sz="2250" i="1" spc="180" dirty="0">
                <a:solidFill>
                  <a:srgbClr val="E01420"/>
                </a:solidFill>
                <a:latin typeface="Times New Roman"/>
                <a:cs typeface="Times New Roman"/>
              </a:rPr>
              <a:t>In</a:t>
            </a:r>
            <a:r>
              <a:rPr sz="2250" i="1" spc="45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250" i="1" spc="125" dirty="0">
                <a:solidFill>
                  <a:srgbClr val="E01420"/>
                </a:solidFill>
                <a:latin typeface="Times New Roman"/>
                <a:cs typeface="Times New Roman"/>
              </a:rPr>
              <a:t>Words</a:t>
            </a:r>
            <a:endParaRPr sz="2250">
              <a:latin typeface="Times New Roman"/>
              <a:cs typeface="Times New Roman"/>
            </a:endParaRPr>
          </a:p>
          <a:p>
            <a:pPr marL="469900" marR="130810" indent="-457200">
              <a:lnSpc>
                <a:spcPct val="100000"/>
              </a:lnSpc>
              <a:spcBef>
                <a:spcPts val="47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180" dirty="0">
                <a:latin typeface="Times New Roman"/>
                <a:cs typeface="Times New Roman"/>
              </a:rPr>
              <a:t>Find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195" dirty="0">
                <a:latin typeface="Times New Roman"/>
                <a:cs typeface="Times New Roman"/>
              </a:rPr>
              <a:t>the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110" dirty="0">
                <a:latin typeface="Times New Roman"/>
                <a:cs typeface="Times New Roman"/>
              </a:rPr>
              <a:t>left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spc="215" dirty="0">
                <a:latin typeface="Times New Roman"/>
                <a:cs typeface="Times New Roman"/>
              </a:rPr>
              <a:t>and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175" dirty="0">
                <a:latin typeface="Times New Roman"/>
                <a:cs typeface="Times New Roman"/>
              </a:rPr>
              <a:t>right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endpoints  </a:t>
            </a:r>
            <a:r>
              <a:rPr sz="2200" spc="215" dirty="0">
                <a:latin typeface="Times New Roman"/>
                <a:cs typeface="Times New Roman"/>
              </a:rPr>
              <a:t>and </a:t>
            </a:r>
            <a:r>
              <a:rPr sz="2200" spc="120" dirty="0">
                <a:latin typeface="Times New Roman"/>
                <a:cs typeface="Times New Roman"/>
              </a:rPr>
              <a:t>form </a:t>
            </a:r>
            <a:r>
              <a:rPr sz="2200" spc="195" dirty="0">
                <a:latin typeface="Times New Roman"/>
                <a:cs typeface="Times New Roman"/>
              </a:rPr>
              <a:t>the </a:t>
            </a:r>
            <a:r>
              <a:rPr sz="2200" spc="95" dirty="0">
                <a:latin typeface="Times New Roman"/>
                <a:cs typeface="Times New Roman"/>
              </a:rPr>
              <a:t>confidence</a:t>
            </a:r>
            <a:r>
              <a:rPr sz="2200" spc="-320" dirty="0">
                <a:latin typeface="Times New Roman"/>
                <a:cs typeface="Times New Roman"/>
              </a:rPr>
              <a:t> </a:t>
            </a:r>
            <a:r>
              <a:rPr sz="2200" spc="150" dirty="0">
                <a:latin typeface="Times New Roman"/>
                <a:cs typeface="Times New Roman"/>
              </a:rPr>
              <a:t>interval.</a:t>
            </a:r>
            <a:endParaRPr sz="220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spcBef>
                <a:spcPts val="165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180" dirty="0">
                <a:latin typeface="Times New Roman"/>
                <a:cs typeface="Times New Roman"/>
              </a:rPr>
              <a:t>Find </a:t>
            </a:r>
            <a:r>
              <a:rPr sz="2200" spc="195" dirty="0">
                <a:latin typeface="Times New Roman"/>
                <a:cs typeface="Times New Roman"/>
              </a:rPr>
              <a:t>the </a:t>
            </a:r>
            <a:r>
              <a:rPr sz="2200" spc="95" dirty="0">
                <a:latin typeface="Times New Roman"/>
                <a:cs typeface="Times New Roman"/>
              </a:rPr>
              <a:t>confidence </a:t>
            </a:r>
            <a:r>
              <a:rPr sz="2200" spc="165" dirty="0">
                <a:latin typeface="Times New Roman"/>
                <a:cs typeface="Times New Roman"/>
              </a:rPr>
              <a:t>interval </a:t>
            </a:r>
            <a:r>
              <a:rPr sz="2200" spc="75" dirty="0">
                <a:latin typeface="Times New Roman"/>
                <a:cs typeface="Times New Roman"/>
              </a:rPr>
              <a:t>for  </a:t>
            </a:r>
            <a:r>
              <a:rPr sz="2200" spc="200" dirty="0">
                <a:latin typeface="Times New Roman"/>
                <a:cs typeface="Times New Roman"/>
              </a:rPr>
              <a:t>the </a:t>
            </a:r>
            <a:r>
              <a:rPr sz="2200" spc="145" dirty="0">
                <a:latin typeface="Times New Roman"/>
                <a:cs typeface="Times New Roman"/>
              </a:rPr>
              <a:t>population </a:t>
            </a:r>
            <a:r>
              <a:rPr sz="2200" spc="210" dirty="0">
                <a:latin typeface="Times New Roman"/>
                <a:cs typeface="Times New Roman"/>
              </a:rPr>
              <a:t>standard</a:t>
            </a:r>
            <a:r>
              <a:rPr sz="2200" spc="-210" dirty="0">
                <a:latin typeface="Times New Roman"/>
                <a:cs typeface="Times New Roman"/>
              </a:rPr>
              <a:t> </a:t>
            </a:r>
            <a:r>
              <a:rPr sz="2200" spc="135" dirty="0">
                <a:latin typeface="Times New Roman"/>
                <a:cs typeface="Times New Roman"/>
              </a:rPr>
              <a:t>deviation  </a:t>
            </a:r>
            <a:r>
              <a:rPr sz="2200" spc="100" dirty="0">
                <a:latin typeface="Times New Roman"/>
                <a:cs typeface="Times New Roman"/>
              </a:rPr>
              <a:t>by </a:t>
            </a:r>
            <a:r>
              <a:rPr sz="2200" spc="180" dirty="0">
                <a:latin typeface="Times New Roman"/>
                <a:cs typeface="Times New Roman"/>
              </a:rPr>
              <a:t>taking </a:t>
            </a:r>
            <a:r>
              <a:rPr sz="2200" spc="200" dirty="0">
                <a:latin typeface="Times New Roman"/>
                <a:cs typeface="Times New Roman"/>
              </a:rPr>
              <a:t>the </a:t>
            </a:r>
            <a:r>
              <a:rPr sz="2200" spc="185" dirty="0">
                <a:latin typeface="Times New Roman"/>
                <a:cs typeface="Times New Roman"/>
              </a:rPr>
              <a:t>square </a:t>
            </a:r>
            <a:r>
              <a:rPr sz="2200" spc="120" dirty="0">
                <a:latin typeface="Times New Roman"/>
                <a:cs typeface="Times New Roman"/>
              </a:rPr>
              <a:t>root </a:t>
            </a:r>
            <a:r>
              <a:rPr sz="2200" dirty="0">
                <a:latin typeface="Times New Roman"/>
                <a:cs typeface="Times New Roman"/>
              </a:rPr>
              <a:t>of </a:t>
            </a:r>
            <a:r>
              <a:rPr sz="2200" spc="150" dirty="0">
                <a:latin typeface="Times New Roman"/>
                <a:cs typeface="Times New Roman"/>
              </a:rPr>
              <a:t>each  </a:t>
            </a:r>
            <a:r>
              <a:rPr sz="2200" spc="145" dirty="0">
                <a:latin typeface="Times New Roman"/>
                <a:cs typeface="Times New Roman"/>
              </a:rPr>
              <a:t>endpoint.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6154420" y="3075939"/>
            <a:ext cx="891540" cy="0"/>
          </a:xfrm>
          <a:custGeom>
            <a:avLst/>
            <a:gdLst/>
            <a:ahLst/>
            <a:cxnLst/>
            <a:rect l="l" t="t" r="r" b="b"/>
            <a:pathLst>
              <a:path w="891540">
                <a:moveTo>
                  <a:pt x="0" y="0"/>
                </a:moveTo>
                <a:lnTo>
                  <a:pt x="891539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882890" y="3075939"/>
            <a:ext cx="890269" cy="0"/>
          </a:xfrm>
          <a:custGeom>
            <a:avLst/>
            <a:gdLst/>
            <a:ahLst/>
            <a:cxnLst/>
            <a:rect l="l" t="t" r="r" b="b"/>
            <a:pathLst>
              <a:path w="890270">
                <a:moveTo>
                  <a:pt x="0" y="0"/>
                </a:moveTo>
                <a:lnTo>
                  <a:pt x="890269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 txBox="1"/>
          <p:nvPr/>
        </p:nvSpPr>
        <p:spPr>
          <a:xfrm>
            <a:off x="6614159" y="3218664"/>
            <a:ext cx="14605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i="1" spc="120" dirty="0">
                <a:latin typeface="Times New Roman"/>
                <a:cs typeface="Times New Roman"/>
              </a:rPr>
              <a:t>R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8351494" y="3218664"/>
            <a:ext cx="13652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i="1" spc="120" dirty="0">
                <a:latin typeface="Times New Roman"/>
                <a:cs typeface="Times New Roman"/>
              </a:rPr>
              <a:t>L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6404609" y="2952819"/>
            <a:ext cx="209423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748789" algn="l"/>
              </a:tabLst>
            </a:pPr>
            <a:r>
              <a:rPr sz="3000" i="1" spc="240" baseline="-25000" dirty="0">
                <a:latin typeface="Times New Roman"/>
                <a:cs typeface="Times New Roman"/>
              </a:rPr>
              <a:t>X</a:t>
            </a:r>
            <a:r>
              <a:rPr sz="3000" i="1" spc="-7" baseline="-25000" dirty="0">
                <a:latin typeface="Times New Roman"/>
                <a:cs typeface="Times New Roman"/>
              </a:rPr>
              <a:t> </a:t>
            </a:r>
            <a:r>
              <a:rPr sz="1300" spc="75" dirty="0">
                <a:latin typeface="Times New Roman"/>
                <a:cs typeface="Times New Roman"/>
              </a:rPr>
              <a:t>2	</a:t>
            </a:r>
            <a:r>
              <a:rPr sz="3000" i="1" spc="240" baseline="-25000" dirty="0">
                <a:latin typeface="Times New Roman"/>
                <a:cs typeface="Times New Roman"/>
              </a:rPr>
              <a:t>X</a:t>
            </a:r>
            <a:r>
              <a:rPr sz="3000" i="1" spc="-112" baseline="-25000" dirty="0">
                <a:latin typeface="Times New Roman"/>
                <a:cs typeface="Times New Roman"/>
              </a:rPr>
              <a:t> </a:t>
            </a:r>
            <a:r>
              <a:rPr sz="1300" spc="75" dirty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6136640" y="2739459"/>
            <a:ext cx="263398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70" dirty="0">
                <a:latin typeface="Times New Roman"/>
                <a:cs typeface="Times New Roman"/>
              </a:rPr>
              <a:t>(</a:t>
            </a:r>
            <a:r>
              <a:rPr sz="2000" i="1" spc="70" dirty="0">
                <a:latin typeface="Times New Roman"/>
                <a:cs typeface="Times New Roman"/>
              </a:rPr>
              <a:t>n</a:t>
            </a:r>
            <a:r>
              <a:rPr sz="2000" i="1" spc="1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Symbol"/>
                <a:cs typeface="Symbol"/>
              </a:rPr>
              <a:t></a:t>
            </a:r>
            <a:r>
              <a:rPr sz="1950" spc="-3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1)</a:t>
            </a:r>
            <a:r>
              <a:rPr sz="2000" i="1" spc="-10" dirty="0">
                <a:latin typeface="Times New Roman"/>
                <a:cs typeface="Times New Roman"/>
              </a:rPr>
              <a:t>s</a:t>
            </a:r>
            <a:r>
              <a:rPr sz="2000" i="1" spc="-270" dirty="0">
                <a:latin typeface="Times New Roman"/>
                <a:cs typeface="Times New Roman"/>
              </a:rPr>
              <a:t> </a:t>
            </a:r>
            <a:r>
              <a:rPr sz="1950" spc="112" baseline="38461" dirty="0">
                <a:latin typeface="Times New Roman"/>
                <a:cs typeface="Times New Roman"/>
              </a:rPr>
              <a:t>2</a:t>
            </a:r>
            <a:r>
              <a:rPr sz="1950" spc="494" baseline="38461" dirty="0">
                <a:latin typeface="Times New Roman"/>
                <a:cs typeface="Times New Roman"/>
              </a:rPr>
              <a:t> </a:t>
            </a:r>
            <a:r>
              <a:rPr sz="2925" spc="7" baseline="-28490" dirty="0">
                <a:latin typeface="Symbol"/>
                <a:cs typeface="Symbol"/>
              </a:rPr>
              <a:t></a:t>
            </a:r>
            <a:r>
              <a:rPr sz="2925" spc="-179" baseline="-28490" dirty="0">
                <a:latin typeface="Times New Roman"/>
                <a:cs typeface="Times New Roman"/>
              </a:rPr>
              <a:t> </a:t>
            </a:r>
            <a:r>
              <a:rPr sz="3000" i="1" spc="22" baseline="-27777" dirty="0">
                <a:latin typeface="Times New Roman"/>
                <a:cs typeface="Times New Roman"/>
              </a:rPr>
              <a:t>σ</a:t>
            </a:r>
            <a:r>
              <a:rPr sz="3000" i="1" spc="-157" baseline="-27777" dirty="0">
                <a:latin typeface="Times New Roman"/>
                <a:cs typeface="Times New Roman"/>
              </a:rPr>
              <a:t> </a:t>
            </a:r>
            <a:r>
              <a:rPr sz="2025" i="1" spc="75" baseline="-6172" dirty="0">
                <a:latin typeface="Times New Roman"/>
                <a:cs typeface="Times New Roman"/>
              </a:rPr>
              <a:t>2</a:t>
            </a:r>
            <a:r>
              <a:rPr sz="2025" i="1" spc="104" baseline="-6172" dirty="0">
                <a:latin typeface="Times New Roman"/>
                <a:cs typeface="Times New Roman"/>
              </a:rPr>
              <a:t> </a:t>
            </a:r>
            <a:r>
              <a:rPr sz="2925" spc="7" baseline="-28490" dirty="0">
                <a:latin typeface="Symbol"/>
                <a:cs typeface="Symbol"/>
              </a:rPr>
              <a:t></a:t>
            </a:r>
            <a:r>
              <a:rPr sz="2925" spc="52" baseline="-28490" dirty="0">
                <a:latin typeface="Times New Roman"/>
                <a:cs typeface="Times New Roman"/>
              </a:rPr>
              <a:t> </a:t>
            </a:r>
            <a:r>
              <a:rPr sz="1950" spc="70" dirty="0">
                <a:latin typeface="Times New Roman"/>
                <a:cs typeface="Times New Roman"/>
              </a:rPr>
              <a:t>(</a:t>
            </a:r>
            <a:r>
              <a:rPr sz="2000" i="1" spc="70" dirty="0">
                <a:latin typeface="Times New Roman"/>
                <a:cs typeface="Times New Roman"/>
              </a:rPr>
              <a:t>n</a:t>
            </a:r>
            <a:r>
              <a:rPr sz="2000" i="1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Symbol"/>
                <a:cs typeface="Symbol"/>
              </a:rPr>
              <a:t></a:t>
            </a:r>
            <a:r>
              <a:rPr sz="1950" spc="-3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1)</a:t>
            </a:r>
            <a:r>
              <a:rPr sz="2000" i="1" spc="-10" dirty="0">
                <a:latin typeface="Times New Roman"/>
                <a:cs typeface="Times New Roman"/>
              </a:rPr>
              <a:t>s</a:t>
            </a:r>
            <a:r>
              <a:rPr sz="2000" i="1" spc="-265" dirty="0">
                <a:latin typeface="Times New Roman"/>
                <a:cs typeface="Times New Roman"/>
              </a:rPr>
              <a:t> </a:t>
            </a:r>
            <a:r>
              <a:rPr sz="1950" spc="112" baseline="38461" dirty="0">
                <a:latin typeface="Times New Roman"/>
                <a:cs typeface="Times New Roman"/>
              </a:rPr>
              <a:t>2</a:t>
            </a:r>
            <a:endParaRPr sz="1950" baseline="38461">
              <a:latin typeface="Times New Roman"/>
              <a:cs typeface="Times New Roman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6210300" y="4086859"/>
            <a:ext cx="890269" cy="0"/>
          </a:xfrm>
          <a:custGeom>
            <a:avLst/>
            <a:gdLst/>
            <a:ahLst/>
            <a:cxnLst/>
            <a:rect l="l" t="t" r="r" b="b"/>
            <a:pathLst>
              <a:path w="890270">
                <a:moveTo>
                  <a:pt x="0" y="0"/>
                </a:moveTo>
                <a:lnTo>
                  <a:pt x="890270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043929" y="4161790"/>
            <a:ext cx="24130" cy="35560"/>
          </a:xfrm>
          <a:custGeom>
            <a:avLst/>
            <a:gdLst/>
            <a:ahLst/>
            <a:cxnLst/>
            <a:rect l="l" t="t" r="r" b="b"/>
            <a:pathLst>
              <a:path w="24129" h="35560">
                <a:moveTo>
                  <a:pt x="0" y="35560"/>
                </a:moveTo>
                <a:lnTo>
                  <a:pt x="241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068059" y="4161790"/>
            <a:ext cx="60960" cy="264160"/>
          </a:xfrm>
          <a:custGeom>
            <a:avLst/>
            <a:gdLst/>
            <a:ahLst/>
            <a:cxnLst/>
            <a:rect l="l" t="t" r="r" b="b"/>
            <a:pathLst>
              <a:path w="60960" h="264160">
                <a:moveTo>
                  <a:pt x="0" y="0"/>
                </a:moveTo>
                <a:lnTo>
                  <a:pt x="60960" y="2641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129020" y="3729990"/>
            <a:ext cx="66040" cy="695960"/>
          </a:xfrm>
          <a:custGeom>
            <a:avLst/>
            <a:gdLst/>
            <a:ahLst/>
            <a:cxnLst/>
            <a:rect l="l" t="t" r="r" b="b"/>
            <a:pathLst>
              <a:path w="66039" h="695960">
                <a:moveTo>
                  <a:pt x="0" y="695960"/>
                </a:moveTo>
                <a:lnTo>
                  <a:pt x="6603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195059" y="3729990"/>
            <a:ext cx="915669" cy="0"/>
          </a:xfrm>
          <a:custGeom>
            <a:avLst/>
            <a:gdLst/>
            <a:ahLst/>
            <a:cxnLst/>
            <a:rect l="l" t="t" r="r" b="b"/>
            <a:pathLst>
              <a:path w="915670">
                <a:moveTo>
                  <a:pt x="0" y="0"/>
                </a:moveTo>
                <a:lnTo>
                  <a:pt x="91566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040120" y="3723640"/>
            <a:ext cx="1070610" cy="702310"/>
          </a:xfrm>
          <a:custGeom>
            <a:avLst/>
            <a:gdLst/>
            <a:ahLst/>
            <a:cxnLst/>
            <a:rect l="l" t="t" r="r" b="b"/>
            <a:pathLst>
              <a:path w="1070609" h="702310">
                <a:moveTo>
                  <a:pt x="42497" y="454660"/>
                </a:moveTo>
                <a:lnTo>
                  <a:pt x="20319" y="454660"/>
                </a:lnTo>
                <a:lnTo>
                  <a:pt x="82550" y="702310"/>
                </a:lnTo>
                <a:lnTo>
                  <a:pt x="95250" y="702310"/>
                </a:lnTo>
                <a:lnTo>
                  <a:pt x="101087" y="641350"/>
                </a:lnTo>
                <a:lnTo>
                  <a:pt x="88900" y="641350"/>
                </a:lnTo>
                <a:lnTo>
                  <a:pt x="42497" y="454660"/>
                </a:lnTo>
                <a:close/>
              </a:path>
              <a:path w="1070609" h="702310">
                <a:moveTo>
                  <a:pt x="1070609" y="0"/>
                </a:moveTo>
                <a:lnTo>
                  <a:pt x="149859" y="0"/>
                </a:lnTo>
                <a:lnTo>
                  <a:pt x="88900" y="641350"/>
                </a:lnTo>
                <a:lnTo>
                  <a:pt x="101087" y="641350"/>
                </a:lnTo>
                <a:lnTo>
                  <a:pt x="161289" y="12700"/>
                </a:lnTo>
                <a:lnTo>
                  <a:pt x="1070609" y="12700"/>
                </a:lnTo>
                <a:lnTo>
                  <a:pt x="1070609" y="0"/>
                </a:lnTo>
                <a:close/>
              </a:path>
              <a:path w="1070609" h="702310">
                <a:moveTo>
                  <a:pt x="34289" y="421640"/>
                </a:moveTo>
                <a:lnTo>
                  <a:pt x="0" y="471170"/>
                </a:lnTo>
                <a:lnTo>
                  <a:pt x="7619" y="474980"/>
                </a:lnTo>
                <a:lnTo>
                  <a:pt x="20319" y="454660"/>
                </a:lnTo>
                <a:lnTo>
                  <a:pt x="42497" y="454660"/>
                </a:lnTo>
                <a:lnTo>
                  <a:pt x="34289" y="421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978140" y="4086859"/>
            <a:ext cx="891540" cy="0"/>
          </a:xfrm>
          <a:custGeom>
            <a:avLst/>
            <a:gdLst/>
            <a:ahLst/>
            <a:cxnLst/>
            <a:rect l="l" t="t" r="r" b="b"/>
            <a:pathLst>
              <a:path w="891540">
                <a:moveTo>
                  <a:pt x="0" y="0"/>
                </a:moveTo>
                <a:lnTo>
                  <a:pt x="891539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811769" y="4160520"/>
            <a:ext cx="24130" cy="35560"/>
          </a:xfrm>
          <a:custGeom>
            <a:avLst/>
            <a:gdLst/>
            <a:ahLst/>
            <a:cxnLst/>
            <a:rect l="l" t="t" r="r" b="b"/>
            <a:pathLst>
              <a:path w="24129" h="35560">
                <a:moveTo>
                  <a:pt x="0" y="35559"/>
                </a:moveTo>
                <a:lnTo>
                  <a:pt x="241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835900" y="4160520"/>
            <a:ext cx="60960" cy="264160"/>
          </a:xfrm>
          <a:custGeom>
            <a:avLst/>
            <a:gdLst/>
            <a:ahLst/>
            <a:cxnLst/>
            <a:rect l="l" t="t" r="r" b="b"/>
            <a:pathLst>
              <a:path w="60959" h="264160">
                <a:moveTo>
                  <a:pt x="0" y="0"/>
                </a:moveTo>
                <a:lnTo>
                  <a:pt x="60959" y="2641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896859" y="3729990"/>
            <a:ext cx="67310" cy="694690"/>
          </a:xfrm>
          <a:custGeom>
            <a:avLst/>
            <a:gdLst/>
            <a:ahLst/>
            <a:cxnLst/>
            <a:rect l="l" t="t" r="r" b="b"/>
            <a:pathLst>
              <a:path w="67309" h="694689">
                <a:moveTo>
                  <a:pt x="0" y="694690"/>
                </a:moveTo>
                <a:lnTo>
                  <a:pt x="673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964169" y="3729990"/>
            <a:ext cx="915669" cy="0"/>
          </a:xfrm>
          <a:custGeom>
            <a:avLst/>
            <a:gdLst/>
            <a:ahLst/>
            <a:cxnLst/>
            <a:rect l="l" t="t" r="r" b="b"/>
            <a:pathLst>
              <a:path w="915670">
                <a:moveTo>
                  <a:pt x="0" y="0"/>
                </a:moveTo>
                <a:lnTo>
                  <a:pt x="9156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809230" y="3723640"/>
            <a:ext cx="1070610" cy="701040"/>
          </a:xfrm>
          <a:custGeom>
            <a:avLst/>
            <a:gdLst/>
            <a:ahLst/>
            <a:cxnLst/>
            <a:rect l="l" t="t" r="r" b="b"/>
            <a:pathLst>
              <a:path w="1070609" h="701039">
                <a:moveTo>
                  <a:pt x="42306" y="453390"/>
                </a:moveTo>
                <a:lnTo>
                  <a:pt x="20320" y="453390"/>
                </a:lnTo>
                <a:lnTo>
                  <a:pt x="82550" y="701040"/>
                </a:lnTo>
                <a:lnTo>
                  <a:pt x="93979" y="701040"/>
                </a:lnTo>
                <a:lnTo>
                  <a:pt x="99828" y="640080"/>
                </a:lnTo>
                <a:lnTo>
                  <a:pt x="87629" y="640080"/>
                </a:lnTo>
                <a:lnTo>
                  <a:pt x="42306" y="453390"/>
                </a:lnTo>
                <a:close/>
              </a:path>
              <a:path w="1070609" h="701039">
                <a:moveTo>
                  <a:pt x="1070610" y="0"/>
                </a:moveTo>
                <a:lnTo>
                  <a:pt x="148590" y="0"/>
                </a:lnTo>
                <a:lnTo>
                  <a:pt x="87629" y="640080"/>
                </a:lnTo>
                <a:lnTo>
                  <a:pt x="99828" y="640080"/>
                </a:lnTo>
                <a:lnTo>
                  <a:pt x="160020" y="12700"/>
                </a:lnTo>
                <a:lnTo>
                  <a:pt x="1070610" y="12700"/>
                </a:lnTo>
                <a:lnTo>
                  <a:pt x="1070610" y="0"/>
                </a:lnTo>
                <a:close/>
              </a:path>
              <a:path w="1070609" h="701039">
                <a:moveTo>
                  <a:pt x="34290" y="420370"/>
                </a:moveTo>
                <a:lnTo>
                  <a:pt x="0" y="469900"/>
                </a:lnTo>
                <a:lnTo>
                  <a:pt x="6350" y="473710"/>
                </a:lnTo>
                <a:lnTo>
                  <a:pt x="20320" y="453390"/>
                </a:lnTo>
                <a:lnTo>
                  <a:pt x="42306" y="453390"/>
                </a:lnTo>
                <a:lnTo>
                  <a:pt x="34290" y="420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 txBox="1"/>
          <p:nvPr/>
        </p:nvSpPr>
        <p:spPr>
          <a:xfrm>
            <a:off x="6670040" y="4229582"/>
            <a:ext cx="14605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i="1" spc="120" dirty="0">
                <a:latin typeface="Times New Roman"/>
                <a:cs typeface="Times New Roman"/>
              </a:rPr>
              <a:t>R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8446711" y="4229582"/>
            <a:ext cx="13652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i="1" spc="120" dirty="0">
                <a:latin typeface="Times New Roman"/>
                <a:cs typeface="Times New Roman"/>
              </a:rPr>
              <a:t>L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6459220" y="3962467"/>
            <a:ext cx="35814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00" i="1" spc="240" baseline="-25000" dirty="0">
                <a:latin typeface="Times New Roman"/>
                <a:cs typeface="Times New Roman"/>
              </a:rPr>
              <a:t>X</a:t>
            </a:r>
            <a:r>
              <a:rPr sz="3000" i="1" spc="-112" baseline="-25000" dirty="0">
                <a:latin typeface="Times New Roman"/>
                <a:cs typeface="Times New Roman"/>
              </a:rPr>
              <a:t> </a:t>
            </a:r>
            <a:r>
              <a:rPr sz="1300" spc="75" dirty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8235819" y="3962467"/>
            <a:ext cx="3587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00" i="1" spc="240" baseline="-25000" dirty="0">
                <a:latin typeface="Times New Roman"/>
                <a:cs typeface="Times New Roman"/>
              </a:rPr>
              <a:t>X</a:t>
            </a:r>
            <a:r>
              <a:rPr sz="3000" i="1" spc="-112" baseline="-25000" dirty="0">
                <a:latin typeface="Times New Roman"/>
                <a:cs typeface="Times New Roman"/>
              </a:rPr>
              <a:t> </a:t>
            </a:r>
            <a:r>
              <a:rPr sz="1300" spc="75" dirty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7960386" y="3750377"/>
            <a:ext cx="90551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75" dirty="0">
                <a:latin typeface="Times New Roman"/>
                <a:cs typeface="Times New Roman"/>
              </a:rPr>
              <a:t>(</a:t>
            </a:r>
            <a:r>
              <a:rPr sz="2000" i="1" spc="75" dirty="0">
                <a:latin typeface="Times New Roman"/>
                <a:cs typeface="Times New Roman"/>
              </a:rPr>
              <a:t>n</a:t>
            </a:r>
            <a:r>
              <a:rPr sz="2000" i="1" spc="-4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Symbol"/>
                <a:cs typeface="Symbol"/>
              </a:rPr>
              <a:t></a:t>
            </a:r>
            <a:r>
              <a:rPr sz="1950" spc="-30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Times New Roman"/>
                <a:cs typeface="Times New Roman"/>
              </a:rPr>
              <a:t>1)</a:t>
            </a:r>
            <a:r>
              <a:rPr sz="2000" i="1" spc="-15" dirty="0">
                <a:latin typeface="Times New Roman"/>
                <a:cs typeface="Times New Roman"/>
              </a:rPr>
              <a:t>s</a:t>
            </a:r>
            <a:r>
              <a:rPr sz="2000" i="1" spc="-280" dirty="0">
                <a:latin typeface="Times New Roman"/>
                <a:cs typeface="Times New Roman"/>
              </a:rPr>
              <a:t> </a:t>
            </a:r>
            <a:r>
              <a:rPr sz="1950" spc="112" baseline="38461" dirty="0">
                <a:latin typeface="Times New Roman"/>
                <a:cs typeface="Times New Roman"/>
              </a:rPr>
              <a:t>2</a:t>
            </a:r>
            <a:endParaRPr sz="1950" baseline="38461">
              <a:latin typeface="Times New Roman"/>
              <a:cs typeface="Times New Roman"/>
            </a:endParaRPr>
          </a:p>
        </p:txBody>
      </p:sp>
      <p:sp>
        <p:nvSpPr>
          <p:cNvPr id="202" name="object 202"/>
          <p:cNvSpPr txBox="1"/>
          <p:nvPr/>
        </p:nvSpPr>
        <p:spPr>
          <a:xfrm>
            <a:off x="6192520" y="3750377"/>
            <a:ext cx="155702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75" dirty="0">
                <a:latin typeface="Times New Roman"/>
                <a:cs typeface="Times New Roman"/>
              </a:rPr>
              <a:t>(</a:t>
            </a:r>
            <a:r>
              <a:rPr sz="2000" i="1" spc="75" dirty="0">
                <a:latin typeface="Times New Roman"/>
                <a:cs typeface="Times New Roman"/>
              </a:rPr>
              <a:t>n </a:t>
            </a:r>
            <a:r>
              <a:rPr sz="1950" spc="5" dirty="0">
                <a:latin typeface="Symbol"/>
                <a:cs typeface="Symbol"/>
              </a:rPr>
              <a:t></a:t>
            </a:r>
            <a:r>
              <a:rPr sz="1950" spc="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1)</a:t>
            </a:r>
            <a:r>
              <a:rPr sz="2000" i="1" spc="-10" dirty="0">
                <a:latin typeface="Times New Roman"/>
                <a:cs typeface="Times New Roman"/>
              </a:rPr>
              <a:t>s </a:t>
            </a:r>
            <a:r>
              <a:rPr sz="1950" spc="112" baseline="38461" dirty="0">
                <a:latin typeface="Times New Roman"/>
                <a:cs typeface="Times New Roman"/>
              </a:rPr>
              <a:t>2 </a:t>
            </a:r>
            <a:r>
              <a:rPr sz="2925" spc="7" baseline="-28490" dirty="0">
                <a:latin typeface="Symbol"/>
                <a:cs typeface="Symbol"/>
              </a:rPr>
              <a:t></a:t>
            </a:r>
            <a:r>
              <a:rPr sz="2925" spc="7" baseline="-28490" dirty="0">
                <a:latin typeface="Times New Roman"/>
                <a:cs typeface="Times New Roman"/>
              </a:rPr>
              <a:t> </a:t>
            </a:r>
            <a:r>
              <a:rPr sz="3000" i="1" spc="30" baseline="-27777" dirty="0">
                <a:latin typeface="Times New Roman"/>
                <a:cs typeface="Times New Roman"/>
              </a:rPr>
              <a:t>σ</a:t>
            </a:r>
            <a:r>
              <a:rPr sz="3000" i="1" spc="-217" baseline="-27777" dirty="0">
                <a:latin typeface="Times New Roman"/>
                <a:cs typeface="Times New Roman"/>
              </a:rPr>
              <a:t> </a:t>
            </a:r>
            <a:r>
              <a:rPr sz="2925" spc="7" baseline="-28490" dirty="0">
                <a:latin typeface="Symbol"/>
                <a:cs typeface="Symbol"/>
              </a:rPr>
              <a:t></a:t>
            </a:r>
            <a:endParaRPr sz="2925" baseline="-2849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737869" y="0"/>
            <a:ext cx="762317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0" marR="5080" indent="-2641600">
              <a:lnSpc>
                <a:spcPct val="100000"/>
              </a:lnSpc>
              <a:spcBef>
                <a:spcPts val="100"/>
              </a:spcBef>
              <a:tabLst>
                <a:tab pos="3952240" algn="l"/>
                <a:tab pos="4485640" algn="l"/>
              </a:tabLst>
            </a:pPr>
            <a:r>
              <a:rPr spc="345" dirty="0"/>
              <a:t>Co</a:t>
            </a:r>
            <a:r>
              <a:rPr spc="575" dirty="0"/>
              <a:t>n</a:t>
            </a:r>
            <a:r>
              <a:rPr spc="645" dirty="0"/>
              <a:t>s</a:t>
            </a:r>
            <a:r>
              <a:rPr spc="575" dirty="0"/>
              <a:t>t</a:t>
            </a:r>
            <a:r>
              <a:rPr spc="345" dirty="0"/>
              <a:t>r</a:t>
            </a:r>
            <a:r>
              <a:rPr spc="570" dirty="0"/>
              <a:t>u</a:t>
            </a:r>
            <a:r>
              <a:rPr spc="345" dirty="0"/>
              <a:t>c</a:t>
            </a:r>
            <a:r>
              <a:rPr spc="575" dirty="0"/>
              <a:t>t</a:t>
            </a:r>
            <a:r>
              <a:rPr spc="500" dirty="0"/>
              <a:t>i</a:t>
            </a:r>
            <a:r>
              <a:rPr spc="575" dirty="0"/>
              <a:t>n</a:t>
            </a:r>
            <a:r>
              <a:rPr spc="155" dirty="0"/>
              <a:t>g</a:t>
            </a:r>
            <a:r>
              <a:rPr dirty="0"/>
              <a:t>	</a:t>
            </a:r>
            <a:r>
              <a:rPr spc="235" dirty="0"/>
              <a:t>a</a:t>
            </a:r>
            <a:r>
              <a:rPr dirty="0"/>
              <a:t>	</a:t>
            </a:r>
            <a:r>
              <a:rPr spc="355" dirty="0"/>
              <a:t>C</a:t>
            </a:r>
            <a:r>
              <a:rPr spc="340" dirty="0"/>
              <a:t>o</a:t>
            </a:r>
            <a:r>
              <a:rPr spc="575" dirty="0"/>
              <a:t>n</a:t>
            </a:r>
            <a:r>
              <a:rPr spc="350" dirty="0"/>
              <a:t>f</a:t>
            </a:r>
            <a:r>
              <a:rPr spc="500" dirty="0"/>
              <a:t>i</a:t>
            </a:r>
            <a:r>
              <a:rPr spc="420" dirty="0"/>
              <a:t>d</a:t>
            </a:r>
            <a:r>
              <a:rPr spc="580" dirty="0"/>
              <a:t>e</a:t>
            </a:r>
            <a:r>
              <a:rPr spc="575" dirty="0"/>
              <a:t>n</a:t>
            </a:r>
            <a:r>
              <a:rPr spc="335" dirty="0"/>
              <a:t>c</a:t>
            </a:r>
            <a:r>
              <a:rPr spc="165" dirty="0"/>
              <a:t>e  </a:t>
            </a:r>
            <a:r>
              <a:rPr spc="465" dirty="0"/>
              <a:t>Interval</a:t>
            </a:r>
          </a:p>
        </p:txBody>
      </p:sp>
      <p:sp>
        <p:nvSpPr>
          <p:cNvPr id="178" name="object 17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79" name="object 17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43</a:t>
            </a:fld>
            <a:endParaRPr dirty="0"/>
          </a:p>
        </p:txBody>
      </p:sp>
      <p:sp>
        <p:nvSpPr>
          <p:cNvPr id="174" name="object 174"/>
          <p:cNvSpPr txBox="1"/>
          <p:nvPr/>
        </p:nvSpPr>
        <p:spPr>
          <a:xfrm>
            <a:off x="441959" y="1329690"/>
            <a:ext cx="7872730" cy="3307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70" dirty="0">
                <a:latin typeface="Times New Roman"/>
                <a:cs typeface="Times New Roman"/>
              </a:rPr>
              <a:t>Example</a:t>
            </a:r>
            <a:r>
              <a:rPr sz="2400" spc="27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2700" marR="19050">
              <a:lnSpc>
                <a:spcPct val="100000"/>
              </a:lnSpc>
              <a:tabLst>
                <a:tab pos="1725930" algn="l"/>
              </a:tabLst>
            </a:pPr>
            <a:r>
              <a:rPr sz="2400" spc="-5" dirty="0">
                <a:latin typeface="Times New Roman"/>
                <a:cs typeface="Times New Roman"/>
              </a:rPr>
              <a:t>You </a:t>
            </a:r>
            <a:r>
              <a:rPr sz="2400" dirty="0">
                <a:latin typeface="Times New Roman"/>
                <a:cs typeface="Times New Roman"/>
              </a:rPr>
              <a:t>randomly select and </a:t>
            </a:r>
            <a:r>
              <a:rPr sz="2400" spc="-5" dirty="0">
                <a:latin typeface="Times New Roman"/>
                <a:cs typeface="Times New Roman"/>
              </a:rPr>
              <a:t>weigh </a:t>
            </a:r>
            <a:r>
              <a:rPr sz="2400" dirty="0">
                <a:latin typeface="Times New Roman"/>
                <a:cs typeface="Times New Roman"/>
              </a:rPr>
              <a:t>41 samples of 16-ounce bags of  potato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chips.	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sample standard deviation is 0.05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ounce.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Assuming </a:t>
            </a:r>
            <a:r>
              <a:rPr sz="2400" dirty="0">
                <a:latin typeface="Times New Roman"/>
                <a:cs typeface="Times New Roman"/>
              </a:rPr>
              <a:t>the weights are normally distributed, construct a 90%  confidence interval for the population standard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deviation.</a:t>
            </a:r>
            <a:endParaRPr sz="2400">
              <a:latin typeface="Times New Roman"/>
              <a:cs typeface="Times New Roman"/>
            </a:endParaRPr>
          </a:p>
          <a:p>
            <a:pPr marL="46990" marR="1601470" indent="-19050">
              <a:lnSpc>
                <a:spcPts val="5060"/>
              </a:lnSpc>
              <a:spcBef>
                <a:spcPts val="140"/>
              </a:spcBef>
              <a:tabLst>
                <a:tab pos="4247515" algn="l"/>
              </a:tabLst>
            </a:pPr>
            <a:r>
              <a:rPr sz="2400" spc="80" dirty="0">
                <a:latin typeface="Times New Roman"/>
                <a:cs typeface="Times New Roman"/>
              </a:rPr>
              <a:t>d.f. </a:t>
            </a:r>
            <a:r>
              <a:rPr sz="2400" spc="100" dirty="0">
                <a:latin typeface="Times New Roman"/>
                <a:cs typeface="Times New Roman"/>
              </a:rPr>
              <a:t>= </a:t>
            </a:r>
            <a:r>
              <a:rPr sz="2450" i="1" spc="240" dirty="0">
                <a:latin typeface="Times New Roman"/>
                <a:cs typeface="Times New Roman"/>
              </a:rPr>
              <a:t>n</a:t>
            </a:r>
            <a:r>
              <a:rPr sz="2450" i="1" spc="-3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spc="130" dirty="0">
                <a:latin typeface="Times New Roman"/>
                <a:cs typeface="Times New Roman"/>
              </a:rPr>
              <a:t>1 </a:t>
            </a:r>
            <a:r>
              <a:rPr sz="2400" spc="100" dirty="0">
                <a:latin typeface="Times New Roman"/>
                <a:cs typeface="Times New Roman"/>
              </a:rPr>
              <a:t>= </a:t>
            </a:r>
            <a:r>
              <a:rPr sz="2400" spc="125" dirty="0">
                <a:latin typeface="Times New Roman"/>
                <a:cs typeface="Times New Roman"/>
              </a:rPr>
              <a:t>41 </a:t>
            </a:r>
            <a:r>
              <a:rPr sz="2400" spc="130" dirty="0">
                <a:latin typeface="Times New Roman"/>
                <a:cs typeface="Times New Roman"/>
              </a:rPr>
              <a:t>– 1 </a:t>
            </a:r>
            <a:r>
              <a:rPr sz="2400" spc="100" dirty="0">
                <a:latin typeface="Times New Roman"/>
                <a:cs typeface="Times New Roman"/>
              </a:rPr>
              <a:t>= </a:t>
            </a:r>
            <a:r>
              <a:rPr sz="2400" spc="130" dirty="0">
                <a:latin typeface="Times New Roman"/>
                <a:cs typeface="Times New Roman"/>
              </a:rPr>
              <a:t>40 </a:t>
            </a:r>
            <a:r>
              <a:rPr sz="2400" spc="155" dirty="0">
                <a:latin typeface="Times New Roman"/>
                <a:cs typeface="Times New Roman"/>
              </a:rPr>
              <a:t>degrees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130" dirty="0">
                <a:latin typeface="Times New Roman"/>
                <a:cs typeface="Times New Roman"/>
              </a:rPr>
              <a:t>freedom,  </a:t>
            </a:r>
            <a:r>
              <a:rPr sz="2400" spc="165" dirty="0">
                <a:latin typeface="Times New Roman"/>
                <a:cs typeface="Times New Roman"/>
              </a:rPr>
              <a:t>Area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to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right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50" i="1" spc="145" dirty="0">
                <a:latin typeface="Times New Roman"/>
                <a:cs typeface="Times New Roman"/>
              </a:rPr>
              <a:t>χ</a:t>
            </a:r>
            <a:r>
              <a:rPr sz="2100" spc="217" baseline="27777" dirty="0">
                <a:latin typeface="Times New Roman"/>
                <a:cs typeface="Times New Roman"/>
              </a:rPr>
              <a:t>2</a:t>
            </a:r>
            <a:r>
              <a:rPr sz="2100" spc="217" baseline="-23809" dirty="0">
                <a:latin typeface="Times New Roman"/>
                <a:cs typeface="Times New Roman"/>
              </a:rPr>
              <a:t>R</a:t>
            </a:r>
            <a:r>
              <a:rPr sz="2100" spc="60" baseline="-23809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3600" spc="195" baseline="21990" dirty="0">
                <a:latin typeface="Times New Roman"/>
                <a:cs typeface="Times New Roman"/>
              </a:rPr>
              <a:t>1</a:t>
            </a:r>
            <a:r>
              <a:rPr sz="3600" spc="-254" baseline="21990" dirty="0">
                <a:latin typeface="Times New Roman"/>
                <a:cs typeface="Times New Roman"/>
              </a:rPr>
              <a:t> </a:t>
            </a:r>
            <a:r>
              <a:rPr sz="3600" u="sng" spc="-7" baseline="2199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3600" u="sng" spc="-405" baseline="219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675" i="1" u="sng" spc="-37" baseline="2154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3675" i="1" spc="-37" baseline="21541" dirty="0">
                <a:latin typeface="Times New Roman"/>
                <a:cs typeface="Times New Roman"/>
              </a:rPr>
              <a:t>	</a:t>
            </a:r>
            <a:r>
              <a:rPr sz="3600" spc="-7" baseline="-5787" dirty="0">
                <a:latin typeface="Symbol"/>
                <a:cs typeface="Symbol"/>
              </a:rPr>
              <a:t></a:t>
            </a:r>
            <a:r>
              <a:rPr sz="3600" spc="-225" baseline="-5787" dirty="0">
                <a:latin typeface="Times New Roman"/>
                <a:cs typeface="Times New Roman"/>
              </a:rPr>
              <a:t> </a:t>
            </a:r>
            <a:r>
              <a:rPr sz="3600" spc="195" baseline="21990" dirty="0">
                <a:latin typeface="Times New Roman"/>
                <a:cs typeface="Times New Roman"/>
              </a:rPr>
              <a:t>1</a:t>
            </a:r>
            <a:r>
              <a:rPr sz="3600" spc="-270" baseline="21990" dirty="0">
                <a:latin typeface="Times New Roman"/>
                <a:cs typeface="Times New Roman"/>
              </a:rPr>
              <a:t> </a:t>
            </a:r>
            <a:r>
              <a:rPr sz="3600" u="sng" spc="-7" baseline="2199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3600" u="sng" spc="-247" baseline="219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600" u="sng" spc="150" baseline="219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0.9</a:t>
            </a:r>
            <a:r>
              <a:rPr sz="3600" spc="142" baseline="21990" dirty="0">
                <a:latin typeface="Times New Roman"/>
                <a:cs typeface="Times New Roman"/>
              </a:rPr>
              <a:t> </a:t>
            </a:r>
            <a:r>
              <a:rPr sz="3600" spc="-7" baseline="-5787" dirty="0">
                <a:latin typeface="Symbol"/>
                <a:cs typeface="Symbol"/>
              </a:rPr>
              <a:t></a:t>
            </a:r>
            <a:r>
              <a:rPr sz="3600" spc="-67" baseline="-5787" dirty="0">
                <a:latin typeface="Times New Roman"/>
                <a:cs typeface="Times New Roman"/>
              </a:rPr>
              <a:t> </a:t>
            </a:r>
            <a:r>
              <a:rPr sz="3600" spc="157" baseline="-5787" dirty="0">
                <a:latin typeface="Times New Roman"/>
                <a:cs typeface="Times New Roman"/>
              </a:rPr>
              <a:t>0.05</a:t>
            </a:r>
            <a:endParaRPr sz="3600" baseline="-5787">
              <a:latin typeface="Times New Roman"/>
              <a:cs typeface="Times New Roman"/>
            </a:endParaRPr>
          </a:p>
          <a:p>
            <a:pPr marL="916305" algn="ctr">
              <a:lnSpc>
                <a:spcPts val="1180"/>
              </a:lnSpc>
              <a:tabLst>
                <a:tab pos="1971675" algn="l"/>
              </a:tabLst>
            </a:pPr>
            <a:r>
              <a:rPr sz="2400" spc="130" dirty="0">
                <a:latin typeface="Times New Roman"/>
                <a:cs typeface="Times New Roman"/>
              </a:rPr>
              <a:t>2	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4212590" y="5006340"/>
            <a:ext cx="1255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2515" algn="l"/>
              </a:tabLst>
            </a:pPr>
            <a:r>
              <a:rPr sz="2400" spc="130" dirty="0">
                <a:latin typeface="Times New Roman"/>
                <a:cs typeface="Times New Roman"/>
              </a:rPr>
              <a:t>2	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476250" y="4778418"/>
            <a:ext cx="624903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218305" algn="l"/>
              </a:tabLst>
            </a:pPr>
            <a:r>
              <a:rPr sz="2400" spc="165" dirty="0">
                <a:latin typeface="Times New Roman"/>
                <a:cs typeface="Times New Roman"/>
              </a:rPr>
              <a:t>Area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to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right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50" i="1" spc="150" dirty="0">
                <a:latin typeface="Times New Roman"/>
                <a:cs typeface="Times New Roman"/>
              </a:rPr>
              <a:t>χ</a:t>
            </a:r>
            <a:r>
              <a:rPr sz="2100" spc="225" baseline="27777" dirty="0">
                <a:latin typeface="Times New Roman"/>
                <a:cs typeface="Times New Roman"/>
              </a:rPr>
              <a:t>2</a:t>
            </a:r>
            <a:r>
              <a:rPr sz="2100" spc="225" baseline="-23809" dirty="0">
                <a:latin typeface="Times New Roman"/>
                <a:cs typeface="Times New Roman"/>
              </a:rPr>
              <a:t>L</a:t>
            </a:r>
            <a:r>
              <a:rPr sz="2100" spc="30" baseline="-23809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3600" spc="195" baseline="21990" dirty="0">
                <a:latin typeface="Times New Roman"/>
                <a:cs typeface="Times New Roman"/>
              </a:rPr>
              <a:t>1</a:t>
            </a:r>
            <a:r>
              <a:rPr sz="3600" spc="-254" baseline="21990" dirty="0">
                <a:latin typeface="Times New Roman"/>
                <a:cs typeface="Times New Roman"/>
              </a:rPr>
              <a:t> </a:t>
            </a:r>
            <a:r>
              <a:rPr sz="3600" u="sng" spc="-7" baseline="2199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</a:t>
            </a:r>
            <a:r>
              <a:rPr sz="3600" u="sng" spc="-359" baseline="219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675" i="1" u="sng" spc="-37" baseline="2154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3675" i="1" spc="-37" baseline="21541" dirty="0">
                <a:latin typeface="Times New Roman"/>
                <a:cs typeface="Times New Roman"/>
              </a:rPr>
              <a:t>	</a:t>
            </a:r>
            <a:r>
              <a:rPr sz="3600" spc="-7" baseline="-5787" dirty="0">
                <a:latin typeface="Symbol"/>
                <a:cs typeface="Symbol"/>
              </a:rPr>
              <a:t></a:t>
            </a:r>
            <a:r>
              <a:rPr sz="3600" spc="-240" baseline="-5787" dirty="0">
                <a:latin typeface="Times New Roman"/>
                <a:cs typeface="Times New Roman"/>
              </a:rPr>
              <a:t> </a:t>
            </a:r>
            <a:r>
              <a:rPr sz="3600" spc="195" baseline="21990" dirty="0">
                <a:latin typeface="Times New Roman"/>
                <a:cs typeface="Times New Roman"/>
              </a:rPr>
              <a:t>1</a:t>
            </a:r>
            <a:r>
              <a:rPr sz="3600" spc="-270" baseline="21990" dirty="0">
                <a:latin typeface="Times New Roman"/>
                <a:cs typeface="Times New Roman"/>
              </a:rPr>
              <a:t> </a:t>
            </a:r>
            <a:r>
              <a:rPr sz="3600" u="sng" spc="-7" baseline="2199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</a:t>
            </a:r>
            <a:r>
              <a:rPr sz="3600" u="sng" spc="-209" baseline="219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600" u="sng" spc="150" baseline="219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0.9</a:t>
            </a:r>
            <a:r>
              <a:rPr sz="3600" spc="150" baseline="21990" dirty="0">
                <a:latin typeface="Times New Roman"/>
                <a:cs typeface="Times New Roman"/>
              </a:rPr>
              <a:t> </a:t>
            </a:r>
            <a:r>
              <a:rPr sz="3600" spc="-7" baseline="-5787" dirty="0">
                <a:latin typeface="Symbol"/>
                <a:cs typeface="Symbol"/>
              </a:rPr>
              <a:t></a:t>
            </a:r>
            <a:r>
              <a:rPr sz="3600" spc="-67" baseline="-5787" dirty="0">
                <a:latin typeface="Times New Roman"/>
                <a:cs typeface="Times New Roman"/>
              </a:rPr>
              <a:t> </a:t>
            </a:r>
            <a:r>
              <a:rPr sz="3600" spc="157" baseline="-5787" dirty="0">
                <a:latin typeface="Times New Roman"/>
                <a:cs typeface="Times New Roman"/>
              </a:rPr>
              <a:t>0.95</a:t>
            </a:r>
            <a:endParaRPr sz="3600" baseline="-5787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382270" y="5364036"/>
            <a:ext cx="8568055" cy="1080135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400" spc="175" dirty="0">
                <a:latin typeface="Times New Roman"/>
                <a:cs typeface="Times New Roman"/>
              </a:rPr>
              <a:t>The </a:t>
            </a:r>
            <a:r>
              <a:rPr sz="2400" spc="130" dirty="0">
                <a:latin typeface="Times New Roman"/>
                <a:cs typeface="Times New Roman"/>
              </a:rPr>
              <a:t>critical </a:t>
            </a:r>
            <a:r>
              <a:rPr sz="2400" spc="165" dirty="0">
                <a:latin typeface="Times New Roman"/>
                <a:cs typeface="Times New Roman"/>
              </a:rPr>
              <a:t>values </a:t>
            </a:r>
            <a:r>
              <a:rPr sz="2400" spc="220" dirty="0">
                <a:latin typeface="Times New Roman"/>
                <a:cs typeface="Times New Roman"/>
              </a:rPr>
              <a:t>are </a:t>
            </a:r>
            <a:r>
              <a:rPr sz="2450" i="1" spc="145" dirty="0">
                <a:latin typeface="Times New Roman"/>
                <a:cs typeface="Times New Roman"/>
              </a:rPr>
              <a:t>χ</a:t>
            </a:r>
            <a:r>
              <a:rPr sz="2100" spc="217" baseline="27777" dirty="0">
                <a:latin typeface="Times New Roman"/>
                <a:cs typeface="Times New Roman"/>
              </a:rPr>
              <a:t>2</a:t>
            </a:r>
            <a:r>
              <a:rPr sz="2100" spc="217" baseline="-23809" dirty="0">
                <a:latin typeface="Times New Roman"/>
                <a:cs typeface="Times New Roman"/>
              </a:rPr>
              <a:t>R </a:t>
            </a:r>
            <a:r>
              <a:rPr sz="2400" spc="100" dirty="0">
                <a:latin typeface="Times New Roman"/>
                <a:cs typeface="Times New Roman"/>
              </a:rPr>
              <a:t>= </a:t>
            </a:r>
            <a:r>
              <a:rPr sz="2400" spc="120" dirty="0">
                <a:latin typeface="Times New Roman"/>
                <a:cs typeface="Times New Roman"/>
              </a:rPr>
              <a:t>55.758 </a:t>
            </a:r>
            <a:r>
              <a:rPr sz="2400" spc="229" dirty="0">
                <a:latin typeface="Times New Roman"/>
                <a:cs typeface="Times New Roman"/>
              </a:rPr>
              <a:t>and </a:t>
            </a:r>
            <a:r>
              <a:rPr sz="2450" i="1" spc="150" dirty="0">
                <a:latin typeface="Times New Roman"/>
                <a:cs typeface="Times New Roman"/>
              </a:rPr>
              <a:t>χ</a:t>
            </a:r>
            <a:r>
              <a:rPr sz="2100" spc="225" baseline="27777" dirty="0">
                <a:latin typeface="Times New Roman"/>
                <a:cs typeface="Times New Roman"/>
              </a:rPr>
              <a:t>2</a:t>
            </a:r>
            <a:r>
              <a:rPr sz="2100" spc="225" baseline="-23809" dirty="0">
                <a:latin typeface="Times New Roman"/>
                <a:cs typeface="Times New Roman"/>
              </a:rPr>
              <a:t>L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-26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26.509.</a:t>
            </a:r>
            <a:endParaRPr sz="2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310"/>
              </a:spcBef>
            </a:pPr>
            <a:r>
              <a:rPr sz="2000" spc="114" dirty="0">
                <a:latin typeface="Times New Roman"/>
                <a:cs typeface="Times New Roman"/>
              </a:rPr>
              <a:t>C</a:t>
            </a:r>
            <a:r>
              <a:rPr sz="2000" spc="10" dirty="0">
                <a:latin typeface="Times New Roman"/>
                <a:cs typeface="Times New Roman"/>
              </a:rPr>
              <a:t>o</a:t>
            </a:r>
            <a:r>
              <a:rPr sz="2000" spc="280" dirty="0">
                <a:latin typeface="Times New Roman"/>
                <a:cs typeface="Times New Roman"/>
              </a:rPr>
              <a:t>n</a:t>
            </a:r>
            <a:r>
              <a:rPr sz="2000" spc="155" dirty="0">
                <a:latin typeface="Times New Roman"/>
                <a:cs typeface="Times New Roman"/>
              </a:rPr>
              <a:t>t</a:t>
            </a:r>
            <a:r>
              <a:rPr sz="2000" spc="80" dirty="0">
                <a:latin typeface="Times New Roman"/>
                <a:cs typeface="Times New Roman"/>
              </a:rPr>
              <a:t>i</a:t>
            </a:r>
            <a:r>
              <a:rPr sz="2000" spc="215" dirty="0">
                <a:latin typeface="Times New Roman"/>
                <a:cs typeface="Times New Roman"/>
              </a:rPr>
              <a:t>n</a:t>
            </a:r>
            <a:r>
              <a:rPr sz="2000" spc="225" dirty="0">
                <a:latin typeface="Times New Roman"/>
                <a:cs typeface="Times New Roman"/>
              </a:rPr>
              <a:t>u</a:t>
            </a:r>
            <a:r>
              <a:rPr sz="2000" spc="120" dirty="0">
                <a:latin typeface="Times New Roman"/>
                <a:cs typeface="Times New Roman"/>
              </a:rPr>
              <a:t>e</a:t>
            </a:r>
            <a:r>
              <a:rPr sz="2000" spc="145" dirty="0">
                <a:latin typeface="Times New Roman"/>
                <a:cs typeface="Times New Roman"/>
              </a:rPr>
              <a:t>d</a:t>
            </a:r>
            <a:r>
              <a:rPr sz="2000" spc="55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0" marR="5080" indent="-2641600">
              <a:lnSpc>
                <a:spcPct val="100000"/>
              </a:lnSpc>
              <a:spcBef>
                <a:spcPts val="100"/>
              </a:spcBef>
              <a:tabLst>
                <a:tab pos="3952240" algn="l"/>
                <a:tab pos="4485640" algn="l"/>
              </a:tabLst>
            </a:pPr>
            <a:r>
              <a:rPr spc="345" dirty="0"/>
              <a:t>Co</a:t>
            </a:r>
            <a:r>
              <a:rPr spc="575" dirty="0"/>
              <a:t>n</a:t>
            </a:r>
            <a:r>
              <a:rPr spc="645" dirty="0"/>
              <a:t>s</a:t>
            </a:r>
            <a:r>
              <a:rPr spc="575" dirty="0"/>
              <a:t>t</a:t>
            </a:r>
            <a:r>
              <a:rPr spc="345" dirty="0"/>
              <a:t>r</a:t>
            </a:r>
            <a:r>
              <a:rPr spc="570" dirty="0"/>
              <a:t>u</a:t>
            </a:r>
            <a:r>
              <a:rPr spc="345" dirty="0"/>
              <a:t>c</a:t>
            </a:r>
            <a:r>
              <a:rPr spc="575" dirty="0"/>
              <a:t>t</a:t>
            </a:r>
            <a:r>
              <a:rPr spc="500" dirty="0"/>
              <a:t>i</a:t>
            </a:r>
            <a:r>
              <a:rPr spc="575" dirty="0"/>
              <a:t>n</a:t>
            </a:r>
            <a:r>
              <a:rPr spc="155" dirty="0"/>
              <a:t>g</a:t>
            </a:r>
            <a:r>
              <a:rPr dirty="0"/>
              <a:t>	</a:t>
            </a:r>
            <a:r>
              <a:rPr spc="235" dirty="0"/>
              <a:t>a</a:t>
            </a:r>
            <a:r>
              <a:rPr dirty="0"/>
              <a:t>	</a:t>
            </a:r>
            <a:r>
              <a:rPr spc="355" dirty="0"/>
              <a:t>C</a:t>
            </a:r>
            <a:r>
              <a:rPr spc="340" dirty="0"/>
              <a:t>o</a:t>
            </a:r>
            <a:r>
              <a:rPr spc="575" dirty="0"/>
              <a:t>n</a:t>
            </a:r>
            <a:r>
              <a:rPr spc="350" dirty="0"/>
              <a:t>f</a:t>
            </a:r>
            <a:r>
              <a:rPr spc="500" dirty="0"/>
              <a:t>i</a:t>
            </a:r>
            <a:r>
              <a:rPr spc="420" dirty="0"/>
              <a:t>d</a:t>
            </a:r>
            <a:r>
              <a:rPr spc="580" dirty="0"/>
              <a:t>e</a:t>
            </a:r>
            <a:r>
              <a:rPr spc="575" dirty="0"/>
              <a:t>n</a:t>
            </a:r>
            <a:r>
              <a:rPr spc="335" dirty="0"/>
              <a:t>c</a:t>
            </a:r>
            <a:r>
              <a:rPr spc="165" dirty="0"/>
              <a:t>e  </a:t>
            </a:r>
            <a:r>
              <a:rPr spc="465" dirty="0"/>
              <a:t>Interval</a:t>
            </a:r>
          </a:p>
        </p:txBody>
      </p:sp>
      <p:sp>
        <p:nvSpPr>
          <p:cNvPr id="215" name="object 21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216" name="object 2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pPr marL="25400">
                <a:lnSpc>
                  <a:spcPts val="1630"/>
                </a:lnSpc>
              </a:pPr>
              <a:t>44</a:t>
            </a:fld>
            <a:endParaRPr dirty="0"/>
          </a:p>
        </p:txBody>
      </p:sp>
      <p:sp>
        <p:nvSpPr>
          <p:cNvPr id="174" name="object 174"/>
          <p:cNvSpPr/>
          <p:nvPr/>
        </p:nvSpPr>
        <p:spPr>
          <a:xfrm>
            <a:off x="506730" y="4144009"/>
            <a:ext cx="949960" cy="0"/>
          </a:xfrm>
          <a:custGeom>
            <a:avLst/>
            <a:gdLst/>
            <a:ahLst/>
            <a:cxnLst/>
            <a:rect l="l" t="t" r="r" b="b"/>
            <a:pathLst>
              <a:path w="949960">
                <a:moveTo>
                  <a:pt x="0" y="0"/>
                </a:moveTo>
                <a:lnTo>
                  <a:pt x="949960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30200" y="4224020"/>
            <a:ext cx="25400" cy="36830"/>
          </a:xfrm>
          <a:custGeom>
            <a:avLst/>
            <a:gdLst/>
            <a:ahLst/>
            <a:cxnLst/>
            <a:rect l="l" t="t" r="r" b="b"/>
            <a:pathLst>
              <a:path w="25400" h="36829">
                <a:moveTo>
                  <a:pt x="0" y="36829"/>
                </a:moveTo>
                <a:lnTo>
                  <a:pt x="25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355600" y="4224020"/>
            <a:ext cx="66040" cy="281940"/>
          </a:xfrm>
          <a:custGeom>
            <a:avLst/>
            <a:gdLst/>
            <a:ahLst/>
            <a:cxnLst/>
            <a:rect l="l" t="t" r="r" b="b"/>
            <a:pathLst>
              <a:path w="66040" h="281939">
                <a:moveTo>
                  <a:pt x="0" y="0"/>
                </a:moveTo>
                <a:lnTo>
                  <a:pt x="66040" y="28193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21640" y="3763009"/>
            <a:ext cx="69850" cy="742950"/>
          </a:xfrm>
          <a:custGeom>
            <a:avLst/>
            <a:gdLst/>
            <a:ahLst/>
            <a:cxnLst/>
            <a:rect l="l" t="t" r="r" b="b"/>
            <a:pathLst>
              <a:path w="69850" h="742950">
                <a:moveTo>
                  <a:pt x="0" y="742950"/>
                </a:moveTo>
                <a:lnTo>
                  <a:pt x="698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91490" y="3763009"/>
            <a:ext cx="976630" cy="0"/>
          </a:xfrm>
          <a:custGeom>
            <a:avLst/>
            <a:gdLst/>
            <a:ahLst/>
            <a:cxnLst/>
            <a:rect l="l" t="t" r="r" b="b"/>
            <a:pathLst>
              <a:path w="976630">
                <a:moveTo>
                  <a:pt x="0" y="0"/>
                </a:moveTo>
                <a:lnTo>
                  <a:pt x="9766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326390" y="3756659"/>
            <a:ext cx="1141730" cy="749300"/>
          </a:xfrm>
          <a:custGeom>
            <a:avLst/>
            <a:gdLst/>
            <a:ahLst/>
            <a:cxnLst/>
            <a:rect l="l" t="t" r="r" b="b"/>
            <a:pathLst>
              <a:path w="1141730" h="749300">
                <a:moveTo>
                  <a:pt x="45479" y="485139"/>
                </a:moveTo>
                <a:lnTo>
                  <a:pt x="22860" y="485139"/>
                </a:lnTo>
                <a:lnTo>
                  <a:pt x="87630" y="749300"/>
                </a:lnTo>
                <a:lnTo>
                  <a:pt x="101600" y="749300"/>
                </a:lnTo>
                <a:lnTo>
                  <a:pt x="107741" y="684529"/>
                </a:lnTo>
                <a:lnTo>
                  <a:pt x="93980" y="684529"/>
                </a:lnTo>
                <a:lnTo>
                  <a:pt x="45479" y="485139"/>
                </a:lnTo>
                <a:close/>
              </a:path>
              <a:path w="1141730" h="749300">
                <a:moveTo>
                  <a:pt x="1141730" y="0"/>
                </a:moveTo>
                <a:lnTo>
                  <a:pt x="160019" y="0"/>
                </a:lnTo>
                <a:lnTo>
                  <a:pt x="93980" y="684529"/>
                </a:lnTo>
                <a:lnTo>
                  <a:pt x="107741" y="684529"/>
                </a:lnTo>
                <a:lnTo>
                  <a:pt x="171450" y="12700"/>
                </a:lnTo>
                <a:lnTo>
                  <a:pt x="1141730" y="12700"/>
                </a:lnTo>
                <a:lnTo>
                  <a:pt x="1141730" y="0"/>
                </a:lnTo>
                <a:close/>
              </a:path>
              <a:path w="1141730" h="749300">
                <a:moveTo>
                  <a:pt x="36830" y="449579"/>
                </a:moveTo>
                <a:lnTo>
                  <a:pt x="0" y="501650"/>
                </a:lnTo>
                <a:lnTo>
                  <a:pt x="7620" y="506729"/>
                </a:lnTo>
                <a:lnTo>
                  <a:pt x="22860" y="485139"/>
                </a:lnTo>
                <a:lnTo>
                  <a:pt x="45479" y="485139"/>
                </a:lnTo>
                <a:lnTo>
                  <a:pt x="36830" y="449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950720" y="4144009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772920" y="4149090"/>
            <a:ext cx="26670" cy="31750"/>
          </a:xfrm>
          <a:custGeom>
            <a:avLst/>
            <a:gdLst/>
            <a:ahLst/>
            <a:cxnLst/>
            <a:rect l="l" t="t" r="r" b="b"/>
            <a:pathLst>
              <a:path w="26669" h="31750">
                <a:moveTo>
                  <a:pt x="0" y="31750"/>
                </a:moveTo>
                <a:lnTo>
                  <a:pt x="2666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799589" y="4149090"/>
            <a:ext cx="64769" cy="236220"/>
          </a:xfrm>
          <a:custGeom>
            <a:avLst/>
            <a:gdLst/>
            <a:ahLst/>
            <a:cxnLst/>
            <a:rect l="l" t="t" r="r" b="b"/>
            <a:pathLst>
              <a:path w="64769" h="236220">
                <a:moveTo>
                  <a:pt x="0" y="0"/>
                </a:moveTo>
                <a:lnTo>
                  <a:pt x="64770" y="23622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864360" y="3763009"/>
            <a:ext cx="69850" cy="622300"/>
          </a:xfrm>
          <a:custGeom>
            <a:avLst/>
            <a:gdLst/>
            <a:ahLst/>
            <a:cxnLst/>
            <a:rect l="l" t="t" r="r" b="b"/>
            <a:pathLst>
              <a:path w="69850" h="622300">
                <a:moveTo>
                  <a:pt x="0" y="622300"/>
                </a:moveTo>
                <a:lnTo>
                  <a:pt x="698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770379" y="3756659"/>
            <a:ext cx="1791970" cy="628650"/>
          </a:xfrm>
          <a:custGeom>
            <a:avLst/>
            <a:gdLst/>
            <a:ahLst/>
            <a:cxnLst/>
            <a:rect l="l" t="t" r="r" b="b"/>
            <a:pathLst>
              <a:path w="1791970" h="628650">
                <a:moveTo>
                  <a:pt x="45168" y="408939"/>
                </a:moveTo>
                <a:lnTo>
                  <a:pt x="21589" y="408939"/>
                </a:lnTo>
                <a:lnTo>
                  <a:pt x="87630" y="628650"/>
                </a:lnTo>
                <a:lnTo>
                  <a:pt x="100330" y="628650"/>
                </a:lnTo>
                <a:lnTo>
                  <a:pt x="106954" y="570229"/>
                </a:lnTo>
                <a:lnTo>
                  <a:pt x="93980" y="570229"/>
                </a:lnTo>
                <a:lnTo>
                  <a:pt x="45168" y="408939"/>
                </a:lnTo>
                <a:close/>
              </a:path>
              <a:path w="1791970" h="628650">
                <a:moveTo>
                  <a:pt x="1791970" y="0"/>
                </a:moveTo>
                <a:lnTo>
                  <a:pt x="158750" y="0"/>
                </a:lnTo>
                <a:lnTo>
                  <a:pt x="93980" y="570229"/>
                </a:lnTo>
                <a:lnTo>
                  <a:pt x="106954" y="570229"/>
                </a:lnTo>
                <a:lnTo>
                  <a:pt x="170180" y="12700"/>
                </a:lnTo>
                <a:lnTo>
                  <a:pt x="1791970" y="12700"/>
                </a:lnTo>
                <a:lnTo>
                  <a:pt x="1791970" y="0"/>
                </a:lnTo>
                <a:close/>
              </a:path>
              <a:path w="1791970" h="628650">
                <a:moveTo>
                  <a:pt x="35559" y="377189"/>
                </a:moveTo>
                <a:lnTo>
                  <a:pt x="0" y="421639"/>
                </a:lnTo>
                <a:lnTo>
                  <a:pt x="6350" y="426719"/>
                </a:lnTo>
                <a:lnTo>
                  <a:pt x="21589" y="408939"/>
                </a:lnTo>
                <a:lnTo>
                  <a:pt x="45168" y="408939"/>
                </a:lnTo>
                <a:lnTo>
                  <a:pt x="35559" y="3771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 txBox="1"/>
          <p:nvPr/>
        </p:nvSpPr>
        <p:spPr>
          <a:xfrm>
            <a:off x="2332989" y="4091940"/>
            <a:ext cx="831850" cy="344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spc="95" dirty="0">
                <a:latin typeface="Times New Roman"/>
                <a:cs typeface="Times New Roman"/>
              </a:rPr>
              <a:t>55</a:t>
            </a:r>
            <a:r>
              <a:rPr sz="2100" spc="50" dirty="0">
                <a:latin typeface="Times New Roman"/>
                <a:cs typeface="Times New Roman"/>
              </a:rPr>
              <a:t>.</a:t>
            </a:r>
            <a:r>
              <a:rPr sz="2100" spc="95" dirty="0">
                <a:latin typeface="Times New Roman"/>
                <a:cs typeface="Times New Roman"/>
              </a:rPr>
              <a:t>75</a:t>
            </a:r>
            <a:r>
              <a:rPr sz="2100" spc="110" dirty="0">
                <a:latin typeface="Times New Roman"/>
                <a:cs typeface="Times New Roman"/>
              </a:rPr>
              <a:t>8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969010" y="4296531"/>
            <a:ext cx="15367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i="1" spc="120" dirty="0">
                <a:latin typeface="Times New Roman"/>
                <a:cs typeface="Times New Roman"/>
              </a:rPr>
              <a:t>R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488950" y="3786645"/>
            <a:ext cx="305816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454785" algn="l"/>
              </a:tabLst>
            </a:pPr>
            <a:r>
              <a:rPr sz="2100" spc="70" dirty="0">
                <a:latin typeface="Times New Roman"/>
                <a:cs typeface="Times New Roman"/>
              </a:rPr>
              <a:t>(</a:t>
            </a:r>
            <a:r>
              <a:rPr sz="2150" i="1" spc="70" dirty="0">
                <a:latin typeface="Times New Roman"/>
                <a:cs typeface="Times New Roman"/>
              </a:rPr>
              <a:t>n</a:t>
            </a:r>
            <a:r>
              <a:rPr sz="2150" i="1" spc="1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Symbol"/>
                <a:cs typeface="Symbol"/>
              </a:rPr>
              <a:t></a:t>
            </a:r>
            <a:r>
              <a:rPr sz="2100" spc="-325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Times New Roman"/>
                <a:cs typeface="Times New Roman"/>
              </a:rPr>
              <a:t>1)</a:t>
            </a:r>
            <a:r>
              <a:rPr sz="2150" i="1" spc="-20" dirty="0">
                <a:latin typeface="Times New Roman"/>
                <a:cs typeface="Times New Roman"/>
              </a:rPr>
              <a:t>s</a:t>
            </a:r>
            <a:r>
              <a:rPr sz="2150" i="1" spc="-290" dirty="0">
                <a:latin typeface="Times New Roman"/>
                <a:cs typeface="Times New Roman"/>
              </a:rPr>
              <a:t> </a:t>
            </a:r>
            <a:r>
              <a:rPr sz="2100" spc="112" baseline="37698" dirty="0">
                <a:latin typeface="Times New Roman"/>
                <a:cs typeface="Times New Roman"/>
              </a:rPr>
              <a:t>2</a:t>
            </a:r>
            <a:r>
              <a:rPr sz="2100" spc="742" baseline="37698" dirty="0">
                <a:latin typeface="Times New Roman"/>
                <a:cs typeface="Times New Roman"/>
              </a:rPr>
              <a:t> </a:t>
            </a:r>
            <a:r>
              <a:rPr sz="3150" spc="-7" baseline="-27777" dirty="0">
                <a:latin typeface="Symbol"/>
                <a:cs typeface="Symbol"/>
              </a:rPr>
              <a:t></a:t>
            </a:r>
            <a:r>
              <a:rPr sz="3150" spc="-7" baseline="-27777" dirty="0">
                <a:latin typeface="Times New Roman"/>
                <a:cs typeface="Times New Roman"/>
              </a:rPr>
              <a:t>	</a:t>
            </a:r>
            <a:r>
              <a:rPr sz="2100" spc="50" dirty="0">
                <a:latin typeface="Times New Roman"/>
                <a:cs typeface="Times New Roman"/>
              </a:rPr>
              <a:t>(41</a:t>
            </a:r>
            <a:r>
              <a:rPr sz="2100" spc="-19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Symbol"/>
                <a:cs typeface="Symbol"/>
              </a:rPr>
              <a:t></a:t>
            </a:r>
            <a:r>
              <a:rPr sz="2100" spc="-345" dirty="0">
                <a:latin typeface="Times New Roman"/>
                <a:cs typeface="Times New Roman"/>
              </a:rPr>
              <a:t> </a:t>
            </a:r>
            <a:r>
              <a:rPr sz="2100" spc="30" dirty="0">
                <a:latin typeface="Times New Roman"/>
                <a:cs typeface="Times New Roman"/>
              </a:rPr>
              <a:t>1)(0.05)</a:t>
            </a:r>
            <a:r>
              <a:rPr sz="2100" spc="44" baseline="37698" dirty="0">
                <a:latin typeface="Times New Roman"/>
                <a:cs typeface="Times New Roman"/>
              </a:rPr>
              <a:t>2</a:t>
            </a:r>
            <a:endParaRPr sz="2100" baseline="37698">
              <a:latin typeface="Times New Roman"/>
              <a:cs typeface="Times New Roman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812800" y="4012705"/>
            <a:ext cx="29972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25" spc="-52" baseline="-24547" dirty="0">
                <a:latin typeface="Symbol"/>
                <a:cs typeface="Symbol"/>
              </a:rPr>
              <a:t></a:t>
            </a:r>
            <a:r>
              <a:rPr sz="3225" spc="-562" baseline="-24547" dirty="0">
                <a:latin typeface="Times New Roman"/>
                <a:cs typeface="Times New Roman"/>
              </a:rPr>
              <a:t> </a:t>
            </a:r>
            <a:r>
              <a:rPr sz="1400" spc="75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382270" y="1216696"/>
            <a:ext cx="3315970" cy="184531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259"/>
              </a:spcBef>
              <a:tabLst>
                <a:tab pos="1596390" algn="l"/>
              </a:tabLst>
            </a:pPr>
            <a:r>
              <a:rPr sz="2400" b="1" spc="325" dirty="0">
                <a:latin typeface="Times New Roman"/>
                <a:cs typeface="Times New Roman"/>
              </a:rPr>
              <a:t>E</a:t>
            </a:r>
            <a:r>
              <a:rPr sz="2400" b="1" spc="285" dirty="0">
                <a:latin typeface="Times New Roman"/>
                <a:cs typeface="Times New Roman"/>
              </a:rPr>
              <a:t>x</a:t>
            </a:r>
            <a:r>
              <a:rPr sz="2400" b="1" spc="335" dirty="0">
                <a:latin typeface="Times New Roman"/>
                <a:cs typeface="Times New Roman"/>
              </a:rPr>
              <a:t>am</a:t>
            </a:r>
            <a:r>
              <a:rPr sz="2400" b="1" spc="240" dirty="0">
                <a:latin typeface="Times New Roman"/>
                <a:cs typeface="Times New Roman"/>
              </a:rPr>
              <a:t>p</a:t>
            </a:r>
            <a:r>
              <a:rPr sz="2400" b="1" spc="285" dirty="0">
                <a:latin typeface="Times New Roman"/>
                <a:cs typeface="Times New Roman"/>
              </a:rPr>
              <a:t>l</a:t>
            </a:r>
            <a:r>
              <a:rPr sz="2400" b="1" spc="13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200" dirty="0">
                <a:latin typeface="Times New Roman"/>
                <a:cs typeface="Times New Roman"/>
              </a:rPr>
              <a:t>c</a:t>
            </a:r>
            <a:r>
              <a:rPr sz="2400" b="1" spc="210" dirty="0">
                <a:latin typeface="Times New Roman"/>
                <a:cs typeface="Times New Roman"/>
              </a:rPr>
              <a:t>o</a:t>
            </a:r>
            <a:r>
              <a:rPr sz="2400" b="1" spc="320" dirty="0">
                <a:latin typeface="Times New Roman"/>
                <a:cs typeface="Times New Roman"/>
              </a:rPr>
              <a:t>n</a:t>
            </a:r>
            <a:r>
              <a:rPr sz="2400" b="1" spc="335" dirty="0">
                <a:latin typeface="Times New Roman"/>
                <a:cs typeface="Times New Roman"/>
              </a:rPr>
              <a:t>t</a:t>
            </a:r>
            <a:r>
              <a:rPr sz="2400" b="1" spc="295" dirty="0">
                <a:latin typeface="Times New Roman"/>
                <a:cs typeface="Times New Roman"/>
              </a:rPr>
              <a:t>i</a:t>
            </a:r>
            <a:r>
              <a:rPr sz="2400" b="1" spc="320" dirty="0">
                <a:latin typeface="Times New Roman"/>
                <a:cs typeface="Times New Roman"/>
              </a:rPr>
              <a:t>n</a:t>
            </a:r>
            <a:r>
              <a:rPr sz="2400" b="1" spc="330" dirty="0">
                <a:latin typeface="Times New Roman"/>
                <a:cs typeface="Times New Roman"/>
              </a:rPr>
              <a:t>u</a:t>
            </a:r>
            <a:r>
              <a:rPr sz="2400" b="1" spc="325" dirty="0">
                <a:latin typeface="Times New Roman"/>
                <a:cs typeface="Times New Roman"/>
              </a:rPr>
              <a:t>e</a:t>
            </a:r>
            <a:r>
              <a:rPr sz="2400" b="1" spc="245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29209">
              <a:lnSpc>
                <a:spcPct val="100000"/>
              </a:lnSpc>
              <a:spcBef>
                <a:spcPts val="200"/>
              </a:spcBef>
            </a:pPr>
            <a:r>
              <a:rPr sz="2450" i="1" spc="150" dirty="0">
                <a:latin typeface="Times New Roman"/>
                <a:cs typeface="Times New Roman"/>
              </a:rPr>
              <a:t>χ</a:t>
            </a:r>
            <a:r>
              <a:rPr sz="2100" spc="225" baseline="27777" dirty="0">
                <a:latin typeface="Times New Roman"/>
                <a:cs typeface="Times New Roman"/>
              </a:rPr>
              <a:t>2</a:t>
            </a:r>
            <a:r>
              <a:rPr sz="2100" spc="225" baseline="-23809" dirty="0">
                <a:latin typeface="Times New Roman"/>
                <a:cs typeface="Times New Roman"/>
              </a:rPr>
              <a:t>L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26.509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50" i="1" spc="145" dirty="0">
                <a:latin typeface="Times New Roman"/>
                <a:cs typeface="Times New Roman"/>
              </a:rPr>
              <a:t>χ</a:t>
            </a:r>
            <a:r>
              <a:rPr sz="2100" spc="217" baseline="27777" dirty="0">
                <a:latin typeface="Times New Roman"/>
                <a:cs typeface="Times New Roman"/>
              </a:rPr>
              <a:t>2</a:t>
            </a:r>
            <a:r>
              <a:rPr sz="2100" spc="217" baseline="-23809" dirty="0">
                <a:latin typeface="Times New Roman"/>
                <a:cs typeface="Times New Roman"/>
              </a:rPr>
              <a:t>R </a:t>
            </a:r>
            <a:r>
              <a:rPr sz="2400" spc="100" dirty="0">
                <a:latin typeface="Times New Roman"/>
                <a:cs typeface="Times New Roman"/>
              </a:rPr>
              <a:t>=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55.758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sz="2200" spc="120" dirty="0">
                <a:solidFill>
                  <a:srgbClr val="E01420"/>
                </a:solidFill>
                <a:latin typeface="Times New Roman"/>
                <a:cs typeface="Times New Roman"/>
              </a:rPr>
              <a:t>Left </a:t>
            </a:r>
            <a:r>
              <a:rPr sz="2200" spc="155" dirty="0">
                <a:solidFill>
                  <a:srgbClr val="E01420"/>
                </a:solidFill>
                <a:latin typeface="Times New Roman"/>
                <a:cs typeface="Times New Roman"/>
              </a:rPr>
              <a:t>endpoint </a:t>
            </a:r>
            <a:r>
              <a:rPr sz="2200" spc="90" dirty="0">
                <a:solidFill>
                  <a:srgbClr val="E01420"/>
                </a:solidFill>
                <a:latin typeface="Times New Roman"/>
                <a:cs typeface="Times New Roman"/>
              </a:rPr>
              <a:t>=</a:t>
            </a:r>
            <a:r>
              <a:rPr sz="2200" spc="-125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E01420"/>
                </a:solidFill>
                <a:latin typeface="Times New Roman"/>
                <a:cs typeface="Times New Roman"/>
              </a:rPr>
              <a:t>?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1828800" y="3048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381000"/>
                </a:lnTo>
              </a:path>
            </a:pathLst>
          </a:custGeom>
          <a:ln w="9344">
            <a:solidFill>
              <a:srgbClr val="E0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 txBox="1"/>
          <p:nvPr/>
        </p:nvSpPr>
        <p:spPr>
          <a:xfrm>
            <a:off x="6402070" y="2701290"/>
            <a:ext cx="24091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50" dirty="0">
                <a:solidFill>
                  <a:srgbClr val="E01420"/>
                </a:solidFill>
                <a:latin typeface="Times New Roman"/>
                <a:cs typeface="Times New Roman"/>
              </a:rPr>
              <a:t>Right </a:t>
            </a:r>
            <a:r>
              <a:rPr sz="2200" spc="155" dirty="0">
                <a:solidFill>
                  <a:srgbClr val="E01420"/>
                </a:solidFill>
                <a:latin typeface="Times New Roman"/>
                <a:cs typeface="Times New Roman"/>
              </a:rPr>
              <a:t>endpoint </a:t>
            </a:r>
            <a:r>
              <a:rPr sz="2200" spc="90" dirty="0">
                <a:solidFill>
                  <a:srgbClr val="E01420"/>
                </a:solidFill>
                <a:latin typeface="Times New Roman"/>
                <a:cs typeface="Times New Roman"/>
              </a:rPr>
              <a:t>=</a:t>
            </a:r>
            <a:r>
              <a:rPr sz="2200" spc="-200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E01420"/>
                </a:solidFill>
                <a:latin typeface="Times New Roman"/>
                <a:cs typeface="Times New Roman"/>
              </a:rPr>
              <a:t>?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6889750" y="3048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381000"/>
                </a:lnTo>
              </a:path>
            </a:pathLst>
          </a:custGeom>
          <a:ln w="9344">
            <a:solidFill>
              <a:srgbClr val="E014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498600" y="349885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620000" y="349885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559560" y="3536315"/>
            <a:ext cx="6075680" cy="0"/>
          </a:xfrm>
          <a:custGeom>
            <a:avLst/>
            <a:gdLst/>
            <a:ahLst/>
            <a:cxnLst/>
            <a:rect l="l" t="t" r="r" b="b"/>
            <a:pathLst>
              <a:path w="6075680">
                <a:moveTo>
                  <a:pt x="0" y="0"/>
                </a:moveTo>
                <a:lnTo>
                  <a:pt x="607568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 txBox="1"/>
          <p:nvPr/>
        </p:nvSpPr>
        <p:spPr>
          <a:xfrm>
            <a:off x="1921510" y="3313429"/>
            <a:ext cx="165353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640205" algn="l"/>
              </a:tabLst>
            </a:pPr>
            <a:r>
              <a:rPr sz="3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200" u="sng" spc="8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•	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5078729" y="4141470"/>
            <a:ext cx="944880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880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 txBox="1"/>
          <p:nvPr/>
        </p:nvSpPr>
        <p:spPr>
          <a:xfrm>
            <a:off x="5050790" y="3313429"/>
            <a:ext cx="30835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2040" algn="l"/>
                <a:tab pos="1448435" algn="l"/>
                <a:tab pos="3070225" algn="l"/>
              </a:tabLst>
            </a:pPr>
            <a:r>
              <a:rPr sz="3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u="sng" spc="-22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u="sng" spc="8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•	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4902200" y="4220209"/>
            <a:ext cx="25400" cy="36830"/>
          </a:xfrm>
          <a:custGeom>
            <a:avLst/>
            <a:gdLst/>
            <a:ahLst/>
            <a:cxnLst/>
            <a:rect l="l" t="t" r="r" b="b"/>
            <a:pathLst>
              <a:path w="25400" h="36829">
                <a:moveTo>
                  <a:pt x="0" y="36829"/>
                </a:moveTo>
                <a:lnTo>
                  <a:pt x="25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927600" y="4220209"/>
            <a:ext cx="64769" cy="280670"/>
          </a:xfrm>
          <a:custGeom>
            <a:avLst/>
            <a:gdLst/>
            <a:ahLst/>
            <a:cxnLst/>
            <a:rect l="l" t="t" r="r" b="b"/>
            <a:pathLst>
              <a:path w="64770" h="280670">
                <a:moveTo>
                  <a:pt x="0" y="0"/>
                </a:moveTo>
                <a:lnTo>
                  <a:pt x="64770" y="28066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992370" y="3763009"/>
            <a:ext cx="71120" cy="737870"/>
          </a:xfrm>
          <a:custGeom>
            <a:avLst/>
            <a:gdLst/>
            <a:ahLst/>
            <a:cxnLst/>
            <a:rect l="l" t="t" r="r" b="b"/>
            <a:pathLst>
              <a:path w="71120" h="737870">
                <a:moveTo>
                  <a:pt x="0" y="737869"/>
                </a:moveTo>
                <a:lnTo>
                  <a:pt x="7111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898390" y="3756659"/>
            <a:ext cx="1136650" cy="744220"/>
          </a:xfrm>
          <a:custGeom>
            <a:avLst/>
            <a:gdLst/>
            <a:ahLst/>
            <a:cxnLst/>
            <a:rect l="l" t="t" r="r" b="b"/>
            <a:pathLst>
              <a:path w="1136650" h="744220">
                <a:moveTo>
                  <a:pt x="45526" y="481329"/>
                </a:moveTo>
                <a:lnTo>
                  <a:pt x="21589" y="481329"/>
                </a:lnTo>
                <a:lnTo>
                  <a:pt x="87630" y="744219"/>
                </a:lnTo>
                <a:lnTo>
                  <a:pt x="100330" y="744219"/>
                </a:lnTo>
                <a:lnTo>
                  <a:pt x="106514" y="679450"/>
                </a:lnTo>
                <a:lnTo>
                  <a:pt x="93980" y="679450"/>
                </a:lnTo>
                <a:lnTo>
                  <a:pt x="45526" y="481329"/>
                </a:lnTo>
                <a:close/>
              </a:path>
              <a:path w="1136650" h="744220">
                <a:moveTo>
                  <a:pt x="1136650" y="0"/>
                </a:moveTo>
                <a:lnTo>
                  <a:pt x="158750" y="0"/>
                </a:lnTo>
                <a:lnTo>
                  <a:pt x="93980" y="679450"/>
                </a:lnTo>
                <a:lnTo>
                  <a:pt x="106514" y="679450"/>
                </a:lnTo>
                <a:lnTo>
                  <a:pt x="170180" y="12700"/>
                </a:lnTo>
                <a:lnTo>
                  <a:pt x="1136650" y="12700"/>
                </a:lnTo>
                <a:lnTo>
                  <a:pt x="1136650" y="0"/>
                </a:lnTo>
                <a:close/>
              </a:path>
              <a:path w="1136650" h="744220">
                <a:moveTo>
                  <a:pt x="36830" y="445769"/>
                </a:moveTo>
                <a:lnTo>
                  <a:pt x="0" y="497839"/>
                </a:lnTo>
                <a:lnTo>
                  <a:pt x="7620" y="502919"/>
                </a:lnTo>
                <a:lnTo>
                  <a:pt x="21589" y="481329"/>
                </a:lnTo>
                <a:lnTo>
                  <a:pt x="45526" y="481329"/>
                </a:lnTo>
                <a:lnTo>
                  <a:pt x="36830" y="445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516369" y="4141470"/>
            <a:ext cx="1595120" cy="0"/>
          </a:xfrm>
          <a:custGeom>
            <a:avLst/>
            <a:gdLst/>
            <a:ahLst/>
            <a:cxnLst/>
            <a:rect l="l" t="t" r="r" b="b"/>
            <a:pathLst>
              <a:path w="1595120">
                <a:moveTo>
                  <a:pt x="0" y="0"/>
                </a:moveTo>
                <a:lnTo>
                  <a:pt x="1595120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339840" y="4147820"/>
            <a:ext cx="25400" cy="30480"/>
          </a:xfrm>
          <a:custGeom>
            <a:avLst/>
            <a:gdLst/>
            <a:ahLst/>
            <a:cxnLst/>
            <a:rect l="l" t="t" r="r" b="b"/>
            <a:pathLst>
              <a:path w="25400" h="30479">
                <a:moveTo>
                  <a:pt x="0" y="30479"/>
                </a:moveTo>
                <a:lnTo>
                  <a:pt x="25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365240" y="4147820"/>
            <a:ext cx="64769" cy="233679"/>
          </a:xfrm>
          <a:custGeom>
            <a:avLst/>
            <a:gdLst/>
            <a:ahLst/>
            <a:cxnLst/>
            <a:rect l="l" t="t" r="r" b="b"/>
            <a:pathLst>
              <a:path w="64770" h="233679">
                <a:moveTo>
                  <a:pt x="0" y="0"/>
                </a:moveTo>
                <a:lnTo>
                  <a:pt x="64770" y="2336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430009" y="3763009"/>
            <a:ext cx="69850" cy="618490"/>
          </a:xfrm>
          <a:custGeom>
            <a:avLst/>
            <a:gdLst/>
            <a:ahLst/>
            <a:cxnLst/>
            <a:rect l="l" t="t" r="r" b="b"/>
            <a:pathLst>
              <a:path w="69850" h="618489">
                <a:moveTo>
                  <a:pt x="0" y="618489"/>
                </a:moveTo>
                <a:lnTo>
                  <a:pt x="698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336029" y="3756659"/>
            <a:ext cx="1785620" cy="624840"/>
          </a:xfrm>
          <a:custGeom>
            <a:avLst/>
            <a:gdLst/>
            <a:ahLst/>
            <a:cxnLst/>
            <a:rect l="l" t="t" r="r" b="b"/>
            <a:pathLst>
              <a:path w="1785620" h="624839">
                <a:moveTo>
                  <a:pt x="46229" y="406400"/>
                </a:moveTo>
                <a:lnTo>
                  <a:pt x="21590" y="406400"/>
                </a:lnTo>
                <a:lnTo>
                  <a:pt x="87630" y="624839"/>
                </a:lnTo>
                <a:lnTo>
                  <a:pt x="100330" y="624839"/>
                </a:lnTo>
                <a:lnTo>
                  <a:pt x="106851" y="567689"/>
                </a:lnTo>
                <a:lnTo>
                  <a:pt x="93980" y="567689"/>
                </a:lnTo>
                <a:lnTo>
                  <a:pt x="46229" y="406400"/>
                </a:lnTo>
                <a:close/>
              </a:path>
              <a:path w="1785620" h="624839">
                <a:moveTo>
                  <a:pt x="1785620" y="0"/>
                </a:moveTo>
                <a:lnTo>
                  <a:pt x="158750" y="0"/>
                </a:lnTo>
                <a:lnTo>
                  <a:pt x="93980" y="567689"/>
                </a:lnTo>
                <a:lnTo>
                  <a:pt x="106851" y="567689"/>
                </a:lnTo>
                <a:lnTo>
                  <a:pt x="170179" y="12700"/>
                </a:lnTo>
                <a:lnTo>
                  <a:pt x="1785620" y="12700"/>
                </a:lnTo>
                <a:lnTo>
                  <a:pt x="1785620" y="0"/>
                </a:lnTo>
                <a:close/>
              </a:path>
              <a:path w="1785620" h="624839">
                <a:moveTo>
                  <a:pt x="36830" y="374650"/>
                </a:moveTo>
                <a:lnTo>
                  <a:pt x="0" y="419100"/>
                </a:lnTo>
                <a:lnTo>
                  <a:pt x="7620" y="424179"/>
                </a:lnTo>
                <a:lnTo>
                  <a:pt x="21590" y="406400"/>
                </a:lnTo>
                <a:lnTo>
                  <a:pt x="46229" y="406400"/>
                </a:lnTo>
                <a:lnTo>
                  <a:pt x="36830" y="3746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 txBox="1"/>
          <p:nvPr/>
        </p:nvSpPr>
        <p:spPr>
          <a:xfrm>
            <a:off x="6898640" y="4090670"/>
            <a:ext cx="828040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120" dirty="0">
                <a:latin typeface="Times New Roman"/>
                <a:cs typeface="Times New Roman"/>
              </a:rPr>
              <a:t>2</a:t>
            </a:r>
            <a:r>
              <a:rPr sz="2050" spc="110" dirty="0">
                <a:latin typeface="Times New Roman"/>
                <a:cs typeface="Times New Roman"/>
              </a:rPr>
              <a:t>6</a:t>
            </a:r>
            <a:r>
              <a:rPr sz="2050" spc="65" dirty="0">
                <a:latin typeface="Times New Roman"/>
                <a:cs typeface="Times New Roman"/>
              </a:rPr>
              <a:t>.</a:t>
            </a:r>
            <a:r>
              <a:rPr sz="2050" spc="110" dirty="0">
                <a:latin typeface="Times New Roman"/>
                <a:cs typeface="Times New Roman"/>
              </a:rPr>
              <a:t>5</a:t>
            </a:r>
            <a:r>
              <a:rPr sz="2050" spc="120" dirty="0">
                <a:latin typeface="Times New Roman"/>
                <a:cs typeface="Times New Roman"/>
              </a:rPr>
              <a:t>0</a:t>
            </a:r>
            <a:r>
              <a:rPr sz="2050" spc="135" dirty="0">
                <a:latin typeface="Times New Roman"/>
                <a:cs typeface="Times New Roman"/>
              </a:rPr>
              <a:t>9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5547359" y="4293984"/>
            <a:ext cx="143510" cy="245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400" i="1" spc="145" dirty="0">
                <a:latin typeface="Times New Roman"/>
                <a:cs typeface="Times New Roman"/>
              </a:rPr>
              <a:t>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5059679" y="3785385"/>
            <a:ext cx="304736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49705" algn="l"/>
              </a:tabLst>
            </a:pPr>
            <a:r>
              <a:rPr sz="2050" spc="75" dirty="0">
                <a:latin typeface="Times New Roman"/>
                <a:cs typeface="Times New Roman"/>
              </a:rPr>
              <a:t>(</a:t>
            </a:r>
            <a:r>
              <a:rPr sz="2150" i="1" spc="75" dirty="0">
                <a:latin typeface="Times New Roman"/>
                <a:cs typeface="Times New Roman"/>
              </a:rPr>
              <a:t>n</a:t>
            </a:r>
            <a:r>
              <a:rPr sz="2150" i="1" spc="5" dirty="0">
                <a:latin typeface="Times New Roman"/>
                <a:cs typeface="Times New Roman"/>
              </a:rPr>
              <a:t> </a:t>
            </a:r>
            <a:r>
              <a:rPr sz="2050" spc="15" dirty="0">
                <a:latin typeface="Symbol"/>
                <a:cs typeface="Symbol"/>
              </a:rPr>
              <a:t></a:t>
            </a:r>
            <a:r>
              <a:rPr sz="2050" spc="-305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1)</a:t>
            </a:r>
            <a:r>
              <a:rPr sz="2150" i="1" spc="-10" dirty="0">
                <a:latin typeface="Times New Roman"/>
                <a:cs typeface="Times New Roman"/>
              </a:rPr>
              <a:t>s</a:t>
            </a:r>
            <a:r>
              <a:rPr sz="2150" i="1" spc="-285" dirty="0">
                <a:latin typeface="Times New Roman"/>
                <a:cs typeface="Times New Roman"/>
              </a:rPr>
              <a:t> </a:t>
            </a:r>
            <a:r>
              <a:rPr sz="2100" spc="104" baseline="37698" dirty="0">
                <a:latin typeface="Times New Roman"/>
                <a:cs typeface="Times New Roman"/>
              </a:rPr>
              <a:t>2 </a:t>
            </a:r>
            <a:r>
              <a:rPr sz="2100" spc="112" baseline="37698" dirty="0">
                <a:latin typeface="Times New Roman"/>
                <a:cs typeface="Times New Roman"/>
              </a:rPr>
              <a:t> </a:t>
            </a:r>
            <a:r>
              <a:rPr sz="3075" spc="22" baseline="-28455" dirty="0">
                <a:latin typeface="Symbol"/>
                <a:cs typeface="Symbol"/>
              </a:rPr>
              <a:t></a:t>
            </a:r>
            <a:r>
              <a:rPr sz="3075" spc="22" baseline="-28455" dirty="0">
                <a:latin typeface="Times New Roman"/>
                <a:cs typeface="Times New Roman"/>
              </a:rPr>
              <a:t>	</a:t>
            </a:r>
            <a:r>
              <a:rPr sz="2050" spc="70" dirty="0">
                <a:latin typeface="Times New Roman"/>
                <a:cs typeface="Times New Roman"/>
              </a:rPr>
              <a:t>(41</a:t>
            </a:r>
            <a:r>
              <a:rPr sz="2050" spc="-185" dirty="0">
                <a:latin typeface="Times New Roman"/>
                <a:cs typeface="Times New Roman"/>
              </a:rPr>
              <a:t> </a:t>
            </a:r>
            <a:r>
              <a:rPr sz="2050" spc="15" dirty="0">
                <a:latin typeface="Symbol"/>
                <a:cs typeface="Symbol"/>
              </a:rPr>
              <a:t></a:t>
            </a:r>
            <a:r>
              <a:rPr sz="2050" spc="-335" dirty="0">
                <a:latin typeface="Times New Roman"/>
                <a:cs typeface="Times New Roman"/>
              </a:rPr>
              <a:t> </a:t>
            </a:r>
            <a:r>
              <a:rPr sz="2050" spc="45" dirty="0">
                <a:latin typeface="Times New Roman"/>
                <a:cs typeface="Times New Roman"/>
              </a:rPr>
              <a:t>1)(0.05)</a:t>
            </a:r>
            <a:r>
              <a:rPr sz="2100" spc="67" baseline="37698" dirty="0">
                <a:latin typeface="Times New Roman"/>
                <a:cs typeface="Times New Roman"/>
              </a:rPr>
              <a:t>2</a:t>
            </a:r>
            <a:endParaRPr sz="2100" baseline="37698">
              <a:latin typeface="Times New Roman"/>
              <a:cs typeface="Times New Roman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5392420" y="4011445"/>
            <a:ext cx="29781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25" spc="-52" baseline="-24547" dirty="0">
                <a:latin typeface="Symbol"/>
                <a:cs typeface="Symbol"/>
              </a:rPr>
              <a:t></a:t>
            </a:r>
            <a:r>
              <a:rPr sz="3225" spc="-577" baseline="-24547" dirty="0">
                <a:latin typeface="Times New Roman"/>
                <a:cs typeface="Times New Roman"/>
              </a:rPr>
              <a:t> </a:t>
            </a:r>
            <a:r>
              <a:rPr sz="1400" spc="70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1531619" y="4538979"/>
            <a:ext cx="826769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20" dirty="0">
                <a:latin typeface="Symbol"/>
                <a:cs typeface="Symbol"/>
              </a:rPr>
              <a:t></a:t>
            </a:r>
            <a:r>
              <a:rPr sz="2350" spc="-135" dirty="0">
                <a:latin typeface="Times New Roman"/>
                <a:cs typeface="Times New Roman"/>
              </a:rPr>
              <a:t> </a:t>
            </a:r>
            <a:r>
              <a:rPr sz="2350" spc="95" dirty="0">
                <a:latin typeface="Times New Roman"/>
                <a:cs typeface="Times New Roman"/>
              </a:rPr>
              <a:t>0.04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6118859" y="4541520"/>
            <a:ext cx="80010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dirty="0">
                <a:latin typeface="Symbol"/>
                <a:cs typeface="Symbol"/>
              </a:rPr>
              <a:t></a:t>
            </a:r>
            <a:r>
              <a:rPr sz="2250" spc="-120" dirty="0">
                <a:latin typeface="Times New Roman"/>
                <a:cs typeface="Times New Roman"/>
              </a:rPr>
              <a:t> </a:t>
            </a:r>
            <a:r>
              <a:rPr sz="2250" spc="95" dirty="0">
                <a:latin typeface="Times New Roman"/>
                <a:cs typeface="Times New Roman"/>
              </a:rPr>
              <a:t>0.06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487680" y="5014753"/>
            <a:ext cx="7388859" cy="13544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49550">
              <a:lnSpc>
                <a:spcPct val="100000"/>
              </a:lnSpc>
              <a:spcBef>
                <a:spcPts val="110"/>
              </a:spcBef>
            </a:pPr>
            <a:r>
              <a:rPr sz="2100" spc="85" dirty="0">
                <a:latin typeface="Times New Roman"/>
                <a:cs typeface="Times New Roman"/>
              </a:rPr>
              <a:t>0.04 </a:t>
            </a:r>
            <a:r>
              <a:rPr sz="2100" spc="-10" dirty="0">
                <a:latin typeface="Symbol"/>
                <a:cs typeface="Symbol"/>
              </a:rPr>
              <a:t></a:t>
            </a:r>
            <a:r>
              <a:rPr sz="2100" spc="-10" dirty="0">
                <a:latin typeface="Times New Roman"/>
                <a:cs typeface="Times New Roman"/>
              </a:rPr>
              <a:t> </a:t>
            </a:r>
            <a:r>
              <a:rPr sz="2150" i="1" spc="10" dirty="0">
                <a:latin typeface="Times New Roman"/>
                <a:cs typeface="Times New Roman"/>
              </a:rPr>
              <a:t>σ </a:t>
            </a:r>
            <a:r>
              <a:rPr sz="2100" spc="-10" dirty="0">
                <a:latin typeface="Symbol"/>
                <a:cs typeface="Symbol"/>
              </a:rPr>
              <a:t></a:t>
            </a:r>
            <a:r>
              <a:rPr sz="2100" spc="125" dirty="0">
                <a:latin typeface="Times New Roman"/>
                <a:cs typeface="Times New Roman"/>
              </a:rPr>
              <a:t> </a:t>
            </a:r>
            <a:r>
              <a:rPr sz="2100" spc="85" dirty="0">
                <a:latin typeface="Times New Roman"/>
                <a:cs typeface="Times New Roman"/>
              </a:rPr>
              <a:t>0.06</a:t>
            </a:r>
            <a:endParaRPr sz="21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2110"/>
              </a:spcBef>
            </a:pPr>
            <a:r>
              <a:rPr sz="2400" spc="175" dirty="0">
                <a:solidFill>
                  <a:srgbClr val="232884"/>
                </a:solidFill>
                <a:latin typeface="Times New Roman"/>
                <a:cs typeface="Times New Roman"/>
              </a:rPr>
              <a:t>With</a:t>
            </a:r>
            <a:r>
              <a:rPr sz="2400" spc="6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80" dirty="0">
                <a:solidFill>
                  <a:srgbClr val="232884"/>
                </a:solidFill>
                <a:latin typeface="Times New Roman"/>
                <a:cs typeface="Times New Roman"/>
              </a:rPr>
              <a:t>90%</a:t>
            </a:r>
            <a:r>
              <a:rPr sz="2400" spc="8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05" dirty="0">
                <a:solidFill>
                  <a:srgbClr val="232884"/>
                </a:solidFill>
                <a:latin typeface="Times New Roman"/>
                <a:cs typeface="Times New Roman"/>
              </a:rPr>
              <a:t>confidence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we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75" dirty="0">
                <a:solidFill>
                  <a:srgbClr val="232884"/>
                </a:solidFill>
                <a:latin typeface="Times New Roman"/>
                <a:cs typeface="Times New Roman"/>
              </a:rPr>
              <a:t>can</a:t>
            </a:r>
            <a:r>
              <a:rPr sz="2400" spc="7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75" dirty="0">
                <a:solidFill>
                  <a:srgbClr val="232884"/>
                </a:solidFill>
                <a:latin typeface="Times New Roman"/>
                <a:cs typeface="Times New Roman"/>
              </a:rPr>
              <a:t>say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60" dirty="0">
                <a:solidFill>
                  <a:srgbClr val="232884"/>
                </a:solidFill>
                <a:latin typeface="Times New Roman"/>
                <a:cs typeface="Times New Roman"/>
              </a:rPr>
              <a:t>that</a:t>
            </a:r>
            <a:r>
              <a:rPr sz="2400" spc="8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20" dirty="0">
                <a:solidFill>
                  <a:srgbClr val="232884"/>
                </a:solidFill>
                <a:latin typeface="Times New Roman"/>
                <a:cs typeface="Times New Roman"/>
              </a:rPr>
              <a:t>the</a:t>
            </a:r>
            <a:r>
              <a:rPr sz="2400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55" dirty="0">
                <a:solidFill>
                  <a:srgbClr val="232884"/>
                </a:solidFill>
                <a:latin typeface="Times New Roman"/>
                <a:cs typeface="Times New Roman"/>
              </a:rPr>
              <a:t>population  </a:t>
            </a:r>
            <a:r>
              <a:rPr sz="2400" spc="229" dirty="0">
                <a:solidFill>
                  <a:srgbClr val="232884"/>
                </a:solidFill>
                <a:latin typeface="Times New Roman"/>
                <a:cs typeface="Times New Roman"/>
              </a:rPr>
              <a:t>standard</a:t>
            </a:r>
            <a:r>
              <a:rPr sz="2400" spc="6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50" dirty="0">
                <a:solidFill>
                  <a:srgbClr val="232884"/>
                </a:solidFill>
                <a:latin typeface="Times New Roman"/>
                <a:cs typeface="Times New Roman"/>
              </a:rPr>
              <a:t>deviation</a:t>
            </a:r>
            <a:r>
              <a:rPr sz="2400" spc="5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is</a:t>
            </a:r>
            <a:r>
              <a:rPr sz="2400" spc="70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70" dirty="0">
                <a:solidFill>
                  <a:srgbClr val="232884"/>
                </a:solidFill>
                <a:latin typeface="Times New Roman"/>
                <a:cs typeface="Times New Roman"/>
              </a:rPr>
              <a:t>between</a:t>
            </a:r>
            <a:r>
              <a:rPr sz="2400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14" dirty="0">
                <a:solidFill>
                  <a:srgbClr val="232884"/>
                </a:solidFill>
                <a:latin typeface="Times New Roman"/>
                <a:cs typeface="Times New Roman"/>
              </a:rPr>
              <a:t>0.04</a:t>
            </a:r>
            <a:r>
              <a:rPr sz="2400" spc="5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235" dirty="0">
                <a:solidFill>
                  <a:srgbClr val="232884"/>
                </a:solidFill>
                <a:latin typeface="Times New Roman"/>
                <a:cs typeface="Times New Roman"/>
              </a:rPr>
              <a:t>and</a:t>
            </a:r>
            <a:r>
              <a:rPr sz="2400" spc="6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14" dirty="0">
                <a:solidFill>
                  <a:srgbClr val="232884"/>
                </a:solidFill>
                <a:latin typeface="Times New Roman"/>
                <a:cs typeface="Times New Roman"/>
              </a:rPr>
              <a:t>0.06</a:t>
            </a:r>
            <a:r>
              <a:rPr sz="2400" spc="5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solidFill>
                  <a:srgbClr val="232884"/>
                </a:solidFill>
                <a:latin typeface="Times New Roman"/>
                <a:cs typeface="Times New Roman"/>
              </a:rPr>
              <a:t>ounces.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1734820" y="238759"/>
            <a:ext cx="562991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67839" algn="l"/>
                <a:tab pos="2494280" algn="l"/>
              </a:tabLst>
            </a:pPr>
            <a:r>
              <a:rPr spc="430" dirty="0"/>
              <a:t>Level	</a:t>
            </a:r>
            <a:r>
              <a:rPr spc="170" dirty="0"/>
              <a:t>of	</a:t>
            </a:r>
            <a:r>
              <a:rPr spc="425" dirty="0"/>
              <a:t>Confidence</a:t>
            </a:r>
          </a:p>
        </p:txBody>
      </p:sp>
      <p:sp>
        <p:nvSpPr>
          <p:cNvPr id="232" name="object 23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74" name="object 174"/>
          <p:cNvSpPr txBox="1"/>
          <p:nvPr/>
        </p:nvSpPr>
        <p:spPr>
          <a:xfrm>
            <a:off x="441959" y="1318938"/>
            <a:ext cx="7689850" cy="76771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2880"/>
              </a:lnSpc>
              <a:spcBef>
                <a:spcPts val="280"/>
              </a:spcBef>
              <a:tabLst>
                <a:tab pos="1539240" algn="l"/>
                <a:tab pos="1957705" algn="l"/>
                <a:tab pos="3800475" algn="l"/>
              </a:tabLst>
            </a:pPr>
            <a:r>
              <a:rPr sz="2400" spc="17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b="1" spc="265" dirty="0">
                <a:solidFill>
                  <a:srgbClr val="232884"/>
                </a:solidFill>
                <a:latin typeface="Times New Roman"/>
                <a:cs typeface="Times New Roman"/>
              </a:rPr>
              <a:t>level	</a:t>
            </a:r>
            <a:r>
              <a:rPr sz="2400" b="1" spc="105" dirty="0">
                <a:solidFill>
                  <a:srgbClr val="232884"/>
                </a:solidFill>
                <a:latin typeface="Times New Roman"/>
                <a:cs typeface="Times New Roman"/>
              </a:rPr>
              <a:t>of	</a:t>
            </a:r>
            <a:r>
              <a:rPr sz="2400" b="1" dirty="0">
                <a:solidFill>
                  <a:srgbClr val="232884"/>
                </a:solidFill>
                <a:latin typeface="Times New Roman"/>
                <a:cs typeface="Times New Roman"/>
              </a:rPr>
              <a:t>c</a:t>
            </a:r>
            <a:r>
              <a:rPr sz="2400" b="1" spc="-385" dirty="0">
                <a:solidFill>
                  <a:srgbClr val="232884"/>
                </a:solidFill>
                <a:latin typeface="Times New Roman"/>
                <a:cs typeface="Times New Roman"/>
              </a:rPr>
              <a:t> </a:t>
            </a:r>
            <a:r>
              <a:rPr sz="2400" b="1" spc="250" dirty="0">
                <a:solidFill>
                  <a:srgbClr val="232884"/>
                </a:solidFill>
                <a:latin typeface="Times New Roman"/>
                <a:cs typeface="Times New Roman"/>
              </a:rPr>
              <a:t>onfidence	</a:t>
            </a:r>
            <a:r>
              <a:rPr sz="2450" b="1" i="1" spc="-25" dirty="0">
                <a:solidFill>
                  <a:srgbClr val="232884"/>
                </a:solidFill>
                <a:latin typeface="Times New Roman"/>
                <a:cs typeface="Times New Roman"/>
              </a:rPr>
              <a:t>c </a:t>
            </a:r>
            <a:r>
              <a:rPr sz="2400" spc="130" dirty="0">
                <a:latin typeface="Times New Roman"/>
                <a:cs typeface="Times New Roman"/>
              </a:rPr>
              <a:t>is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40" dirty="0">
                <a:latin typeface="Times New Roman"/>
                <a:cs typeface="Times New Roman"/>
              </a:rPr>
              <a:t>probability </a:t>
            </a:r>
            <a:r>
              <a:rPr sz="2400" spc="265" dirty="0">
                <a:latin typeface="Times New Roman"/>
                <a:cs typeface="Times New Roman"/>
              </a:rPr>
              <a:t>that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  </a:t>
            </a:r>
            <a:r>
              <a:rPr sz="2400" spc="180" dirty="0">
                <a:latin typeface="Times New Roman"/>
                <a:cs typeface="Times New Roman"/>
              </a:rPr>
              <a:t>interval </a:t>
            </a:r>
            <a:r>
              <a:rPr sz="2400" spc="200" dirty="0">
                <a:latin typeface="Times New Roman"/>
                <a:cs typeface="Times New Roman"/>
              </a:rPr>
              <a:t>estimate </a:t>
            </a:r>
            <a:r>
              <a:rPr sz="2400" spc="165" dirty="0">
                <a:latin typeface="Times New Roman"/>
                <a:cs typeface="Times New Roman"/>
              </a:rPr>
              <a:t>contains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-38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population </a:t>
            </a:r>
            <a:r>
              <a:rPr sz="2400" spc="210" dirty="0">
                <a:latin typeface="Times New Roman"/>
                <a:cs typeface="Times New Roman"/>
              </a:rPr>
              <a:t>parameter.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1676400" y="2743200"/>
            <a:ext cx="4972050" cy="1752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164329" y="275590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164329" y="282193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164329" y="2889250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30">
                <a:moveTo>
                  <a:pt x="8890" y="0"/>
                </a:moveTo>
                <a:lnTo>
                  <a:pt x="8890" y="36829"/>
                </a:lnTo>
                <a:lnTo>
                  <a:pt x="0" y="36829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164329" y="2955289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30">
                <a:moveTo>
                  <a:pt x="8890" y="0"/>
                </a:moveTo>
                <a:lnTo>
                  <a:pt x="8890" y="36830"/>
                </a:lnTo>
                <a:lnTo>
                  <a:pt x="0" y="3683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164329" y="302132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164329" y="308737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164329" y="315341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164329" y="321945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164329" y="328549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164329" y="3352800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29">
                <a:moveTo>
                  <a:pt x="8890" y="0"/>
                </a:moveTo>
                <a:lnTo>
                  <a:pt x="8890" y="36829"/>
                </a:lnTo>
                <a:lnTo>
                  <a:pt x="0" y="36829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164329" y="341884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164329" y="348487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164329" y="355092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164329" y="361695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164329" y="368300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164329" y="3750309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29">
                <a:moveTo>
                  <a:pt x="8890" y="0"/>
                </a:moveTo>
                <a:lnTo>
                  <a:pt x="8890" y="36829"/>
                </a:lnTo>
                <a:lnTo>
                  <a:pt x="0" y="36829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164329" y="3816350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29">
                <a:moveTo>
                  <a:pt x="8890" y="0"/>
                </a:moveTo>
                <a:lnTo>
                  <a:pt x="8890" y="36830"/>
                </a:lnTo>
                <a:lnTo>
                  <a:pt x="0" y="3683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164329" y="388239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164329" y="394842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164329" y="401447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099"/>
                </a:lnTo>
                <a:lnTo>
                  <a:pt x="0" y="38099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164329" y="408050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164329" y="4147820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29">
                <a:moveTo>
                  <a:pt x="8890" y="0"/>
                </a:moveTo>
                <a:lnTo>
                  <a:pt x="8890" y="36829"/>
                </a:lnTo>
                <a:lnTo>
                  <a:pt x="0" y="36829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164329" y="4213859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29">
                <a:moveTo>
                  <a:pt x="8890" y="0"/>
                </a:moveTo>
                <a:lnTo>
                  <a:pt x="8890" y="36829"/>
                </a:lnTo>
                <a:lnTo>
                  <a:pt x="0" y="36829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164329" y="427990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164329" y="434594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164329" y="441197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62000" y="44627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565390" y="4462779"/>
            <a:ext cx="74930" cy="76200"/>
          </a:xfrm>
          <a:custGeom>
            <a:avLst/>
            <a:gdLst/>
            <a:ahLst/>
            <a:cxnLst/>
            <a:rect l="l" t="t" r="r" b="b"/>
            <a:pathLst>
              <a:path w="74929" h="76200">
                <a:moveTo>
                  <a:pt x="0" y="0"/>
                </a:moveTo>
                <a:lnTo>
                  <a:pt x="0" y="76200"/>
                </a:lnTo>
                <a:lnTo>
                  <a:pt x="74929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822960" y="4500879"/>
            <a:ext cx="6757670" cy="0"/>
          </a:xfrm>
          <a:custGeom>
            <a:avLst/>
            <a:gdLst/>
            <a:ahLst/>
            <a:cxnLst/>
            <a:rect l="l" t="t" r="r" b="b"/>
            <a:pathLst>
              <a:path w="6757670">
                <a:moveTo>
                  <a:pt x="0" y="0"/>
                </a:moveTo>
                <a:lnTo>
                  <a:pt x="6757670" y="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083560" y="2755900"/>
            <a:ext cx="2161540" cy="1739900"/>
          </a:xfrm>
          <a:custGeom>
            <a:avLst/>
            <a:gdLst/>
            <a:ahLst/>
            <a:cxnLst/>
            <a:rect l="l" t="t" r="r" b="b"/>
            <a:pathLst>
              <a:path w="2161540" h="1739900">
                <a:moveTo>
                  <a:pt x="1126489" y="0"/>
                </a:moveTo>
                <a:lnTo>
                  <a:pt x="1031239" y="0"/>
                </a:lnTo>
                <a:lnTo>
                  <a:pt x="897889" y="44450"/>
                </a:lnTo>
                <a:lnTo>
                  <a:pt x="815339" y="88900"/>
                </a:lnTo>
                <a:lnTo>
                  <a:pt x="745489" y="165100"/>
                </a:lnTo>
                <a:lnTo>
                  <a:pt x="669289" y="279400"/>
                </a:lnTo>
                <a:lnTo>
                  <a:pt x="574039" y="450850"/>
                </a:lnTo>
                <a:lnTo>
                  <a:pt x="421639" y="755650"/>
                </a:lnTo>
                <a:lnTo>
                  <a:pt x="341629" y="895350"/>
                </a:lnTo>
                <a:lnTo>
                  <a:pt x="322579" y="933450"/>
                </a:lnTo>
                <a:lnTo>
                  <a:pt x="212089" y="1085850"/>
                </a:lnTo>
                <a:lnTo>
                  <a:pt x="132079" y="1184910"/>
                </a:lnTo>
                <a:lnTo>
                  <a:pt x="0" y="1311910"/>
                </a:lnTo>
                <a:lnTo>
                  <a:pt x="2539" y="1739900"/>
                </a:lnTo>
                <a:lnTo>
                  <a:pt x="2159000" y="1732280"/>
                </a:lnTo>
                <a:lnTo>
                  <a:pt x="2161540" y="1320800"/>
                </a:lnTo>
                <a:lnTo>
                  <a:pt x="2066289" y="1234439"/>
                </a:lnTo>
                <a:lnTo>
                  <a:pt x="1983739" y="1143000"/>
                </a:lnTo>
                <a:lnTo>
                  <a:pt x="1869439" y="984250"/>
                </a:lnTo>
                <a:lnTo>
                  <a:pt x="1805939" y="895350"/>
                </a:lnTo>
                <a:lnTo>
                  <a:pt x="1736089" y="749300"/>
                </a:lnTo>
                <a:lnTo>
                  <a:pt x="1659889" y="584200"/>
                </a:lnTo>
                <a:lnTo>
                  <a:pt x="1507489" y="285750"/>
                </a:lnTo>
                <a:lnTo>
                  <a:pt x="1393189" y="146050"/>
                </a:lnTo>
                <a:lnTo>
                  <a:pt x="1253489" y="44450"/>
                </a:lnTo>
                <a:lnTo>
                  <a:pt x="1126489" y="0"/>
                </a:lnTo>
                <a:close/>
              </a:path>
            </a:pathLst>
          </a:custGeom>
          <a:solidFill>
            <a:srgbClr val="FAE035">
              <a:alpha val="599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083560" y="2755900"/>
            <a:ext cx="2161540" cy="1739900"/>
          </a:xfrm>
          <a:custGeom>
            <a:avLst/>
            <a:gdLst/>
            <a:ahLst/>
            <a:cxnLst/>
            <a:rect l="l" t="t" r="r" b="b"/>
            <a:pathLst>
              <a:path w="2161540" h="1739900">
                <a:moveTo>
                  <a:pt x="2539" y="1739900"/>
                </a:moveTo>
                <a:lnTo>
                  <a:pt x="0" y="1311910"/>
                </a:lnTo>
                <a:lnTo>
                  <a:pt x="132079" y="1184910"/>
                </a:lnTo>
                <a:lnTo>
                  <a:pt x="212089" y="1085850"/>
                </a:lnTo>
                <a:lnTo>
                  <a:pt x="322579" y="933450"/>
                </a:lnTo>
                <a:lnTo>
                  <a:pt x="341629" y="895350"/>
                </a:lnTo>
                <a:lnTo>
                  <a:pt x="421639" y="755650"/>
                </a:lnTo>
                <a:lnTo>
                  <a:pt x="497839" y="603250"/>
                </a:lnTo>
                <a:lnTo>
                  <a:pt x="574039" y="450850"/>
                </a:lnTo>
                <a:lnTo>
                  <a:pt x="669289" y="279400"/>
                </a:lnTo>
                <a:lnTo>
                  <a:pt x="745489" y="165100"/>
                </a:lnTo>
                <a:lnTo>
                  <a:pt x="815339" y="88900"/>
                </a:lnTo>
                <a:lnTo>
                  <a:pt x="897889" y="44450"/>
                </a:lnTo>
                <a:lnTo>
                  <a:pt x="1031239" y="0"/>
                </a:lnTo>
                <a:lnTo>
                  <a:pt x="1126489" y="0"/>
                </a:lnTo>
                <a:lnTo>
                  <a:pt x="1253489" y="44450"/>
                </a:lnTo>
                <a:lnTo>
                  <a:pt x="1393189" y="146050"/>
                </a:lnTo>
                <a:lnTo>
                  <a:pt x="1507489" y="285750"/>
                </a:lnTo>
                <a:lnTo>
                  <a:pt x="1659889" y="584200"/>
                </a:lnTo>
                <a:lnTo>
                  <a:pt x="1736089" y="749300"/>
                </a:lnTo>
                <a:lnTo>
                  <a:pt x="1805939" y="895350"/>
                </a:lnTo>
                <a:lnTo>
                  <a:pt x="1869439" y="984250"/>
                </a:lnTo>
                <a:lnTo>
                  <a:pt x="1983739" y="1143000"/>
                </a:lnTo>
                <a:lnTo>
                  <a:pt x="2066289" y="1234439"/>
                </a:lnTo>
                <a:lnTo>
                  <a:pt x="2161540" y="1320800"/>
                </a:lnTo>
                <a:lnTo>
                  <a:pt x="2159000" y="1732280"/>
                </a:lnTo>
                <a:lnTo>
                  <a:pt x="2539" y="17399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 txBox="1"/>
          <p:nvPr/>
        </p:nvSpPr>
        <p:spPr>
          <a:xfrm>
            <a:off x="7675880" y="4309936"/>
            <a:ext cx="135890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i="1" spc="145" dirty="0">
                <a:latin typeface="Times New Roman"/>
                <a:cs typeface="Times New Roman"/>
              </a:rPr>
              <a:t>z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3898900" y="4477950"/>
            <a:ext cx="583565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i="1" spc="160" dirty="0">
                <a:latin typeface="Times New Roman"/>
                <a:cs typeface="Times New Roman"/>
              </a:rPr>
              <a:t>z </a:t>
            </a:r>
            <a:r>
              <a:rPr sz="2000" spc="80" dirty="0">
                <a:latin typeface="Times New Roman"/>
                <a:cs typeface="Times New Roman"/>
              </a:rPr>
              <a:t>=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2852420" y="4477950"/>
            <a:ext cx="352425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spc="-30" dirty="0">
                <a:latin typeface="Symbol"/>
                <a:cs typeface="Symbol"/>
              </a:rPr>
              <a:t></a:t>
            </a:r>
            <a:r>
              <a:rPr sz="2050" i="1" spc="155" dirty="0">
                <a:latin typeface="Times New Roman"/>
                <a:cs typeface="Times New Roman"/>
              </a:rPr>
              <a:t>z</a:t>
            </a:r>
            <a:r>
              <a:rPr sz="1800" i="1" spc="-30" baseline="-23148" dirty="0">
                <a:latin typeface="Times New Roman"/>
                <a:cs typeface="Times New Roman"/>
              </a:rPr>
              <a:t>c</a:t>
            </a:r>
            <a:endParaRPr sz="1800" baseline="-23148">
              <a:latin typeface="Times New Roman"/>
              <a:cs typeface="Times New Roman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5133340" y="4477950"/>
            <a:ext cx="212725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i="1" spc="155" dirty="0">
                <a:latin typeface="Times New Roman"/>
                <a:cs typeface="Times New Roman"/>
              </a:rPr>
              <a:t>z</a:t>
            </a:r>
            <a:r>
              <a:rPr sz="1800" i="1" spc="-30" baseline="-23148" dirty="0">
                <a:latin typeface="Times New Roman"/>
                <a:cs typeface="Times New Roman"/>
              </a:rPr>
              <a:t>c</a:t>
            </a:r>
            <a:endParaRPr sz="1800" baseline="-23148">
              <a:latin typeface="Times New Roman"/>
              <a:cs typeface="Times New Roman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3556000" y="5292090"/>
            <a:ext cx="1273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40" dirty="0">
                <a:solidFill>
                  <a:srgbClr val="232884"/>
                </a:solidFill>
                <a:latin typeface="Times New Roman"/>
                <a:cs typeface="Times New Roman"/>
              </a:rPr>
              <a:t>Critical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3660140" y="5657850"/>
            <a:ext cx="1063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85" dirty="0">
                <a:solidFill>
                  <a:srgbClr val="232884"/>
                </a:solidFill>
                <a:latin typeface="Times New Roman"/>
                <a:cs typeface="Times New Roman"/>
              </a:rPr>
              <a:t>v</a:t>
            </a:r>
            <a:r>
              <a:rPr sz="2400" b="1" spc="335" dirty="0">
                <a:solidFill>
                  <a:srgbClr val="232884"/>
                </a:solidFill>
                <a:latin typeface="Times New Roman"/>
                <a:cs typeface="Times New Roman"/>
              </a:rPr>
              <a:t>a</a:t>
            </a:r>
            <a:r>
              <a:rPr sz="2400" b="1" spc="285" dirty="0">
                <a:solidFill>
                  <a:srgbClr val="232884"/>
                </a:solidFill>
                <a:latin typeface="Times New Roman"/>
                <a:cs typeface="Times New Roman"/>
              </a:rPr>
              <a:t>l</a:t>
            </a:r>
            <a:r>
              <a:rPr sz="2400" b="1" spc="330" dirty="0">
                <a:solidFill>
                  <a:srgbClr val="232884"/>
                </a:solidFill>
                <a:latin typeface="Times New Roman"/>
                <a:cs typeface="Times New Roman"/>
              </a:rPr>
              <a:t>u</a:t>
            </a:r>
            <a:r>
              <a:rPr sz="2400" b="1" spc="325" dirty="0">
                <a:solidFill>
                  <a:srgbClr val="232884"/>
                </a:solidFill>
                <a:latin typeface="Times New Roman"/>
                <a:cs typeface="Times New Roman"/>
              </a:rPr>
              <a:t>e</a:t>
            </a:r>
            <a:r>
              <a:rPr sz="2400" b="1" spc="175" dirty="0">
                <a:solidFill>
                  <a:srgbClr val="232884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3" name="object 213"/>
          <p:cNvSpPr/>
          <p:nvPr/>
        </p:nvSpPr>
        <p:spPr>
          <a:xfrm>
            <a:off x="3162300" y="4888229"/>
            <a:ext cx="266700" cy="369570"/>
          </a:xfrm>
          <a:custGeom>
            <a:avLst/>
            <a:gdLst/>
            <a:ahLst/>
            <a:cxnLst/>
            <a:rect l="l" t="t" r="r" b="b"/>
            <a:pathLst>
              <a:path w="266700" h="369570">
                <a:moveTo>
                  <a:pt x="266700" y="36957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914900" y="4876800"/>
            <a:ext cx="266700" cy="369570"/>
          </a:xfrm>
          <a:custGeom>
            <a:avLst/>
            <a:gdLst/>
            <a:ahLst/>
            <a:cxnLst/>
            <a:rect l="l" t="t" r="r" b="b"/>
            <a:pathLst>
              <a:path w="266700" h="369570">
                <a:moveTo>
                  <a:pt x="0" y="369569"/>
                </a:moveTo>
                <a:lnTo>
                  <a:pt x="266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 txBox="1"/>
          <p:nvPr/>
        </p:nvSpPr>
        <p:spPr>
          <a:xfrm>
            <a:off x="5640070" y="2463730"/>
            <a:ext cx="2924810" cy="94932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250"/>
              </a:spcBef>
            </a:pPr>
            <a:r>
              <a:rPr sz="2050" i="1" spc="-25" dirty="0">
                <a:solidFill>
                  <a:srgbClr val="E01420"/>
                </a:solidFill>
                <a:latin typeface="Times New Roman"/>
                <a:cs typeface="Times New Roman"/>
              </a:rPr>
              <a:t>c </a:t>
            </a:r>
            <a:r>
              <a:rPr sz="2000" spc="110" dirty="0">
                <a:solidFill>
                  <a:srgbClr val="E01420"/>
                </a:solidFill>
                <a:latin typeface="Times New Roman"/>
                <a:cs typeface="Times New Roman"/>
              </a:rPr>
              <a:t>is </a:t>
            </a:r>
            <a:r>
              <a:rPr sz="2000" spc="185" dirty="0">
                <a:solidFill>
                  <a:srgbClr val="E01420"/>
                </a:solidFill>
                <a:latin typeface="Times New Roman"/>
                <a:cs typeface="Times New Roman"/>
              </a:rPr>
              <a:t>the </a:t>
            </a:r>
            <a:r>
              <a:rPr sz="2000" spc="195" dirty="0">
                <a:solidFill>
                  <a:srgbClr val="E01420"/>
                </a:solidFill>
                <a:latin typeface="Times New Roman"/>
                <a:cs typeface="Times New Roman"/>
              </a:rPr>
              <a:t>area </a:t>
            </a:r>
            <a:r>
              <a:rPr sz="2000" spc="175" dirty="0">
                <a:solidFill>
                  <a:srgbClr val="E01420"/>
                </a:solidFill>
                <a:latin typeface="Times New Roman"/>
                <a:cs typeface="Times New Roman"/>
              </a:rPr>
              <a:t>beneath</a:t>
            </a:r>
            <a:r>
              <a:rPr sz="2000" spc="-285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000" spc="185" dirty="0">
                <a:solidFill>
                  <a:srgbClr val="E01420"/>
                </a:solidFill>
                <a:latin typeface="Times New Roman"/>
                <a:cs typeface="Times New Roman"/>
              </a:rPr>
              <a:t>the  </a:t>
            </a:r>
            <a:r>
              <a:rPr sz="2000" spc="160" dirty="0">
                <a:solidFill>
                  <a:srgbClr val="E01420"/>
                </a:solidFill>
                <a:latin typeface="Times New Roman"/>
                <a:cs typeface="Times New Roman"/>
              </a:rPr>
              <a:t>normal </a:t>
            </a:r>
            <a:r>
              <a:rPr sz="2000" spc="125" dirty="0">
                <a:solidFill>
                  <a:srgbClr val="E01420"/>
                </a:solidFill>
                <a:latin typeface="Times New Roman"/>
                <a:cs typeface="Times New Roman"/>
              </a:rPr>
              <a:t>curve </a:t>
            </a:r>
            <a:r>
              <a:rPr sz="2000" spc="145" dirty="0">
                <a:solidFill>
                  <a:srgbClr val="E01420"/>
                </a:solidFill>
                <a:latin typeface="Times New Roman"/>
                <a:cs typeface="Times New Roman"/>
              </a:rPr>
              <a:t>between  </a:t>
            </a:r>
            <a:r>
              <a:rPr sz="2000" spc="180" dirty="0">
                <a:solidFill>
                  <a:srgbClr val="E01420"/>
                </a:solidFill>
                <a:latin typeface="Times New Roman"/>
                <a:cs typeface="Times New Roman"/>
              </a:rPr>
              <a:t>the </a:t>
            </a:r>
            <a:r>
              <a:rPr sz="2000" spc="110" dirty="0">
                <a:solidFill>
                  <a:srgbClr val="E01420"/>
                </a:solidFill>
                <a:latin typeface="Times New Roman"/>
                <a:cs typeface="Times New Roman"/>
              </a:rPr>
              <a:t>critical</a:t>
            </a:r>
            <a:r>
              <a:rPr sz="2000" spc="-85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000" spc="130" dirty="0">
                <a:solidFill>
                  <a:srgbClr val="E01420"/>
                </a:solidFill>
                <a:latin typeface="Times New Roman"/>
                <a:cs typeface="Times New Roman"/>
              </a:rPr>
              <a:t>values.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562609" y="5903638"/>
            <a:ext cx="5659120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175" dirty="0">
                <a:latin typeface="Times New Roman"/>
                <a:cs typeface="Times New Roman"/>
              </a:rPr>
              <a:t>The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90" dirty="0">
                <a:latin typeface="Times New Roman"/>
                <a:cs typeface="Times New Roman"/>
              </a:rPr>
              <a:t>remaining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229" dirty="0">
                <a:latin typeface="Times New Roman"/>
                <a:cs typeface="Times New Roman"/>
              </a:rPr>
              <a:t>area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in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tails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1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–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50" i="1" spc="-25" dirty="0">
                <a:latin typeface="Times New Roman"/>
                <a:cs typeface="Times New Roman"/>
              </a:rPr>
              <a:t>c</a:t>
            </a:r>
            <a:r>
              <a:rPr sz="2450" i="1" spc="55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1752600" y="4084320"/>
            <a:ext cx="1332230" cy="411480"/>
          </a:xfrm>
          <a:custGeom>
            <a:avLst/>
            <a:gdLst/>
            <a:ahLst/>
            <a:cxnLst/>
            <a:rect l="l" t="t" r="r" b="b"/>
            <a:pathLst>
              <a:path w="1332230" h="411479">
                <a:moveTo>
                  <a:pt x="1325880" y="0"/>
                </a:moveTo>
                <a:lnTo>
                  <a:pt x="1290320" y="19049"/>
                </a:lnTo>
                <a:lnTo>
                  <a:pt x="1280160" y="25399"/>
                </a:lnTo>
                <a:lnTo>
                  <a:pt x="1272539" y="30479"/>
                </a:lnTo>
                <a:lnTo>
                  <a:pt x="1257300" y="41909"/>
                </a:lnTo>
                <a:lnTo>
                  <a:pt x="1088389" y="151129"/>
                </a:lnTo>
                <a:lnTo>
                  <a:pt x="1036319" y="182879"/>
                </a:lnTo>
                <a:lnTo>
                  <a:pt x="982980" y="208279"/>
                </a:lnTo>
                <a:lnTo>
                  <a:pt x="904239" y="238759"/>
                </a:lnTo>
                <a:lnTo>
                  <a:pt x="609600" y="335279"/>
                </a:lnTo>
                <a:lnTo>
                  <a:pt x="218439" y="391159"/>
                </a:lnTo>
                <a:lnTo>
                  <a:pt x="0" y="411479"/>
                </a:lnTo>
                <a:lnTo>
                  <a:pt x="1325880" y="406399"/>
                </a:lnTo>
                <a:lnTo>
                  <a:pt x="1330960" y="224789"/>
                </a:lnTo>
                <a:lnTo>
                  <a:pt x="1332230" y="87629"/>
                </a:lnTo>
                <a:lnTo>
                  <a:pt x="1329689" y="34289"/>
                </a:lnTo>
                <a:lnTo>
                  <a:pt x="1328420" y="13969"/>
                </a:lnTo>
                <a:lnTo>
                  <a:pt x="1325880" y="0"/>
                </a:lnTo>
                <a:close/>
              </a:path>
            </a:pathLst>
          </a:custGeom>
          <a:solidFill>
            <a:srgbClr val="B4D23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752600" y="4084320"/>
            <a:ext cx="1337310" cy="411480"/>
          </a:xfrm>
          <a:custGeom>
            <a:avLst/>
            <a:gdLst/>
            <a:ahLst/>
            <a:cxnLst/>
            <a:rect l="l" t="t" r="r" b="b"/>
            <a:pathLst>
              <a:path w="1337310" h="411479">
                <a:moveTo>
                  <a:pt x="0" y="411479"/>
                </a:moveTo>
                <a:lnTo>
                  <a:pt x="1325880" y="406399"/>
                </a:lnTo>
                <a:lnTo>
                  <a:pt x="1334452" y="203596"/>
                </a:lnTo>
                <a:lnTo>
                  <a:pt x="1337309" y="93662"/>
                </a:lnTo>
                <a:lnTo>
                  <a:pt x="1334452" y="38496"/>
                </a:lnTo>
                <a:lnTo>
                  <a:pt x="1325880" y="0"/>
                </a:lnTo>
                <a:lnTo>
                  <a:pt x="1291014" y="18950"/>
                </a:lnTo>
                <a:lnTo>
                  <a:pt x="1272698" y="30638"/>
                </a:lnTo>
                <a:lnTo>
                  <a:pt x="1257478" y="41612"/>
                </a:lnTo>
                <a:lnTo>
                  <a:pt x="1231900" y="58419"/>
                </a:lnTo>
                <a:lnTo>
                  <a:pt x="1208464" y="74195"/>
                </a:lnTo>
                <a:lnTo>
                  <a:pt x="1185386" y="89376"/>
                </a:lnTo>
                <a:lnTo>
                  <a:pt x="1162069" y="104318"/>
                </a:lnTo>
                <a:lnTo>
                  <a:pt x="1137920" y="119379"/>
                </a:lnTo>
                <a:lnTo>
                  <a:pt x="1113472" y="135195"/>
                </a:lnTo>
                <a:lnTo>
                  <a:pt x="1063624" y="167778"/>
                </a:lnTo>
                <a:lnTo>
                  <a:pt x="1009788" y="196076"/>
                </a:lnTo>
                <a:lnTo>
                  <a:pt x="950059" y="221992"/>
                </a:lnTo>
                <a:lnTo>
                  <a:pt x="904239" y="238759"/>
                </a:lnTo>
                <a:lnTo>
                  <a:pt x="609600" y="335279"/>
                </a:lnTo>
                <a:lnTo>
                  <a:pt x="218439" y="391159"/>
                </a:lnTo>
                <a:lnTo>
                  <a:pt x="0" y="411479"/>
                </a:lnTo>
                <a:close/>
              </a:path>
            </a:pathLst>
          </a:custGeom>
          <a:ln w="32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245100" y="4084320"/>
            <a:ext cx="1346200" cy="412750"/>
          </a:xfrm>
          <a:custGeom>
            <a:avLst/>
            <a:gdLst/>
            <a:ahLst/>
            <a:cxnLst/>
            <a:rect l="l" t="t" r="r" b="b"/>
            <a:pathLst>
              <a:path w="1346200" h="412750">
                <a:moveTo>
                  <a:pt x="2539" y="0"/>
                </a:moveTo>
                <a:lnTo>
                  <a:pt x="0" y="411479"/>
                </a:lnTo>
                <a:lnTo>
                  <a:pt x="1346200" y="412749"/>
                </a:lnTo>
                <a:lnTo>
                  <a:pt x="1126489" y="392429"/>
                </a:lnTo>
                <a:lnTo>
                  <a:pt x="736600" y="336549"/>
                </a:lnTo>
                <a:lnTo>
                  <a:pt x="440689" y="240029"/>
                </a:lnTo>
                <a:lnTo>
                  <a:pt x="396239" y="222249"/>
                </a:lnTo>
                <a:lnTo>
                  <a:pt x="363220" y="209549"/>
                </a:lnTo>
                <a:lnTo>
                  <a:pt x="309879" y="184149"/>
                </a:lnTo>
                <a:lnTo>
                  <a:pt x="254000" y="160019"/>
                </a:lnTo>
                <a:lnTo>
                  <a:pt x="228600" y="148589"/>
                </a:lnTo>
                <a:lnTo>
                  <a:pt x="203200" y="134619"/>
                </a:lnTo>
                <a:lnTo>
                  <a:pt x="179070" y="120649"/>
                </a:lnTo>
                <a:lnTo>
                  <a:pt x="156210" y="105409"/>
                </a:lnTo>
                <a:lnTo>
                  <a:pt x="110489" y="72389"/>
                </a:lnTo>
                <a:lnTo>
                  <a:pt x="87629" y="58419"/>
                </a:lnTo>
                <a:lnTo>
                  <a:pt x="64770" y="43179"/>
                </a:lnTo>
                <a:lnTo>
                  <a:pt x="2539" y="0"/>
                </a:lnTo>
                <a:close/>
              </a:path>
            </a:pathLst>
          </a:custGeom>
          <a:solidFill>
            <a:srgbClr val="B4D23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245100" y="4084320"/>
            <a:ext cx="1346200" cy="412750"/>
          </a:xfrm>
          <a:custGeom>
            <a:avLst/>
            <a:gdLst/>
            <a:ahLst/>
            <a:cxnLst/>
            <a:rect l="l" t="t" r="r" b="b"/>
            <a:pathLst>
              <a:path w="1346200" h="412750">
                <a:moveTo>
                  <a:pt x="1346200" y="412749"/>
                </a:moveTo>
                <a:lnTo>
                  <a:pt x="0" y="411479"/>
                </a:lnTo>
                <a:lnTo>
                  <a:pt x="2539" y="0"/>
                </a:lnTo>
                <a:lnTo>
                  <a:pt x="38338" y="24526"/>
                </a:lnTo>
                <a:lnTo>
                  <a:pt x="65087" y="42862"/>
                </a:lnTo>
                <a:lnTo>
                  <a:pt x="87550" y="57864"/>
                </a:lnTo>
                <a:lnTo>
                  <a:pt x="110489" y="72389"/>
                </a:lnTo>
                <a:lnTo>
                  <a:pt x="134084" y="89078"/>
                </a:lnTo>
                <a:lnTo>
                  <a:pt x="156368" y="104933"/>
                </a:lnTo>
                <a:lnTo>
                  <a:pt x="178891" y="120074"/>
                </a:lnTo>
                <a:lnTo>
                  <a:pt x="228084" y="147895"/>
                </a:lnTo>
                <a:lnTo>
                  <a:pt x="280709" y="171588"/>
                </a:lnTo>
                <a:lnTo>
                  <a:pt x="309879" y="184149"/>
                </a:lnTo>
                <a:lnTo>
                  <a:pt x="336927" y="196810"/>
                </a:lnTo>
                <a:lnTo>
                  <a:pt x="395783" y="223083"/>
                </a:lnTo>
                <a:lnTo>
                  <a:pt x="440689" y="240029"/>
                </a:lnTo>
                <a:lnTo>
                  <a:pt x="736600" y="336549"/>
                </a:lnTo>
                <a:lnTo>
                  <a:pt x="1126489" y="392429"/>
                </a:lnTo>
                <a:lnTo>
                  <a:pt x="1346200" y="412749"/>
                </a:lnTo>
                <a:close/>
              </a:path>
            </a:pathLst>
          </a:custGeom>
          <a:ln w="32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 txBox="1"/>
          <p:nvPr/>
        </p:nvSpPr>
        <p:spPr>
          <a:xfrm>
            <a:off x="5227320" y="2689268"/>
            <a:ext cx="161290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b="1" i="1" spc="-25" dirty="0">
                <a:solidFill>
                  <a:srgbClr val="232884"/>
                </a:solidFill>
                <a:latin typeface="Times New Roman"/>
                <a:cs typeface="Times New Roman"/>
              </a:rPr>
              <a:t>c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4572000" y="30480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609600" y="0"/>
                </a:moveTo>
                <a:lnTo>
                  <a:pt x="0" y="3810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 txBox="1"/>
          <p:nvPr/>
        </p:nvSpPr>
        <p:spPr>
          <a:xfrm>
            <a:off x="5640070" y="4987290"/>
            <a:ext cx="2940050" cy="9417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180"/>
              </a:spcBef>
            </a:pPr>
            <a:r>
              <a:rPr sz="2000" spc="145" dirty="0">
                <a:solidFill>
                  <a:srgbClr val="E01420"/>
                </a:solidFill>
                <a:latin typeface="Times New Roman"/>
                <a:cs typeface="Times New Roman"/>
              </a:rPr>
              <a:t>Use </a:t>
            </a:r>
            <a:r>
              <a:rPr sz="2000" spc="180" dirty="0">
                <a:solidFill>
                  <a:srgbClr val="E01420"/>
                </a:solidFill>
                <a:latin typeface="Times New Roman"/>
                <a:cs typeface="Times New Roman"/>
              </a:rPr>
              <a:t>the </a:t>
            </a:r>
            <a:r>
              <a:rPr sz="2000" spc="195" dirty="0">
                <a:solidFill>
                  <a:srgbClr val="E01420"/>
                </a:solidFill>
                <a:latin typeface="Times New Roman"/>
                <a:cs typeface="Times New Roman"/>
              </a:rPr>
              <a:t>Standard  </a:t>
            </a:r>
            <a:r>
              <a:rPr sz="2000" spc="155" dirty="0">
                <a:solidFill>
                  <a:srgbClr val="E01420"/>
                </a:solidFill>
                <a:latin typeface="Times New Roman"/>
                <a:cs typeface="Times New Roman"/>
              </a:rPr>
              <a:t>Normal </a:t>
            </a:r>
            <a:r>
              <a:rPr sz="2000" spc="125" dirty="0">
                <a:solidFill>
                  <a:srgbClr val="E01420"/>
                </a:solidFill>
                <a:latin typeface="Times New Roman"/>
                <a:cs typeface="Times New Roman"/>
              </a:rPr>
              <a:t>Table </a:t>
            </a:r>
            <a:r>
              <a:rPr sz="2000" spc="110" dirty="0">
                <a:solidFill>
                  <a:srgbClr val="E01420"/>
                </a:solidFill>
                <a:latin typeface="Times New Roman"/>
                <a:cs typeface="Times New Roman"/>
              </a:rPr>
              <a:t>to find</a:t>
            </a:r>
            <a:r>
              <a:rPr sz="2000" spc="-225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000" spc="185" dirty="0">
                <a:solidFill>
                  <a:srgbClr val="E01420"/>
                </a:solidFill>
                <a:latin typeface="Times New Roman"/>
                <a:cs typeface="Times New Roman"/>
              </a:rPr>
              <a:t>the  </a:t>
            </a:r>
            <a:r>
              <a:rPr sz="2000" spc="120" dirty="0">
                <a:solidFill>
                  <a:srgbClr val="E01420"/>
                </a:solidFill>
                <a:latin typeface="Times New Roman"/>
                <a:cs typeface="Times New Roman"/>
              </a:rPr>
              <a:t>corresponding</a:t>
            </a:r>
            <a:r>
              <a:rPr sz="2000" spc="50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050" i="1" spc="90" dirty="0">
                <a:solidFill>
                  <a:srgbClr val="E01420"/>
                </a:solidFill>
                <a:latin typeface="Times New Roman"/>
                <a:cs typeface="Times New Roman"/>
              </a:rPr>
              <a:t>z</a:t>
            </a:r>
            <a:r>
              <a:rPr sz="2000" spc="90" dirty="0">
                <a:solidFill>
                  <a:srgbClr val="E01420"/>
                </a:solidFill>
                <a:latin typeface="Times New Roman"/>
                <a:cs typeface="Times New Roman"/>
              </a:rPr>
              <a:t>-scores.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5715000" y="412115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381000" y="0"/>
                </a:moveTo>
                <a:lnTo>
                  <a:pt x="0" y="3048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664200" y="4019550"/>
            <a:ext cx="137160" cy="0"/>
          </a:xfrm>
          <a:custGeom>
            <a:avLst/>
            <a:gdLst/>
            <a:ahLst/>
            <a:cxnLst/>
            <a:rect l="l" t="t" r="r" b="b"/>
            <a:pathLst>
              <a:path w="137160">
                <a:moveTo>
                  <a:pt x="0" y="0"/>
                </a:moveTo>
                <a:lnTo>
                  <a:pt x="13716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 txBox="1"/>
          <p:nvPr/>
        </p:nvSpPr>
        <p:spPr>
          <a:xfrm>
            <a:off x="5656579" y="3787070"/>
            <a:ext cx="840740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spc="-15" baseline="31944" dirty="0">
                <a:latin typeface="Times New Roman"/>
                <a:cs typeface="Times New Roman"/>
              </a:rPr>
              <a:t>1</a:t>
            </a:r>
            <a:r>
              <a:rPr sz="2000" spc="-10" dirty="0">
                <a:latin typeface="Times New Roman"/>
                <a:cs typeface="Times New Roman"/>
              </a:rPr>
              <a:t>(1 </a:t>
            </a:r>
            <a:r>
              <a:rPr sz="2000" spc="110" dirty="0">
                <a:latin typeface="Times New Roman"/>
                <a:cs typeface="Times New Roman"/>
              </a:rPr>
              <a:t>–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50" i="1" spc="-15" dirty="0">
                <a:latin typeface="Times New Roman"/>
                <a:cs typeface="Times New Roman"/>
              </a:rPr>
              <a:t>c</a:t>
            </a:r>
            <a:r>
              <a:rPr sz="2000" spc="-1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7" name="object 227"/>
          <p:cNvSpPr txBox="1"/>
          <p:nvPr/>
        </p:nvSpPr>
        <p:spPr>
          <a:xfrm>
            <a:off x="5660390" y="3983990"/>
            <a:ext cx="1536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2362200" y="41148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0"/>
                </a:moveTo>
                <a:lnTo>
                  <a:pt x="381000" y="3048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676400" y="3968750"/>
            <a:ext cx="137160" cy="0"/>
          </a:xfrm>
          <a:custGeom>
            <a:avLst/>
            <a:gdLst/>
            <a:ahLst/>
            <a:cxnLst/>
            <a:rect l="l" t="t" r="r" b="b"/>
            <a:pathLst>
              <a:path w="137160">
                <a:moveTo>
                  <a:pt x="0" y="0"/>
                </a:moveTo>
                <a:lnTo>
                  <a:pt x="13716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 txBox="1"/>
          <p:nvPr/>
        </p:nvSpPr>
        <p:spPr>
          <a:xfrm>
            <a:off x="1668779" y="3780720"/>
            <a:ext cx="872490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spc="104" baseline="41666" dirty="0">
                <a:latin typeface="Times New Roman"/>
                <a:cs typeface="Times New Roman"/>
              </a:rPr>
              <a:t>1</a:t>
            </a:r>
            <a:r>
              <a:rPr sz="2000" spc="70" dirty="0">
                <a:latin typeface="Times New Roman"/>
                <a:cs typeface="Times New Roman"/>
              </a:rPr>
              <a:t>(1 </a:t>
            </a:r>
            <a:r>
              <a:rPr sz="2000" spc="110" dirty="0">
                <a:latin typeface="Times New Roman"/>
                <a:cs typeface="Times New Roman"/>
              </a:rPr>
              <a:t>–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50" i="1" spc="-15" dirty="0">
                <a:latin typeface="Times New Roman"/>
                <a:cs typeface="Times New Roman"/>
              </a:rPr>
              <a:t>c</a:t>
            </a:r>
            <a:r>
              <a:rPr sz="2000" spc="-1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3" name="object 233"/>
          <p:cNvSpPr txBox="1"/>
          <p:nvPr/>
        </p:nvSpPr>
        <p:spPr>
          <a:xfrm>
            <a:off x="8953500" y="6638600"/>
            <a:ext cx="13970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b="1" dirty="0">
                <a:latin typeface="Times New Roman"/>
                <a:cs typeface="Times New Roman"/>
              </a:rPr>
              <a:pPr marL="25400">
                <a:lnSpc>
                  <a:spcPts val="1630"/>
                </a:lnSpc>
              </a:pPr>
              <a:t>5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1672589" y="3933190"/>
            <a:ext cx="15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264159" y="238759"/>
            <a:ext cx="85725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62555" algn="l"/>
                <a:tab pos="4708525" algn="l"/>
                <a:tab pos="5434965" algn="l"/>
              </a:tabLst>
            </a:pPr>
            <a:r>
              <a:rPr spc="400" dirty="0"/>
              <a:t>Common	</a:t>
            </a:r>
            <a:r>
              <a:rPr spc="465" dirty="0"/>
              <a:t>Levels	</a:t>
            </a:r>
            <a:r>
              <a:rPr spc="170" dirty="0"/>
              <a:t>of	</a:t>
            </a:r>
            <a:r>
              <a:rPr spc="425" dirty="0"/>
              <a:t>Confidence</a:t>
            </a:r>
          </a:p>
        </p:txBody>
      </p:sp>
      <p:sp>
        <p:nvSpPr>
          <p:cNvPr id="217" name="object 21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74" name="object 174"/>
          <p:cNvSpPr/>
          <p:nvPr/>
        </p:nvSpPr>
        <p:spPr>
          <a:xfrm>
            <a:off x="1676400" y="2540000"/>
            <a:ext cx="4972050" cy="1752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164329" y="255270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164329" y="261873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164329" y="268477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164329" y="2752089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30">
                <a:moveTo>
                  <a:pt x="8890" y="0"/>
                </a:moveTo>
                <a:lnTo>
                  <a:pt x="8890" y="36830"/>
                </a:lnTo>
                <a:lnTo>
                  <a:pt x="0" y="3683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164329" y="2818129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30">
                <a:moveTo>
                  <a:pt x="8890" y="0"/>
                </a:moveTo>
                <a:lnTo>
                  <a:pt x="8890" y="36830"/>
                </a:lnTo>
                <a:lnTo>
                  <a:pt x="0" y="3683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164329" y="288417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164329" y="295021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164329" y="301625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164329" y="308228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164329" y="314832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164329" y="3215639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29">
                <a:moveTo>
                  <a:pt x="8890" y="0"/>
                </a:moveTo>
                <a:lnTo>
                  <a:pt x="8890" y="36830"/>
                </a:lnTo>
                <a:lnTo>
                  <a:pt x="0" y="3683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164329" y="328167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164329" y="334772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164329" y="341375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164329" y="347980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164329" y="354584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164329" y="3613150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29">
                <a:moveTo>
                  <a:pt x="8890" y="0"/>
                </a:moveTo>
                <a:lnTo>
                  <a:pt x="8890" y="36830"/>
                </a:lnTo>
                <a:lnTo>
                  <a:pt x="0" y="3683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164329" y="3679190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29">
                <a:moveTo>
                  <a:pt x="8890" y="0"/>
                </a:moveTo>
                <a:lnTo>
                  <a:pt x="8890" y="36830"/>
                </a:lnTo>
                <a:lnTo>
                  <a:pt x="0" y="3683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164329" y="374522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164329" y="381127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099"/>
                </a:lnTo>
                <a:lnTo>
                  <a:pt x="0" y="38099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164329" y="387730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164329" y="394335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164329" y="4010659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29">
                <a:moveTo>
                  <a:pt x="8890" y="0"/>
                </a:moveTo>
                <a:lnTo>
                  <a:pt x="8890" y="36829"/>
                </a:lnTo>
                <a:lnTo>
                  <a:pt x="0" y="36829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164329" y="4076700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29">
                <a:moveTo>
                  <a:pt x="8890" y="0"/>
                </a:moveTo>
                <a:lnTo>
                  <a:pt x="8890" y="36830"/>
                </a:lnTo>
                <a:lnTo>
                  <a:pt x="0" y="3683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164329" y="414274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164329" y="420877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62000" y="4259579"/>
            <a:ext cx="76200" cy="74930"/>
          </a:xfrm>
          <a:custGeom>
            <a:avLst/>
            <a:gdLst/>
            <a:ahLst/>
            <a:cxnLst/>
            <a:rect l="l" t="t" r="r" b="b"/>
            <a:pathLst>
              <a:path w="76200" h="74929">
                <a:moveTo>
                  <a:pt x="76200" y="0"/>
                </a:moveTo>
                <a:lnTo>
                  <a:pt x="0" y="38100"/>
                </a:lnTo>
                <a:lnTo>
                  <a:pt x="76200" y="7493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565390" y="4259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0"/>
                </a:moveTo>
                <a:lnTo>
                  <a:pt x="0" y="74930"/>
                </a:lnTo>
                <a:lnTo>
                  <a:pt x="74929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822960" y="4297045"/>
            <a:ext cx="6757670" cy="0"/>
          </a:xfrm>
          <a:custGeom>
            <a:avLst/>
            <a:gdLst/>
            <a:ahLst/>
            <a:cxnLst/>
            <a:rect l="l" t="t" r="r" b="b"/>
            <a:pathLst>
              <a:path w="6757670">
                <a:moveTo>
                  <a:pt x="0" y="0"/>
                </a:moveTo>
                <a:lnTo>
                  <a:pt x="6757670" y="0"/>
                </a:lnTo>
              </a:path>
            </a:pathLst>
          </a:custGeom>
          <a:ln w="88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083560" y="2552700"/>
            <a:ext cx="2161540" cy="1739900"/>
          </a:xfrm>
          <a:custGeom>
            <a:avLst/>
            <a:gdLst/>
            <a:ahLst/>
            <a:cxnLst/>
            <a:rect l="l" t="t" r="r" b="b"/>
            <a:pathLst>
              <a:path w="2161540" h="1739900">
                <a:moveTo>
                  <a:pt x="1126489" y="0"/>
                </a:moveTo>
                <a:lnTo>
                  <a:pt x="1031239" y="0"/>
                </a:lnTo>
                <a:lnTo>
                  <a:pt x="897889" y="44450"/>
                </a:lnTo>
                <a:lnTo>
                  <a:pt x="815339" y="87629"/>
                </a:lnTo>
                <a:lnTo>
                  <a:pt x="745489" y="165100"/>
                </a:lnTo>
                <a:lnTo>
                  <a:pt x="669289" y="279400"/>
                </a:lnTo>
                <a:lnTo>
                  <a:pt x="574039" y="450850"/>
                </a:lnTo>
                <a:lnTo>
                  <a:pt x="421639" y="755650"/>
                </a:lnTo>
                <a:lnTo>
                  <a:pt x="341629" y="895350"/>
                </a:lnTo>
                <a:lnTo>
                  <a:pt x="322579" y="933450"/>
                </a:lnTo>
                <a:lnTo>
                  <a:pt x="212089" y="1085850"/>
                </a:lnTo>
                <a:lnTo>
                  <a:pt x="132079" y="1183639"/>
                </a:lnTo>
                <a:lnTo>
                  <a:pt x="0" y="1310639"/>
                </a:lnTo>
                <a:lnTo>
                  <a:pt x="2539" y="1739900"/>
                </a:lnTo>
                <a:lnTo>
                  <a:pt x="2159000" y="1739900"/>
                </a:lnTo>
                <a:lnTo>
                  <a:pt x="2161540" y="1320800"/>
                </a:lnTo>
                <a:lnTo>
                  <a:pt x="2066289" y="1234439"/>
                </a:lnTo>
                <a:lnTo>
                  <a:pt x="1983739" y="1143000"/>
                </a:lnTo>
                <a:lnTo>
                  <a:pt x="1869439" y="984250"/>
                </a:lnTo>
                <a:lnTo>
                  <a:pt x="1805939" y="895350"/>
                </a:lnTo>
                <a:lnTo>
                  <a:pt x="1736089" y="749300"/>
                </a:lnTo>
                <a:lnTo>
                  <a:pt x="1659889" y="584200"/>
                </a:lnTo>
                <a:lnTo>
                  <a:pt x="1507489" y="285750"/>
                </a:lnTo>
                <a:lnTo>
                  <a:pt x="1393189" y="146050"/>
                </a:lnTo>
                <a:lnTo>
                  <a:pt x="1253489" y="44450"/>
                </a:lnTo>
                <a:lnTo>
                  <a:pt x="1126489" y="0"/>
                </a:lnTo>
                <a:close/>
              </a:path>
            </a:pathLst>
          </a:custGeom>
          <a:solidFill>
            <a:srgbClr val="FAE035">
              <a:alpha val="599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083560" y="2552700"/>
            <a:ext cx="2161540" cy="1739900"/>
          </a:xfrm>
          <a:custGeom>
            <a:avLst/>
            <a:gdLst/>
            <a:ahLst/>
            <a:cxnLst/>
            <a:rect l="l" t="t" r="r" b="b"/>
            <a:pathLst>
              <a:path w="2161540" h="1739900">
                <a:moveTo>
                  <a:pt x="2539" y="1739900"/>
                </a:moveTo>
                <a:lnTo>
                  <a:pt x="0" y="1310639"/>
                </a:lnTo>
                <a:lnTo>
                  <a:pt x="132079" y="1183639"/>
                </a:lnTo>
                <a:lnTo>
                  <a:pt x="212089" y="1085850"/>
                </a:lnTo>
                <a:lnTo>
                  <a:pt x="322579" y="933450"/>
                </a:lnTo>
                <a:lnTo>
                  <a:pt x="341629" y="895350"/>
                </a:lnTo>
                <a:lnTo>
                  <a:pt x="421639" y="755650"/>
                </a:lnTo>
                <a:lnTo>
                  <a:pt x="497839" y="603250"/>
                </a:lnTo>
                <a:lnTo>
                  <a:pt x="574039" y="450850"/>
                </a:lnTo>
                <a:lnTo>
                  <a:pt x="669289" y="279400"/>
                </a:lnTo>
                <a:lnTo>
                  <a:pt x="745489" y="165100"/>
                </a:lnTo>
                <a:lnTo>
                  <a:pt x="815339" y="87629"/>
                </a:lnTo>
                <a:lnTo>
                  <a:pt x="897889" y="44450"/>
                </a:lnTo>
                <a:lnTo>
                  <a:pt x="1031239" y="0"/>
                </a:lnTo>
                <a:lnTo>
                  <a:pt x="1126489" y="0"/>
                </a:lnTo>
                <a:lnTo>
                  <a:pt x="1253489" y="44450"/>
                </a:lnTo>
                <a:lnTo>
                  <a:pt x="1393189" y="146050"/>
                </a:lnTo>
                <a:lnTo>
                  <a:pt x="1507489" y="285750"/>
                </a:lnTo>
                <a:lnTo>
                  <a:pt x="1659889" y="584200"/>
                </a:lnTo>
                <a:lnTo>
                  <a:pt x="1736089" y="749300"/>
                </a:lnTo>
                <a:lnTo>
                  <a:pt x="1805939" y="895350"/>
                </a:lnTo>
                <a:lnTo>
                  <a:pt x="1869439" y="984250"/>
                </a:lnTo>
                <a:lnTo>
                  <a:pt x="1983739" y="1143000"/>
                </a:lnTo>
                <a:lnTo>
                  <a:pt x="2066289" y="1234439"/>
                </a:lnTo>
                <a:lnTo>
                  <a:pt x="2161540" y="1320800"/>
                </a:lnTo>
                <a:lnTo>
                  <a:pt x="2159000" y="1739900"/>
                </a:lnTo>
                <a:lnTo>
                  <a:pt x="2539" y="17399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 txBox="1"/>
          <p:nvPr/>
        </p:nvSpPr>
        <p:spPr>
          <a:xfrm>
            <a:off x="7675880" y="4106736"/>
            <a:ext cx="135890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i="1" spc="145" dirty="0">
                <a:latin typeface="Times New Roman"/>
                <a:cs typeface="Times New Roman"/>
              </a:rPr>
              <a:t>z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3898900" y="4386510"/>
            <a:ext cx="583565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i="1" spc="160" dirty="0">
                <a:latin typeface="Times New Roman"/>
                <a:cs typeface="Times New Roman"/>
              </a:rPr>
              <a:t>z </a:t>
            </a:r>
            <a:r>
              <a:rPr sz="2000" spc="80" dirty="0">
                <a:latin typeface="Times New Roman"/>
                <a:cs typeface="Times New Roman"/>
              </a:rPr>
              <a:t>=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562609" y="5203868"/>
            <a:ext cx="556069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175" dirty="0">
                <a:latin typeface="Times New Roman"/>
                <a:cs typeface="Times New Roman"/>
              </a:rPr>
              <a:t>The </a:t>
            </a:r>
            <a:r>
              <a:rPr sz="2400" spc="145" dirty="0">
                <a:latin typeface="Times New Roman"/>
                <a:cs typeface="Times New Roman"/>
              </a:rPr>
              <a:t>corresponding </a:t>
            </a:r>
            <a:r>
              <a:rPr sz="2450" i="1" spc="120" dirty="0">
                <a:latin typeface="Times New Roman"/>
                <a:cs typeface="Times New Roman"/>
              </a:rPr>
              <a:t>z</a:t>
            </a:r>
            <a:r>
              <a:rPr sz="2400" spc="120" dirty="0">
                <a:latin typeface="Times New Roman"/>
                <a:cs typeface="Times New Roman"/>
              </a:rPr>
              <a:t>-scores </a:t>
            </a:r>
            <a:r>
              <a:rPr sz="2400" spc="220" dirty="0">
                <a:latin typeface="Times New Roman"/>
                <a:cs typeface="Times New Roman"/>
              </a:rPr>
              <a:t>are </a:t>
            </a:r>
            <a:r>
              <a:rPr sz="2400" dirty="0">
                <a:latin typeface="Times New Roman"/>
                <a:cs typeface="Times New Roman"/>
              </a:rPr>
              <a:t>±</a:t>
            </a:r>
            <a:r>
              <a:rPr sz="2400" spc="-36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1.645.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441959" y="1329690"/>
            <a:ext cx="7856220" cy="15494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just">
              <a:lnSpc>
                <a:spcPts val="2880"/>
              </a:lnSpc>
              <a:spcBef>
                <a:spcPts val="195"/>
              </a:spcBef>
            </a:pPr>
            <a:r>
              <a:rPr sz="2400" spc="80" dirty="0">
                <a:latin typeface="Times New Roman"/>
                <a:cs typeface="Times New Roman"/>
              </a:rPr>
              <a:t>If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level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confidence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90%,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this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means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that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we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are  </a:t>
            </a:r>
            <a:r>
              <a:rPr sz="2400" spc="80" dirty="0">
                <a:latin typeface="Times New Roman"/>
                <a:cs typeface="Times New Roman"/>
              </a:rPr>
              <a:t>90%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confident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that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interval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contains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population  </a:t>
            </a:r>
            <a:r>
              <a:rPr sz="2400" spc="195" dirty="0">
                <a:latin typeface="Times New Roman"/>
                <a:cs typeface="Times New Roman"/>
              </a:rPr>
              <a:t>mean,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50" i="1" spc="145" dirty="0">
                <a:latin typeface="Times New Roman"/>
                <a:cs typeface="Times New Roman"/>
              </a:rPr>
              <a:t>μ</a:t>
            </a:r>
            <a:r>
              <a:rPr sz="2400" spc="14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4768850">
              <a:lnSpc>
                <a:spcPct val="100000"/>
              </a:lnSpc>
              <a:spcBef>
                <a:spcPts val="865"/>
              </a:spcBef>
            </a:pPr>
            <a:r>
              <a:rPr sz="2000" b="1" spc="220" dirty="0">
                <a:solidFill>
                  <a:srgbClr val="232884"/>
                </a:solidFill>
                <a:latin typeface="Times New Roman"/>
                <a:cs typeface="Times New Roman"/>
              </a:rPr>
              <a:t>0.90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0" name="object 210"/>
          <p:cNvSpPr/>
          <p:nvPr/>
        </p:nvSpPr>
        <p:spPr>
          <a:xfrm>
            <a:off x="4572000" y="28448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609600" y="0"/>
                </a:moveTo>
                <a:lnTo>
                  <a:pt x="0" y="3810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 txBox="1"/>
          <p:nvPr/>
        </p:nvSpPr>
        <p:spPr>
          <a:xfrm>
            <a:off x="5984240" y="3463290"/>
            <a:ext cx="5848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75" dirty="0">
                <a:solidFill>
                  <a:srgbClr val="232884"/>
                </a:solidFill>
                <a:latin typeface="Times New Roman"/>
                <a:cs typeface="Times New Roman"/>
              </a:rPr>
              <a:t>0</a:t>
            </a:r>
            <a:r>
              <a:rPr sz="2000" b="1" spc="215" dirty="0">
                <a:solidFill>
                  <a:srgbClr val="232884"/>
                </a:solidFill>
                <a:latin typeface="Times New Roman"/>
                <a:cs typeface="Times New Roman"/>
              </a:rPr>
              <a:t>.</a:t>
            </a:r>
            <a:r>
              <a:rPr sz="2000" b="1" spc="285" dirty="0">
                <a:solidFill>
                  <a:srgbClr val="232884"/>
                </a:solidFill>
                <a:latin typeface="Times New Roman"/>
                <a:cs typeface="Times New Roman"/>
              </a:rPr>
              <a:t>0</a:t>
            </a:r>
            <a:r>
              <a:rPr sz="2000" b="1" spc="110" dirty="0">
                <a:solidFill>
                  <a:srgbClr val="232884"/>
                </a:solidFill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5567679" y="379095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609600" y="0"/>
                </a:moveTo>
                <a:lnTo>
                  <a:pt x="0" y="3810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 txBox="1"/>
          <p:nvPr/>
        </p:nvSpPr>
        <p:spPr>
          <a:xfrm>
            <a:off x="1441450" y="3482340"/>
            <a:ext cx="5848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75" dirty="0">
                <a:solidFill>
                  <a:srgbClr val="232884"/>
                </a:solidFill>
                <a:latin typeface="Times New Roman"/>
                <a:cs typeface="Times New Roman"/>
              </a:rPr>
              <a:t>0</a:t>
            </a:r>
            <a:r>
              <a:rPr sz="2000" b="1" spc="215" dirty="0">
                <a:solidFill>
                  <a:srgbClr val="232884"/>
                </a:solidFill>
                <a:latin typeface="Times New Roman"/>
                <a:cs typeface="Times New Roman"/>
              </a:rPr>
              <a:t>.</a:t>
            </a:r>
            <a:r>
              <a:rPr sz="2000" b="1" spc="285" dirty="0">
                <a:solidFill>
                  <a:srgbClr val="232884"/>
                </a:solidFill>
                <a:latin typeface="Times New Roman"/>
                <a:cs typeface="Times New Roman"/>
              </a:rPr>
              <a:t>0</a:t>
            </a:r>
            <a:r>
              <a:rPr sz="2000" b="1" spc="110" dirty="0">
                <a:solidFill>
                  <a:srgbClr val="232884"/>
                </a:solidFill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2057400" y="38100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0" y="0"/>
                </a:moveTo>
                <a:lnTo>
                  <a:pt x="609600" y="3810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 txBox="1"/>
          <p:nvPr/>
        </p:nvSpPr>
        <p:spPr>
          <a:xfrm>
            <a:off x="2214879" y="4382700"/>
            <a:ext cx="1494155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spc="40" dirty="0">
                <a:latin typeface="Symbol"/>
                <a:cs typeface="Symbol"/>
              </a:rPr>
              <a:t></a:t>
            </a:r>
            <a:r>
              <a:rPr sz="2050" i="1" spc="40" dirty="0">
                <a:latin typeface="Times New Roman"/>
                <a:cs typeface="Times New Roman"/>
              </a:rPr>
              <a:t>z</a:t>
            </a:r>
            <a:r>
              <a:rPr sz="1800" i="1" spc="60" baseline="-23148" dirty="0">
                <a:latin typeface="Times New Roman"/>
                <a:cs typeface="Times New Roman"/>
              </a:rPr>
              <a:t>c </a:t>
            </a:r>
            <a:r>
              <a:rPr sz="2000" spc="80" dirty="0">
                <a:latin typeface="Times New Roman"/>
                <a:cs typeface="Times New Roman"/>
              </a:rPr>
              <a:t>=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50" spc="-160" dirty="0">
                <a:solidFill>
                  <a:srgbClr val="232884"/>
                </a:solidFill>
                <a:latin typeface="Symbol"/>
                <a:cs typeface="Symbol"/>
              </a:rPr>
              <a:t></a:t>
            </a:r>
            <a:r>
              <a:rPr sz="3075" spc="-240" baseline="-4065" dirty="0">
                <a:latin typeface="Symbol"/>
                <a:cs typeface="Symbol"/>
              </a:rPr>
              <a:t></a:t>
            </a:r>
            <a:r>
              <a:rPr sz="2000" spc="-160" dirty="0">
                <a:solidFill>
                  <a:srgbClr val="232884"/>
                </a:solidFill>
                <a:latin typeface="Times New Roman"/>
                <a:cs typeface="Times New Roman"/>
              </a:rPr>
              <a:t>1</a:t>
            </a:r>
            <a:r>
              <a:rPr sz="3075" i="1" spc="-240" baseline="-4065" dirty="0">
                <a:latin typeface="Times New Roman"/>
                <a:cs typeface="Times New Roman"/>
              </a:rPr>
              <a:t>z</a:t>
            </a:r>
            <a:r>
              <a:rPr sz="1800" i="1" spc="-240" baseline="-30092" dirty="0">
                <a:latin typeface="Times New Roman"/>
                <a:cs typeface="Times New Roman"/>
              </a:rPr>
              <a:t>c</a:t>
            </a:r>
            <a:r>
              <a:rPr sz="2000" spc="-160" dirty="0">
                <a:solidFill>
                  <a:srgbClr val="232884"/>
                </a:solidFill>
                <a:latin typeface="Times New Roman"/>
                <a:cs typeface="Times New Roman"/>
              </a:rPr>
              <a:t>.645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8953500" y="6638600"/>
            <a:ext cx="13970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b="1" dirty="0">
                <a:latin typeface="Times New Roman"/>
                <a:cs typeface="Times New Roman"/>
              </a:rPr>
              <a:pPr marL="25400">
                <a:lnSpc>
                  <a:spcPts val="1630"/>
                </a:lnSpc>
              </a:pPr>
              <a:t>6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4685029" y="4366190"/>
            <a:ext cx="1144905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i="1" spc="75" dirty="0">
                <a:latin typeface="Times New Roman"/>
                <a:cs typeface="Times New Roman"/>
              </a:rPr>
              <a:t>z</a:t>
            </a:r>
            <a:r>
              <a:rPr sz="1800" i="1" spc="112" baseline="-23148" dirty="0">
                <a:latin typeface="Times New Roman"/>
                <a:cs typeface="Times New Roman"/>
              </a:rPr>
              <a:t>c </a:t>
            </a:r>
            <a:r>
              <a:rPr sz="2000" spc="80" dirty="0">
                <a:latin typeface="Times New Roman"/>
                <a:cs typeface="Times New Roman"/>
              </a:rPr>
              <a:t>=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3075" i="1" spc="-127" baseline="-4065" dirty="0">
                <a:latin typeface="Times New Roman"/>
                <a:cs typeface="Times New Roman"/>
              </a:rPr>
              <a:t>z</a:t>
            </a:r>
            <a:r>
              <a:rPr sz="2000" spc="-85" dirty="0">
                <a:solidFill>
                  <a:srgbClr val="232884"/>
                </a:solidFill>
                <a:latin typeface="Times New Roman"/>
                <a:cs typeface="Times New Roman"/>
              </a:rPr>
              <a:t>1</a:t>
            </a:r>
            <a:r>
              <a:rPr sz="1800" i="1" spc="-127" baseline="-30092" dirty="0">
                <a:latin typeface="Times New Roman"/>
                <a:cs typeface="Times New Roman"/>
              </a:rPr>
              <a:t>c</a:t>
            </a:r>
            <a:r>
              <a:rPr sz="2000" spc="-85" dirty="0">
                <a:solidFill>
                  <a:srgbClr val="232884"/>
                </a:solidFill>
                <a:latin typeface="Times New Roman"/>
                <a:cs typeface="Times New Roman"/>
              </a:rPr>
              <a:t>.645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676400" y="2540000"/>
            <a:ext cx="4972050" cy="1752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164329" y="255270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164329" y="261873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164329" y="268477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164329" y="2752089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30">
                <a:moveTo>
                  <a:pt x="8890" y="0"/>
                </a:moveTo>
                <a:lnTo>
                  <a:pt x="8890" y="36830"/>
                </a:lnTo>
                <a:lnTo>
                  <a:pt x="0" y="3683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164329" y="2818129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30">
                <a:moveTo>
                  <a:pt x="8890" y="0"/>
                </a:moveTo>
                <a:lnTo>
                  <a:pt x="8890" y="36830"/>
                </a:lnTo>
                <a:lnTo>
                  <a:pt x="0" y="3683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164329" y="288417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164329" y="295021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164329" y="301625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164329" y="308228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164329" y="314832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164329" y="3215639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29">
                <a:moveTo>
                  <a:pt x="8890" y="0"/>
                </a:moveTo>
                <a:lnTo>
                  <a:pt x="8890" y="36830"/>
                </a:lnTo>
                <a:lnTo>
                  <a:pt x="0" y="3683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164329" y="328167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164329" y="334772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164329" y="341375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164329" y="347980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164329" y="354584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164329" y="3613150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29">
                <a:moveTo>
                  <a:pt x="8890" y="0"/>
                </a:moveTo>
                <a:lnTo>
                  <a:pt x="8890" y="36830"/>
                </a:lnTo>
                <a:lnTo>
                  <a:pt x="0" y="3683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164329" y="3679190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29">
                <a:moveTo>
                  <a:pt x="8890" y="0"/>
                </a:moveTo>
                <a:lnTo>
                  <a:pt x="8890" y="36830"/>
                </a:lnTo>
                <a:lnTo>
                  <a:pt x="0" y="3683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164329" y="374522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164329" y="381127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099"/>
                </a:lnTo>
                <a:lnTo>
                  <a:pt x="0" y="38099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164329" y="387730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164329" y="394335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164329" y="4010659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29">
                <a:moveTo>
                  <a:pt x="8890" y="0"/>
                </a:moveTo>
                <a:lnTo>
                  <a:pt x="8890" y="36829"/>
                </a:lnTo>
                <a:lnTo>
                  <a:pt x="0" y="36829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164329" y="4076700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29">
                <a:moveTo>
                  <a:pt x="8890" y="0"/>
                </a:moveTo>
                <a:lnTo>
                  <a:pt x="8890" y="36830"/>
                </a:lnTo>
                <a:lnTo>
                  <a:pt x="0" y="3683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164329" y="414274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164329" y="420877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62000" y="4259579"/>
            <a:ext cx="76200" cy="74930"/>
          </a:xfrm>
          <a:custGeom>
            <a:avLst/>
            <a:gdLst/>
            <a:ahLst/>
            <a:cxnLst/>
            <a:rect l="l" t="t" r="r" b="b"/>
            <a:pathLst>
              <a:path w="76200" h="74929">
                <a:moveTo>
                  <a:pt x="76200" y="0"/>
                </a:moveTo>
                <a:lnTo>
                  <a:pt x="0" y="38100"/>
                </a:lnTo>
                <a:lnTo>
                  <a:pt x="76200" y="7493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565390" y="4259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0"/>
                </a:moveTo>
                <a:lnTo>
                  <a:pt x="0" y="74930"/>
                </a:lnTo>
                <a:lnTo>
                  <a:pt x="74929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822960" y="4297045"/>
            <a:ext cx="6757670" cy="0"/>
          </a:xfrm>
          <a:custGeom>
            <a:avLst/>
            <a:gdLst/>
            <a:ahLst/>
            <a:cxnLst/>
            <a:rect l="l" t="t" r="r" b="b"/>
            <a:pathLst>
              <a:path w="6757670">
                <a:moveTo>
                  <a:pt x="0" y="0"/>
                </a:moveTo>
                <a:lnTo>
                  <a:pt x="6757670" y="0"/>
                </a:lnTo>
              </a:path>
            </a:pathLst>
          </a:custGeom>
          <a:ln w="88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2926079" y="2552700"/>
            <a:ext cx="2465070" cy="1744980"/>
          </a:xfrm>
          <a:custGeom>
            <a:avLst/>
            <a:gdLst/>
            <a:ahLst/>
            <a:cxnLst/>
            <a:rect l="l" t="t" r="r" b="b"/>
            <a:pathLst>
              <a:path w="2465070" h="1744979">
                <a:moveTo>
                  <a:pt x="1283970" y="0"/>
                </a:moveTo>
                <a:lnTo>
                  <a:pt x="1188720" y="0"/>
                </a:lnTo>
                <a:lnTo>
                  <a:pt x="1055370" y="44450"/>
                </a:lnTo>
                <a:lnTo>
                  <a:pt x="972819" y="88900"/>
                </a:lnTo>
                <a:lnTo>
                  <a:pt x="902969" y="165100"/>
                </a:lnTo>
                <a:lnTo>
                  <a:pt x="826769" y="279400"/>
                </a:lnTo>
                <a:lnTo>
                  <a:pt x="731519" y="450850"/>
                </a:lnTo>
                <a:lnTo>
                  <a:pt x="579119" y="755650"/>
                </a:lnTo>
                <a:lnTo>
                  <a:pt x="499109" y="895350"/>
                </a:lnTo>
                <a:lnTo>
                  <a:pt x="480059" y="933450"/>
                </a:lnTo>
                <a:lnTo>
                  <a:pt x="369569" y="1085850"/>
                </a:lnTo>
                <a:lnTo>
                  <a:pt x="289559" y="1184910"/>
                </a:lnTo>
                <a:lnTo>
                  <a:pt x="186689" y="1283970"/>
                </a:lnTo>
                <a:lnTo>
                  <a:pt x="0" y="1436370"/>
                </a:lnTo>
                <a:lnTo>
                  <a:pt x="0" y="1744980"/>
                </a:lnTo>
                <a:lnTo>
                  <a:pt x="2465070" y="1736089"/>
                </a:lnTo>
                <a:lnTo>
                  <a:pt x="2465070" y="1428750"/>
                </a:lnTo>
                <a:lnTo>
                  <a:pt x="2301240" y="1295400"/>
                </a:lnTo>
                <a:lnTo>
                  <a:pt x="2223770" y="1235710"/>
                </a:lnTo>
                <a:lnTo>
                  <a:pt x="2141220" y="1143000"/>
                </a:lnTo>
                <a:lnTo>
                  <a:pt x="2026920" y="984250"/>
                </a:lnTo>
                <a:lnTo>
                  <a:pt x="1963420" y="895350"/>
                </a:lnTo>
                <a:lnTo>
                  <a:pt x="1893570" y="749300"/>
                </a:lnTo>
                <a:lnTo>
                  <a:pt x="1817370" y="584200"/>
                </a:lnTo>
                <a:lnTo>
                  <a:pt x="1664970" y="285750"/>
                </a:lnTo>
                <a:lnTo>
                  <a:pt x="1550670" y="146050"/>
                </a:lnTo>
                <a:lnTo>
                  <a:pt x="1410970" y="44450"/>
                </a:lnTo>
                <a:lnTo>
                  <a:pt x="1283970" y="0"/>
                </a:lnTo>
                <a:close/>
              </a:path>
            </a:pathLst>
          </a:custGeom>
          <a:solidFill>
            <a:srgbClr val="FAE035">
              <a:alpha val="599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2926079" y="2552700"/>
            <a:ext cx="2465070" cy="1744980"/>
          </a:xfrm>
          <a:custGeom>
            <a:avLst/>
            <a:gdLst/>
            <a:ahLst/>
            <a:cxnLst/>
            <a:rect l="l" t="t" r="r" b="b"/>
            <a:pathLst>
              <a:path w="2465070" h="1744979">
                <a:moveTo>
                  <a:pt x="0" y="1744980"/>
                </a:moveTo>
                <a:lnTo>
                  <a:pt x="0" y="1436370"/>
                </a:lnTo>
                <a:lnTo>
                  <a:pt x="186689" y="1283970"/>
                </a:lnTo>
                <a:lnTo>
                  <a:pt x="289559" y="1184910"/>
                </a:lnTo>
                <a:lnTo>
                  <a:pt x="369569" y="1085850"/>
                </a:lnTo>
                <a:lnTo>
                  <a:pt x="480059" y="933450"/>
                </a:lnTo>
                <a:lnTo>
                  <a:pt x="499109" y="895350"/>
                </a:lnTo>
                <a:lnTo>
                  <a:pt x="579119" y="755650"/>
                </a:lnTo>
                <a:lnTo>
                  <a:pt x="655319" y="603250"/>
                </a:lnTo>
                <a:lnTo>
                  <a:pt x="731519" y="450850"/>
                </a:lnTo>
                <a:lnTo>
                  <a:pt x="826769" y="279400"/>
                </a:lnTo>
                <a:lnTo>
                  <a:pt x="902969" y="165100"/>
                </a:lnTo>
                <a:lnTo>
                  <a:pt x="972819" y="88900"/>
                </a:lnTo>
                <a:lnTo>
                  <a:pt x="1055370" y="44450"/>
                </a:lnTo>
                <a:lnTo>
                  <a:pt x="1188720" y="0"/>
                </a:lnTo>
                <a:lnTo>
                  <a:pt x="1283970" y="0"/>
                </a:lnTo>
                <a:lnTo>
                  <a:pt x="1410970" y="44450"/>
                </a:lnTo>
                <a:lnTo>
                  <a:pt x="1550670" y="146050"/>
                </a:lnTo>
                <a:lnTo>
                  <a:pt x="1664970" y="285750"/>
                </a:lnTo>
                <a:lnTo>
                  <a:pt x="1817370" y="584200"/>
                </a:lnTo>
                <a:lnTo>
                  <a:pt x="1893570" y="749300"/>
                </a:lnTo>
                <a:lnTo>
                  <a:pt x="1963420" y="895350"/>
                </a:lnTo>
                <a:lnTo>
                  <a:pt x="2026920" y="984250"/>
                </a:lnTo>
                <a:lnTo>
                  <a:pt x="2141220" y="1143000"/>
                </a:lnTo>
                <a:lnTo>
                  <a:pt x="2223770" y="1235710"/>
                </a:lnTo>
                <a:lnTo>
                  <a:pt x="2301240" y="1295400"/>
                </a:lnTo>
                <a:lnTo>
                  <a:pt x="2465070" y="1428750"/>
                </a:lnTo>
                <a:lnTo>
                  <a:pt x="2465070" y="1736089"/>
                </a:lnTo>
                <a:lnTo>
                  <a:pt x="0" y="174498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 txBox="1"/>
          <p:nvPr/>
        </p:nvSpPr>
        <p:spPr>
          <a:xfrm>
            <a:off x="7675880" y="4106736"/>
            <a:ext cx="135890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i="1" spc="145" dirty="0">
                <a:latin typeface="Times New Roman"/>
                <a:cs typeface="Times New Roman"/>
              </a:rPr>
              <a:t>z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06" name="object 206"/>
          <p:cNvSpPr txBox="1"/>
          <p:nvPr/>
        </p:nvSpPr>
        <p:spPr>
          <a:xfrm>
            <a:off x="3898900" y="4386510"/>
            <a:ext cx="583565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i="1" spc="160" dirty="0">
                <a:latin typeface="Times New Roman"/>
                <a:cs typeface="Times New Roman"/>
              </a:rPr>
              <a:t>z </a:t>
            </a:r>
            <a:r>
              <a:rPr sz="2000" spc="80" dirty="0">
                <a:latin typeface="Times New Roman"/>
                <a:cs typeface="Times New Roman"/>
              </a:rPr>
              <a:t>=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7" name="object 207"/>
          <p:cNvSpPr txBox="1">
            <a:spLocks noGrp="1"/>
          </p:cNvSpPr>
          <p:nvPr>
            <p:ph type="title"/>
          </p:nvPr>
        </p:nvSpPr>
        <p:spPr>
          <a:xfrm>
            <a:off x="264159" y="238759"/>
            <a:ext cx="85725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62555" algn="l"/>
                <a:tab pos="4708525" algn="l"/>
                <a:tab pos="5434965" algn="l"/>
              </a:tabLst>
            </a:pPr>
            <a:r>
              <a:rPr spc="400" dirty="0"/>
              <a:t>Common	</a:t>
            </a:r>
            <a:r>
              <a:rPr spc="465" dirty="0"/>
              <a:t>Levels	</a:t>
            </a:r>
            <a:r>
              <a:rPr spc="170" dirty="0"/>
              <a:t>of	</a:t>
            </a:r>
            <a:r>
              <a:rPr spc="425" dirty="0"/>
              <a:t>Confidence</a:t>
            </a:r>
          </a:p>
        </p:txBody>
      </p:sp>
      <p:sp>
        <p:nvSpPr>
          <p:cNvPr id="217" name="object 21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208" name="object 208"/>
          <p:cNvSpPr txBox="1"/>
          <p:nvPr/>
        </p:nvSpPr>
        <p:spPr>
          <a:xfrm>
            <a:off x="562609" y="5203868"/>
            <a:ext cx="539178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175" dirty="0">
                <a:latin typeface="Times New Roman"/>
                <a:cs typeface="Times New Roman"/>
              </a:rPr>
              <a:t>The </a:t>
            </a:r>
            <a:r>
              <a:rPr sz="2400" spc="145" dirty="0">
                <a:latin typeface="Times New Roman"/>
                <a:cs typeface="Times New Roman"/>
              </a:rPr>
              <a:t>corresponding </a:t>
            </a:r>
            <a:r>
              <a:rPr sz="2450" i="1" spc="120" dirty="0">
                <a:latin typeface="Times New Roman"/>
                <a:cs typeface="Times New Roman"/>
              </a:rPr>
              <a:t>z</a:t>
            </a:r>
            <a:r>
              <a:rPr sz="2400" spc="120" dirty="0">
                <a:latin typeface="Times New Roman"/>
                <a:cs typeface="Times New Roman"/>
              </a:rPr>
              <a:t>-scores </a:t>
            </a:r>
            <a:r>
              <a:rPr sz="2400" spc="220" dirty="0">
                <a:latin typeface="Times New Roman"/>
                <a:cs typeface="Times New Roman"/>
              </a:rPr>
              <a:t>are </a:t>
            </a:r>
            <a:r>
              <a:rPr sz="2400" dirty="0">
                <a:latin typeface="Times New Roman"/>
                <a:cs typeface="Times New Roman"/>
              </a:rPr>
              <a:t>±</a:t>
            </a:r>
            <a:r>
              <a:rPr sz="2400" spc="-35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1.96.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441959" y="1329690"/>
            <a:ext cx="7856220" cy="15494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just">
              <a:lnSpc>
                <a:spcPts val="2880"/>
              </a:lnSpc>
              <a:spcBef>
                <a:spcPts val="195"/>
              </a:spcBef>
            </a:pPr>
            <a:r>
              <a:rPr sz="2400" spc="80" dirty="0">
                <a:latin typeface="Times New Roman"/>
                <a:cs typeface="Times New Roman"/>
              </a:rPr>
              <a:t>If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level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confidence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95%,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this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means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that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we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are  </a:t>
            </a:r>
            <a:r>
              <a:rPr sz="2400" spc="80" dirty="0">
                <a:latin typeface="Times New Roman"/>
                <a:cs typeface="Times New Roman"/>
              </a:rPr>
              <a:t>95%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confident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that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interval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contains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population  </a:t>
            </a:r>
            <a:r>
              <a:rPr sz="2400" spc="195" dirty="0">
                <a:latin typeface="Times New Roman"/>
                <a:cs typeface="Times New Roman"/>
              </a:rPr>
              <a:t>mean,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50" i="1" spc="145" dirty="0">
                <a:latin typeface="Times New Roman"/>
                <a:cs typeface="Times New Roman"/>
              </a:rPr>
              <a:t>μ</a:t>
            </a:r>
            <a:r>
              <a:rPr sz="2400" spc="14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4768850">
              <a:lnSpc>
                <a:spcPct val="100000"/>
              </a:lnSpc>
              <a:spcBef>
                <a:spcPts val="865"/>
              </a:spcBef>
            </a:pPr>
            <a:r>
              <a:rPr sz="2000" b="1" spc="220" dirty="0">
                <a:solidFill>
                  <a:srgbClr val="232884"/>
                </a:solidFill>
                <a:latin typeface="Times New Roman"/>
                <a:cs typeface="Times New Roman"/>
              </a:rPr>
              <a:t>0.95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0" name="object 210"/>
          <p:cNvSpPr/>
          <p:nvPr/>
        </p:nvSpPr>
        <p:spPr>
          <a:xfrm>
            <a:off x="4572000" y="28448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609600" y="0"/>
                </a:moveTo>
                <a:lnTo>
                  <a:pt x="0" y="3810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 txBox="1"/>
          <p:nvPr/>
        </p:nvSpPr>
        <p:spPr>
          <a:xfrm>
            <a:off x="5974079" y="3463290"/>
            <a:ext cx="7473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75" dirty="0">
                <a:solidFill>
                  <a:srgbClr val="232884"/>
                </a:solidFill>
                <a:latin typeface="Times New Roman"/>
                <a:cs typeface="Times New Roman"/>
              </a:rPr>
              <a:t>0</a:t>
            </a:r>
            <a:r>
              <a:rPr sz="2000" b="1" spc="215" dirty="0">
                <a:solidFill>
                  <a:srgbClr val="232884"/>
                </a:solidFill>
                <a:latin typeface="Times New Roman"/>
                <a:cs typeface="Times New Roman"/>
              </a:rPr>
              <a:t>.</a:t>
            </a:r>
            <a:r>
              <a:rPr sz="2000" b="1" spc="285" dirty="0">
                <a:solidFill>
                  <a:srgbClr val="232884"/>
                </a:solidFill>
                <a:latin typeface="Times New Roman"/>
                <a:cs typeface="Times New Roman"/>
              </a:rPr>
              <a:t>0</a:t>
            </a:r>
            <a:r>
              <a:rPr sz="2000" b="1" spc="275" dirty="0">
                <a:solidFill>
                  <a:srgbClr val="232884"/>
                </a:solidFill>
                <a:latin typeface="Times New Roman"/>
                <a:cs typeface="Times New Roman"/>
              </a:rPr>
              <a:t>2</a:t>
            </a:r>
            <a:r>
              <a:rPr sz="2000" b="1" spc="110" dirty="0">
                <a:solidFill>
                  <a:srgbClr val="232884"/>
                </a:solidFill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5567679" y="379095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609600" y="0"/>
                </a:moveTo>
                <a:lnTo>
                  <a:pt x="0" y="3810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 txBox="1"/>
          <p:nvPr/>
        </p:nvSpPr>
        <p:spPr>
          <a:xfrm>
            <a:off x="1428750" y="3482340"/>
            <a:ext cx="7473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75" dirty="0">
                <a:solidFill>
                  <a:srgbClr val="232884"/>
                </a:solidFill>
                <a:latin typeface="Times New Roman"/>
                <a:cs typeface="Times New Roman"/>
              </a:rPr>
              <a:t>0</a:t>
            </a:r>
            <a:r>
              <a:rPr sz="2000" b="1" spc="215" dirty="0">
                <a:solidFill>
                  <a:srgbClr val="232884"/>
                </a:solidFill>
                <a:latin typeface="Times New Roman"/>
                <a:cs typeface="Times New Roman"/>
              </a:rPr>
              <a:t>.</a:t>
            </a:r>
            <a:r>
              <a:rPr sz="2000" b="1" spc="285" dirty="0">
                <a:solidFill>
                  <a:srgbClr val="232884"/>
                </a:solidFill>
                <a:latin typeface="Times New Roman"/>
                <a:cs typeface="Times New Roman"/>
              </a:rPr>
              <a:t>0</a:t>
            </a:r>
            <a:r>
              <a:rPr sz="2000" b="1" spc="275" dirty="0">
                <a:solidFill>
                  <a:srgbClr val="232884"/>
                </a:solidFill>
                <a:latin typeface="Times New Roman"/>
                <a:cs typeface="Times New Roman"/>
              </a:rPr>
              <a:t>2</a:t>
            </a:r>
            <a:r>
              <a:rPr sz="2000" b="1" spc="110" dirty="0">
                <a:solidFill>
                  <a:srgbClr val="232884"/>
                </a:solidFill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2057400" y="38100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0" y="0"/>
                </a:moveTo>
                <a:lnTo>
                  <a:pt x="609600" y="3810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 txBox="1"/>
          <p:nvPr/>
        </p:nvSpPr>
        <p:spPr>
          <a:xfrm>
            <a:off x="2286000" y="4382700"/>
            <a:ext cx="1351915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spc="35" dirty="0">
                <a:latin typeface="Symbol"/>
                <a:cs typeface="Symbol"/>
              </a:rPr>
              <a:t></a:t>
            </a:r>
            <a:r>
              <a:rPr sz="2050" i="1" spc="35" dirty="0">
                <a:latin typeface="Times New Roman"/>
                <a:cs typeface="Times New Roman"/>
              </a:rPr>
              <a:t>z</a:t>
            </a:r>
            <a:r>
              <a:rPr sz="1800" i="1" spc="52" baseline="-23148" dirty="0">
                <a:latin typeface="Times New Roman"/>
                <a:cs typeface="Times New Roman"/>
              </a:rPr>
              <a:t>c </a:t>
            </a:r>
            <a:r>
              <a:rPr sz="2000" spc="80" dirty="0">
                <a:latin typeface="Times New Roman"/>
                <a:cs typeface="Times New Roman"/>
              </a:rPr>
              <a:t>=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50" spc="-60" dirty="0">
                <a:solidFill>
                  <a:srgbClr val="232884"/>
                </a:solidFill>
                <a:latin typeface="Symbol"/>
                <a:cs typeface="Symbol"/>
              </a:rPr>
              <a:t></a:t>
            </a:r>
            <a:r>
              <a:rPr sz="3075" i="1" spc="-89" baseline="-4065" dirty="0">
                <a:latin typeface="Times New Roman"/>
                <a:cs typeface="Times New Roman"/>
              </a:rPr>
              <a:t>z</a:t>
            </a:r>
            <a:r>
              <a:rPr sz="2000" spc="-60" dirty="0">
                <a:solidFill>
                  <a:srgbClr val="232884"/>
                </a:solidFill>
                <a:latin typeface="Times New Roman"/>
                <a:cs typeface="Times New Roman"/>
              </a:rPr>
              <a:t>1</a:t>
            </a:r>
            <a:r>
              <a:rPr sz="1800" i="1" spc="-89" baseline="-30092" dirty="0">
                <a:latin typeface="Times New Roman"/>
                <a:cs typeface="Times New Roman"/>
              </a:rPr>
              <a:t>c</a:t>
            </a:r>
            <a:r>
              <a:rPr sz="2000" spc="-60" dirty="0">
                <a:solidFill>
                  <a:srgbClr val="232884"/>
                </a:solidFill>
                <a:latin typeface="Times New Roman"/>
                <a:cs typeface="Times New Roman"/>
              </a:rPr>
              <a:t>.96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8953500" y="6638600"/>
            <a:ext cx="13970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b="1" dirty="0">
                <a:latin typeface="Times New Roman"/>
                <a:cs typeface="Times New Roman"/>
              </a:rPr>
              <a:pPr marL="25400">
                <a:lnSpc>
                  <a:spcPts val="1630"/>
                </a:lnSpc>
              </a:pPr>
              <a:t>7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4756150" y="4366190"/>
            <a:ext cx="1002665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i="1" spc="70" dirty="0">
                <a:latin typeface="Times New Roman"/>
                <a:cs typeface="Times New Roman"/>
              </a:rPr>
              <a:t>z</a:t>
            </a:r>
            <a:r>
              <a:rPr sz="1800" i="1" spc="104" baseline="-23148" dirty="0">
                <a:latin typeface="Times New Roman"/>
                <a:cs typeface="Times New Roman"/>
              </a:rPr>
              <a:t>c </a:t>
            </a:r>
            <a:r>
              <a:rPr sz="2000" spc="-265" dirty="0">
                <a:latin typeface="Times New Roman"/>
                <a:cs typeface="Times New Roman"/>
              </a:rPr>
              <a:t>=</a:t>
            </a:r>
            <a:r>
              <a:rPr sz="3075" i="1" spc="-397" baseline="-4065" dirty="0">
                <a:latin typeface="Times New Roman"/>
                <a:cs typeface="Times New Roman"/>
              </a:rPr>
              <a:t>z</a:t>
            </a:r>
            <a:r>
              <a:rPr sz="2000" spc="-265" dirty="0">
                <a:solidFill>
                  <a:srgbClr val="232884"/>
                </a:solidFill>
                <a:latin typeface="Times New Roman"/>
                <a:cs typeface="Times New Roman"/>
              </a:rPr>
              <a:t>1</a:t>
            </a:r>
            <a:r>
              <a:rPr sz="1800" i="1" spc="-397" baseline="-30092" dirty="0">
                <a:latin typeface="Times New Roman"/>
                <a:cs typeface="Times New Roman"/>
              </a:rPr>
              <a:t>c</a:t>
            </a:r>
            <a:r>
              <a:rPr sz="1800" i="1" spc="-359" baseline="-30092" dirty="0">
                <a:latin typeface="Times New Roman"/>
                <a:cs typeface="Times New Roman"/>
              </a:rPr>
              <a:t> </a:t>
            </a:r>
            <a:r>
              <a:rPr sz="2000" spc="90" dirty="0">
                <a:solidFill>
                  <a:srgbClr val="232884"/>
                </a:solidFill>
                <a:latin typeface="Times New Roman"/>
                <a:cs typeface="Times New Roman"/>
              </a:rPr>
              <a:t>.96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676400" y="2540000"/>
            <a:ext cx="4972050" cy="1752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164329" y="255270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164329" y="261873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164329" y="268477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164329" y="2752089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30">
                <a:moveTo>
                  <a:pt x="8890" y="0"/>
                </a:moveTo>
                <a:lnTo>
                  <a:pt x="8890" y="36830"/>
                </a:lnTo>
                <a:lnTo>
                  <a:pt x="0" y="3683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164329" y="2818129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30">
                <a:moveTo>
                  <a:pt x="8890" y="0"/>
                </a:moveTo>
                <a:lnTo>
                  <a:pt x="8890" y="36830"/>
                </a:lnTo>
                <a:lnTo>
                  <a:pt x="0" y="3683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164329" y="288417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164329" y="295021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164329" y="301625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164329" y="308228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164329" y="314832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164329" y="3215639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29">
                <a:moveTo>
                  <a:pt x="8890" y="0"/>
                </a:moveTo>
                <a:lnTo>
                  <a:pt x="8890" y="36830"/>
                </a:lnTo>
                <a:lnTo>
                  <a:pt x="0" y="3683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164329" y="328167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164329" y="334772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164329" y="341375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164329" y="347980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164329" y="354584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164329" y="3613150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29">
                <a:moveTo>
                  <a:pt x="8890" y="0"/>
                </a:moveTo>
                <a:lnTo>
                  <a:pt x="8890" y="36830"/>
                </a:lnTo>
                <a:lnTo>
                  <a:pt x="0" y="3683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164329" y="3679190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29">
                <a:moveTo>
                  <a:pt x="8890" y="0"/>
                </a:moveTo>
                <a:lnTo>
                  <a:pt x="8890" y="36830"/>
                </a:lnTo>
                <a:lnTo>
                  <a:pt x="0" y="3683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164329" y="374522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164329" y="381127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099"/>
                </a:lnTo>
                <a:lnTo>
                  <a:pt x="0" y="38099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164329" y="387730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164329" y="394335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164329" y="4010659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29">
                <a:moveTo>
                  <a:pt x="8890" y="0"/>
                </a:moveTo>
                <a:lnTo>
                  <a:pt x="8890" y="36829"/>
                </a:lnTo>
                <a:lnTo>
                  <a:pt x="0" y="36829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164329" y="4076700"/>
            <a:ext cx="8890" cy="36830"/>
          </a:xfrm>
          <a:custGeom>
            <a:avLst/>
            <a:gdLst/>
            <a:ahLst/>
            <a:cxnLst/>
            <a:rect l="l" t="t" r="r" b="b"/>
            <a:pathLst>
              <a:path w="8889" h="36829">
                <a:moveTo>
                  <a:pt x="8890" y="0"/>
                </a:moveTo>
                <a:lnTo>
                  <a:pt x="8890" y="36830"/>
                </a:lnTo>
                <a:lnTo>
                  <a:pt x="0" y="3683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164329" y="4142740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164329" y="4208779"/>
            <a:ext cx="8890" cy="38100"/>
          </a:xfrm>
          <a:custGeom>
            <a:avLst/>
            <a:gdLst/>
            <a:ahLst/>
            <a:cxnLst/>
            <a:rect l="l" t="t" r="r" b="b"/>
            <a:pathLst>
              <a:path w="8889" h="38100">
                <a:moveTo>
                  <a:pt x="8890" y="0"/>
                </a:moveTo>
                <a:lnTo>
                  <a:pt x="8890" y="38100"/>
                </a:lnTo>
                <a:lnTo>
                  <a:pt x="0" y="38100"/>
                </a:lnTo>
                <a:lnTo>
                  <a:pt x="0" y="0"/>
                </a:lnTo>
                <a:lnTo>
                  <a:pt x="8890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62000" y="4259579"/>
            <a:ext cx="76200" cy="74930"/>
          </a:xfrm>
          <a:custGeom>
            <a:avLst/>
            <a:gdLst/>
            <a:ahLst/>
            <a:cxnLst/>
            <a:rect l="l" t="t" r="r" b="b"/>
            <a:pathLst>
              <a:path w="76200" h="74929">
                <a:moveTo>
                  <a:pt x="76200" y="0"/>
                </a:moveTo>
                <a:lnTo>
                  <a:pt x="0" y="38100"/>
                </a:lnTo>
                <a:lnTo>
                  <a:pt x="76200" y="7493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565390" y="42595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0"/>
                </a:moveTo>
                <a:lnTo>
                  <a:pt x="0" y="74930"/>
                </a:lnTo>
                <a:lnTo>
                  <a:pt x="74929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822960" y="4297045"/>
            <a:ext cx="6757670" cy="0"/>
          </a:xfrm>
          <a:custGeom>
            <a:avLst/>
            <a:gdLst/>
            <a:ahLst/>
            <a:cxnLst/>
            <a:rect l="l" t="t" r="r" b="b"/>
            <a:pathLst>
              <a:path w="6757670">
                <a:moveTo>
                  <a:pt x="0" y="0"/>
                </a:moveTo>
                <a:lnTo>
                  <a:pt x="6757670" y="0"/>
                </a:lnTo>
              </a:path>
            </a:pathLst>
          </a:custGeom>
          <a:ln w="88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2602229" y="2552700"/>
            <a:ext cx="3097530" cy="1744980"/>
          </a:xfrm>
          <a:custGeom>
            <a:avLst/>
            <a:gdLst/>
            <a:ahLst/>
            <a:cxnLst/>
            <a:rect l="l" t="t" r="r" b="b"/>
            <a:pathLst>
              <a:path w="3097529" h="1744979">
                <a:moveTo>
                  <a:pt x="1607820" y="0"/>
                </a:moveTo>
                <a:lnTo>
                  <a:pt x="1512570" y="0"/>
                </a:lnTo>
                <a:lnTo>
                  <a:pt x="1379220" y="44450"/>
                </a:lnTo>
                <a:lnTo>
                  <a:pt x="1296670" y="88900"/>
                </a:lnTo>
                <a:lnTo>
                  <a:pt x="1226820" y="165100"/>
                </a:lnTo>
                <a:lnTo>
                  <a:pt x="1150620" y="279400"/>
                </a:lnTo>
                <a:lnTo>
                  <a:pt x="1055370" y="450850"/>
                </a:lnTo>
                <a:lnTo>
                  <a:pt x="902969" y="755650"/>
                </a:lnTo>
                <a:lnTo>
                  <a:pt x="822959" y="895350"/>
                </a:lnTo>
                <a:lnTo>
                  <a:pt x="803909" y="933450"/>
                </a:lnTo>
                <a:lnTo>
                  <a:pt x="693419" y="1085850"/>
                </a:lnTo>
                <a:lnTo>
                  <a:pt x="613409" y="1184910"/>
                </a:lnTo>
                <a:lnTo>
                  <a:pt x="510539" y="1283970"/>
                </a:lnTo>
                <a:lnTo>
                  <a:pt x="359409" y="1403350"/>
                </a:lnTo>
                <a:lnTo>
                  <a:pt x="217169" y="1488439"/>
                </a:lnTo>
                <a:lnTo>
                  <a:pt x="105409" y="1546860"/>
                </a:lnTo>
                <a:lnTo>
                  <a:pt x="0" y="1577339"/>
                </a:lnTo>
                <a:lnTo>
                  <a:pt x="3809" y="1744980"/>
                </a:lnTo>
                <a:lnTo>
                  <a:pt x="3092449" y="1738630"/>
                </a:lnTo>
                <a:lnTo>
                  <a:pt x="3097530" y="1574800"/>
                </a:lnTo>
                <a:lnTo>
                  <a:pt x="2933699" y="1502410"/>
                </a:lnTo>
                <a:lnTo>
                  <a:pt x="2834640" y="1446530"/>
                </a:lnTo>
                <a:lnTo>
                  <a:pt x="2719070" y="1366520"/>
                </a:lnTo>
                <a:lnTo>
                  <a:pt x="2625090" y="1295400"/>
                </a:lnTo>
                <a:lnTo>
                  <a:pt x="2547620" y="1235710"/>
                </a:lnTo>
                <a:lnTo>
                  <a:pt x="2439670" y="1117600"/>
                </a:lnTo>
                <a:lnTo>
                  <a:pt x="2350770" y="984250"/>
                </a:lnTo>
                <a:lnTo>
                  <a:pt x="2287270" y="895350"/>
                </a:lnTo>
                <a:lnTo>
                  <a:pt x="2217420" y="749300"/>
                </a:lnTo>
                <a:lnTo>
                  <a:pt x="2141220" y="584200"/>
                </a:lnTo>
                <a:lnTo>
                  <a:pt x="1988820" y="285750"/>
                </a:lnTo>
                <a:lnTo>
                  <a:pt x="1874520" y="146050"/>
                </a:lnTo>
                <a:lnTo>
                  <a:pt x="1734820" y="44450"/>
                </a:lnTo>
                <a:lnTo>
                  <a:pt x="1607820" y="0"/>
                </a:lnTo>
                <a:close/>
              </a:path>
            </a:pathLst>
          </a:custGeom>
          <a:solidFill>
            <a:srgbClr val="FAE035">
              <a:alpha val="599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2602229" y="2552700"/>
            <a:ext cx="3097530" cy="1744980"/>
          </a:xfrm>
          <a:custGeom>
            <a:avLst/>
            <a:gdLst/>
            <a:ahLst/>
            <a:cxnLst/>
            <a:rect l="l" t="t" r="r" b="b"/>
            <a:pathLst>
              <a:path w="3097529" h="1744979">
                <a:moveTo>
                  <a:pt x="3809" y="1744980"/>
                </a:moveTo>
                <a:lnTo>
                  <a:pt x="0" y="1577339"/>
                </a:lnTo>
                <a:lnTo>
                  <a:pt x="105409" y="1546860"/>
                </a:lnTo>
                <a:lnTo>
                  <a:pt x="217169" y="1488439"/>
                </a:lnTo>
                <a:lnTo>
                  <a:pt x="359409" y="1403350"/>
                </a:lnTo>
                <a:lnTo>
                  <a:pt x="510539" y="1283970"/>
                </a:lnTo>
                <a:lnTo>
                  <a:pt x="613409" y="1184910"/>
                </a:lnTo>
                <a:lnTo>
                  <a:pt x="693419" y="1085850"/>
                </a:lnTo>
                <a:lnTo>
                  <a:pt x="803909" y="933450"/>
                </a:lnTo>
                <a:lnTo>
                  <a:pt x="822959" y="895350"/>
                </a:lnTo>
                <a:lnTo>
                  <a:pt x="902969" y="755650"/>
                </a:lnTo>
                <a:lnTo>
                  <a:pt x="979169" y="603250"/>
                </a:lnTo>
                <a:lnTo>
                  <a:pt x="1055370" y="450850"/>
                </a:lnTo>
                <a:lnTo>
                  <a:pt x="1150620" y="279400"/>
                </a:lnTo>
                <a:lnTo>
                  <a:pt x="1226820" y="165100"/>
                </a:lnTo>
                <a:lnTo>
                  <a:pt x="1296670" y="88900"/>
                </a:lnTo>
                <a:lnTo>
                  <a:pt x="1379220" y="44450"/>
                </a:lnTo>
                <a:lnTo>
                  <a:pt x="1512570" y="0"/>
                </a:lnTo>
                <a:lnTo>
                  <a:pt x="1607820" y="0"/>
                </a:lnTo>
                <a:lnTo>
                  <a:pt x="1734820" y="44450"/>
                </a:lnTo>
                <a:lnTo>
                  <a:pt x="1874520" y="146050"/>
                </a:lnTo>
                <a:lnTo>
                  <a:pt x="1988820" y="285750"/>
                </a:lnTo>
                <a:lnTo>
                  <a:pt x="2141220" y="584200"/>
                </a:lnTo>
                <a:lnTo>
                  <a:pt x="2217420" y="749300"/>
                </a:lnTo>
                <a:lnTo>
                  <a:pt x="2287270" y="895350"/>
                </a:lnTo>
                <a:lnTo>
                  <a:pt x="2350770" y="984250"/>
                </a:lnTo>
                <a:lnTo>
                  <a:pt x="2439670" y="1117600"/>
                </a:lnTo>
                <a:lnTo>
                  <a:pt x="2547620" y="1235710"/>
                </a:lnTo>
                <a:lnTo>
                  <a:pt x="2625090" y="1295400"/>
                </a:lnTo>
                <a:lnTo>
                  <a:pt x="2719070" y="1366520"/>
                </a:lnTo>
                <a:lnTo>
                  <a:pt x="2834640" y="1446530"/>
                </a:lnTo>
                <a:lnTo>
                  <a:pt x="2933699" y="1502410"/>
                </a:lnTo>
                <a:lnTo>
                  <a:pt x="3097530" y="1574800"/>
                </a:lnTo>
                <a:lnTo>
                  <a:pt x="3092449" y="1738630"/>
                </a:lnTo>
                <a:lnTo>
                  <a:pt x="3809" y="174498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 txBox="1"/>
          <p:nvPr/>
        </p:nvSpPr>
        <p:spPr>
          <a:xfrm>
            <a:off x="7675880" y="4106736"/>
            <a:ext cx="135890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i="1" spc="145" dirty="0">
                <a:latin typeface="Times New Roman"/>
                <a:cs typeface="Times New Roman"/>
              </a:rPr>
              <a:t>z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06" name="object 206"/>
          <p:cNvSpPr txBox="1"/>
          <p:nvPr/>
        </p:nvSpPr>
        <p:spPr>
          <a:xfrm>
            <a:off x="3898900" y="4386510"/>
            <a:ext cx="583565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i="1" spc="160" dirty="0">
                <a:latin typeface="Times New Roman"/>
                <a:cs typeface="Times New Roman"/>
              </a:rPr>
              <a:t>z </a:t>
            </a:r>
            <a:r>
              <a:rPr sz="2000" spc="80" dirty="0">
                <a:latin typeface="Times New Roman"/>
                <a:cs typeface="Times New Roman"/>
              </a:rPr>
              <a:t>=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spc="1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7" name="object 207"/>
          <p:cNvSpPr txBox="1">
            <a:spLocks noGrp="1"/>
          </p:cNvSpPr>
          <p:nvPr>
            <p:ph type="title"/>
          </p:nvPr>
        </p:nvSpPr>
        <p:spPr>
          <a:xfrm>
            <a:off x="264159" y="238759"/>
            <a:ext cx="85725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62555" algn="l"/>
                <a:tab pos="4708525" algn="l"/>
                <a:tab pos="5434965" algn="l"/>
              </a:tabLst>
            </a:pPr>
            <a:r>
              <a:rPr spc="400" dirty="0"/>
              <a:t>Common	</a:t>
            </a:r>
            <a:r>
              <a:rPr spc="465" dirty="0"/>
              <a:t>Levels	</a:t>
            </a:r>
            <a:r>
              <a:rPr spc="170" dirty="0"/>
              <a:t>of	</a:t>
            </a:r>
            <a:r>
              <a:rPr spc="425" dirty="0"/>
              <a:t>Confidence</a:t>
            </a:r>
          </a:p>
        </p:txBody>
      </p:sp>
      <p:sp>
        <p:nvSpPr>
          <p:cNvPr id="217" name="object 21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208" name="object 208"/>
          <p:cNvSpPr txBox="1"/>
          <p:nvPr/>
        </p:nvSpPr>
        <p:spPr>
          <a:xfrm>
            <a:off x="562609" y="5203868"/>
            <a:ext cx="556069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175" dirty="0">
                <a:latin typeface="Times New Roman"/>
                <a:cs typeface="Times New Roman"/>
              </a:rPr>
              <a:t>The </a:t>
            </a:r>
            <a:r>
              <a:rPr sz="2400" spc="145" dirty="0">
                <a:latin typeface="Times New Roman"/>
                <a:cs typeface="Times New Roman"/>
              </a:rPr>
              <a:t>corresponding </a:t>
            </a:r>
            <a:r>
              <a:rPr sz="2450" i="1" spc="120" dirty="0">
                <a:latin typeface="Times New Roman"/>
                <a:cs typeface="Times New Roman"/>
              </a:rPr>
              <a:t>z</a:t>
            </a:r>
            <a:r>
              <a:rPr sz="2400" spc="120" dirty="0">
                <a:latin typeface="Times New Roman"/>
                <a:cs typeface="Times New Roman"/>
              </a:rPr>
              <a:t>-scores </a:t>
            </a:r>
            <a:r>
              <a:rPr sz="2400" spc="220" dirty="0">
                <a:latin typeface="Times New Roman"/>
                <a:cs typeface="Times New Roman"/>
              </a:rPr>
              <a:t>are </a:t>
            </a:r>
            <a:r>
              <a:rPr sz="2400" dirty="0">
                <a:latin typeface="Times New Roman"/>
                <a:cs typeface="Times New Roman"/>
              </a:rPr>
              <a:t>±</a:t>
            </a:r>
            <a:r>
              <a:rPr sz="2400" spc="-36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2.575.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441959" y="1329690"/>
            <a:ext cx="7856220" cy="15494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just">
              <a:lnSpc>
                <a:spcPts val="2880"/>
              </a:lnSpc>
              <a:spcBef>
                <a:spcPts val="195"/>
              </a:spcBef>
            </a:pPr>
            <a:r>
              <a:rPr sz="2400" spc="80" dirty="0">
                <a:latin typeface="Times New Roman"/>
                <a:cs typeface="Times New Roman"/>
              </a:rPr>
              <a:t>If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level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confidence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99%,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this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means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that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we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Times New Roman"/>
                <a:cs typeface="Times New Roman"/>
              </a:rPr>
              <a:t>are  </a:t>
            </a:r>
            <a:r>
              <a:rPr sz="2400" spc="80" dirty="0">
                <a:latin typeface="Times New Roman"/>
                <a:cs typeface="Times New Roman"/>
              </a:rPr>
              <a:t>99%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confident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260" dirty="0">
                <a:latin typeface="Times New Roman"/>
                <a:cs typeface="Times New Roman"/>
              </a:rPr>
              <a:t>that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interval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contains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population  </a:t>
            </a:r>
            <a:r>
              <a:rPr sz="2400" spc="195" dirty="0">
                <a:latin typeface="Times New Roman"/>
                <a:cs typeface="Times New Roman"/>
              </a:rPr>
              <a:t>mean,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50" i="1" spc="145" dirty="0">
                <a:latin typeface="Times New Roman"/>
                <a:cs typeface="Times New Roman"/>
              </a:rPr>
              <a:t>μ</a:t>
            </a:r>
            <a:r>
              <a:rPr sz="2400" spc="14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4768850">
              <a:lnSpc>
                <a:spcPct val="100000"/>
              </a:lnSpc>
              <a:spcBef>
                <a:spcPts val="865"/>
              </a:spcBef>
            </a:pPr>
            <a:r>
              <a:rPr sz="2000" b="1" spc="220" dirty="0">
                <a:solidFill>
                  <a:srgbClr val="232884"/>
                </a:solidFill>
                <a:latin typeface="Times New Roman"/>
                <a:cs typeface="Times New Roman"/>
              </a:rPr>
              <a:t>0.99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0" name="object 210"/>
          <p:cNvSpPr/>
          <p:nvPr/>
        </p:nvSpPr>
        <p:spPr>
          <a:xfrm>
            <a:off x="4572000" y="28448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609600" y="0"/>
                </a:moveTo>
                <a:lnTo>
                  <a:pt x="0" y="3810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 txBox="1"/>
          <p:nvPr/>
        </p:nvSpPr>
        <p:spPr>
          <a:xfrm>
            <a:off x="6234429" y="3514090"/>
            <a:ext cx="7473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75" dirty="0">
                <a:solidFill>
                  <a:srgbClr val="232884"/>
                </a:solidFill>
                <a:latin typeface="Times New Roman"/>
                <a:cs typeface="Times New Roman"/>
              </a:rPr>
              <a:t>0</a:t>
            </a:r>
            <a:r>
              <a:rPr sz="2000" b="1" spc="215" dirty="0">
                <a:solidFill>
                  <a:srgbClr val="232884"/>
                </a:solidFill>
                <a:latin typeface="Times New Roman"/>
                <a:cs typeface="Times New Roman"/>
              </a:rPr>
              <a:t>.</a:t>
            </a:r>
            <a:r>
              <a:rPr sz="2000" b="1" spc="285" dirty="0">
                <a:solidFill>
                  <a:srgbClr val="232884"/>
                </a:solidFill>
                <a:latin typeface="Times New Roman"/>
                <a:cs typeface="Times New Roman"/>
              </a:rPr>
              <a:t>0</a:t>
            </a:r>
            <a:r>
              <a:rPr sz="2000" b="1" spc="275" dirty="0">
                <a:solidFill>
                  <a:srgbClr val="232884"/>
                </a:solidFill>
                <a:latin typeface="Times New Roman"/>
                <a:cs typeface="Times New Roman"/>
              </a:rPr>
              <a:t>0</a:t>
            </a:r>
            <a:r>
              <a:rPr sz="2000" b="1" spc="110" dirty="0">
                <a:solidFill>
                  <a:srgbClr val="232884"/>
                </a:solidFill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5828029" y="384175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609600" y="0"/>
                </a:moveTo>
                <a:lnTo>
                  <a:pt x="0" y="3810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 txBox="1"/>
          <p:nvPr/>
        </p:nvSpPr>
        <p:spPr>
          <a:xfrm>
            <a:off x="1212850" y="3520440"/>
            <a:ext cx="7473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75" dirty="0">
                <a:solidFill>
                  <a:srgbClr val="232884"/>
                </a:solidFill>
                <a:latin typeface="Times New Roman"/>
                <a:cs typeface="Times New Roman"/>
              </a:rPr>
              <a:t>0</a:t>
            </a:r>
            <a:r>
              <a:rPr sz="2000" b="1" spc="215" dirty="0">
                <a:solidFill>
                  <a:srgbClr val="232884"/>
                </a:solidFill>
                <a:latin typeface="Times New Roman"/>
                <a:cs typeface="Times New Roman"/>
              </a:rPr>
              <a:t>.</a:t>
            </a:r>
            <a:r>
              <a:rPr sz="2000" b="1" spc="285" dirty="0">
                <a:solidFill>
                  <a:srgbClr val="232884"/>
                </a:solidFill>
                <a:latin typeface="Times New Roman"/>
                <a:cs typeface="Times New Roman"/>
              </a:rPr>
              <a:t>0</a:t>
            </a:r>
            <a:r>
              <a:rPr sz="2000" b="1" spc="275" dirty="0">
                <a:solidFill>
                  <a:srgbClr val="232884"/>
                </a:solidFill>
                <a:latin typeface="Times New Roman"/>
                <a:cs typeface="Times New Roman"/>
              </a:rPr>
              <a:t>0</a:t>
            </a:r>
            <a:r>
              <a:rPr sz="2000" b="1" spc="110" dirty="0">
                <a:solidFill>
                  <a:srgbClr val="232884"/>
                </a:solidFill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1840229" y="38481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0" y="0"/>
                </a:moveTo>
                <a:lnTo>
                  <a:pt x="609600" y="3810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 txBox="1"/>
          <p:nvPr/>
        </p:nvSpPr>
        <p:spPr>
          <a:xfrm>
            <a:off x="2214879" y="4382700"/>
            <a:ext cx="1494155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spc="40" dirty="0">
                <a:latin typeface="Symbol"/>
                <a:cs typeface="Symbol"/>
              </a:rPr>
              <a:t></a:t>
            </a:r>
            <a:r>
              <a:rPr sz="2050" i="1" spc="40" dirty="0">
                <a:latin typeface="Times New Roman"/>
                <a:cs typeface="Times New Roman"/>
              </a:rPr>
              <a:t>z</a:t>
            </a:r>
            <a:r>
              <a:rPr sz="1800" i="1" spc="60" baseline="-23148" dirty="0">
                <a:latin typeface="Times New Roman"/>
                <a:cs typeface="Times New Roman"/>
              </a:rPr>
              <a:t>c </a:t>
            </a:r>
            <a:r>
              <a:rPr sz="2000" spc="80" dirty="0">
                <a:latin typeface="Times New Roman"/>
                <a:cs typeface="Times New Roman"/>
              </a:rPr>
              <a:t>=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50" spc="-160" dirty="0">
                <a:solidFill>
                  <a:srgbClr val="232884"/>
                </a:solidFill>
                <a:latin typeface="Symbol"/>
                <a:cs typeface="Symbol"/>
              </a:rPr>
              <a:t></a:t>
            </a:r>
            <a:r>
              <a:rPr sz="3075" spc="-240" baseline="-4065" dirty="0">
                <a:latin typeface="Symbol"/>
                <a:cs typeface="Symbol"/>
              </a:rPr>
              <a:t></a:t>
            </a:r>
            <a:r>
              <a:rPr sz="2000" spc="-160" dirty="0">
                <a:solidFill>
                  <a:srgbClr val="232884"/>
                </a:solidFill>
                <a:latin typeface="Times New Roman"/>
                <a:cs typeface="Times New Roman"/>
              </a:rPr>
              <a:t>2</a:t>
            </a:r>
            <a:r>
              <a:rPr sz="3075" i="1" spc="-240" baseline="-4065" dirty="0">
                <a:latin typeface="Times New Roman"/>
                <a:cs typeface="Times New Roman"/>
              </a:rPr>
              <a:t>z</a:t>
            </a:r>
            <a:r>
              <a:rPr sz="1800" i="1" spc="-240" baseline="-30092" dirty="0">
                <a:latin typeface="Times New Roman"/>
                <a:cs typeface="Times New Roman"/>
              </a:rPr>
              <a:t>c</a:t>
            </a:r>
            <a:r>
              <a:rPr sz="2000" spc="-160" dirty="0">
                <a:solidFill>
                  <a:srgbClr val="232884"/>
                </a:solidFill>
                <a:latin typeface="Times New Roman"/>
                <a:cs typeface="Times New Roman"/>
              </a:rPr>
              <a:t>.575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8953500" y="6638600"/>
            <a:ext cx="13970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b="1" dirty="0">
                <a:latin typeface="Times New Roman"/>
                <a:cs typeface="Times New Roman"/>
              </a:rPr>
              <a:pPr marL="25400">
                <a:lnSpc>
                  <a:spcPts val="1630"/>
                </a:lnSpc>
              </a:pPr>
              <a:t>8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4685029" y="4366190"/>
            <a:ext cx="1144905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i="1" spc="75" dirty="0">
                <a:latin typeface="Times New Roman"/>
                <a:cs typeface="Times New Roman"/>
              </a:rPr>
              <a:t>z</a:t>
            </a:r>
            <a:r>
              <a:rPr sz="1800" i="1" spc="112" baseline="-23148" dirty="0">
                <a:latin typeface="Times New Roman"/>
                <a:cs typeface="Times New Roman"/>
              </a:rPr>
              <a:t>c </a:t>
            </a:r>
            <a:r>
              <a:rPr sz="2000" spc="80" dirty="0">
                <a:latin typeface="Times New Roman"/>
                <a:cs typeface="Times New Roman"/>
              </a:rPr>
              <a:t>=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3075" i="1" spc="-127" baseline="-4065" dirty="0">
                <a:latin typeface="Times New Roman"/>
                <a:cs typeface="Times New Roman"/>
              </a:rPr>
              <a:t>z</a:t>
            </a:r>
            <a:r>
              <a:rPr sz="2000" spc="-85" dirty="0">
                <a:solidFill>
                  <a:srgbClr val="232884"/>
                </a:solidFill>
                <a:latin typeface="Times New Roman"/>
                <a:cs typeface="Times New Roman"/>
              </a:rPr>
              <a:t>2</a:t>
            </a:r>
            <a:r>
              <a:rPr sz="1800" i="1" spc="-127" baseline="-30092" dirty="0">
                <a:latin typeface="Times New Roman"/>
                <a:cs typeface="Times New Roman"/>
              </a:rPr>
              <a:t>c</a:t>
            </a:r>
            <a:r>
              <a:rPr sz="2000" spc="-85" dirty="0">
                <a:solidFill>
                  <a:srgbClr val="232884"/>
                </a:solidFill>
                <a:latin typeface="Times New Roman"/>
                <a:cs typeface="Times New Roman"/>
              </a:rPr>
              <a:t>.575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70" y="65519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70" y="65557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6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270" y="6562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68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270" y="65697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6B08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70" y="6577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6E08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70" y="6584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109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270" y="6591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4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270" y="65989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77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70" y="660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909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70" y="66141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7C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70" y="66211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7F0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70" y="66281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20A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70" y="66357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50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70" y="6643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88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70" y="66503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8A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70" y="6657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8D0B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70" y="66649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0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1270" y="66725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30C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-1270" y="66802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960C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70" y="66871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99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-1270" y="6694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B0D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-1270" y="67017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9E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270" y="6708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10D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270" y="67157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4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70" y="67233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70E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-1270" y="67310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AA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270" y="673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C0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70" y="67449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AF0F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-1270" y="6752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2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-1270" y="67602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50F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70" y="67671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B8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70" y="6774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BB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70" y="67818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BD1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70" y="67894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010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70" y="67964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311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270" y="680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C6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-1270" y="68110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91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-1270" y="6818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CC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-1270" y="68256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CE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270" y="68326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112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-1270" y="68402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19">
            <a:solidFill>
              <a:srgbClr val="D412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270" y="68478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7620">
            <a:solidFill>
              <a:srgbClr val="D71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270" y="6854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DA1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1430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70" y="107184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232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70" y="10750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226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1270" y="10788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212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270" y="1082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202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270" y="1086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F23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70" y="10902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E2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70" y="10941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D21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270" y="10979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C20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-1270" y="1101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B1F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-1270" y="1104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1A1E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-1270" y="1108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91D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70" y="11118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91C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-1270" y="1115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81B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270" y="1119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71A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-1270" y="11233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61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1270" y="11271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09">
            <a:solidFill>
              <a:srgbClr val="15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270" y="11309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417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-1270" y="1134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316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270" y="1138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21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270" y="11423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810">
            <a:solidFill>
              <a:srgbClr val="1114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270" y="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3175">
            <a:solidFill>
              <a:srgbClr val="B4D2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270" y="79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6350">
            <a:solidFill>
              <a:srgbClr val="AE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270" y="876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DC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270" y="971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CC9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270" y="10667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BC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1270" y="1162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AC7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270" y="1250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9C6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1270" y="13462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9C5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-1270" y="1441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8C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270" y="1530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7C3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1270" y="1625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6C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270" y="1720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5C1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270" y="18161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A4C0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70" y="1911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3B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270" y="2000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3BE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270" y="2095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A2B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270" y="2190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A1BC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1270" y="2279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A0B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70" y="237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FBA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270" y="2470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EB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-1270" y="2565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DB8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-1270" y="2660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DB7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270" y="2755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CB6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1270" y="2851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BB5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1270" y="29400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AB4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1270" y="30352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9B3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270" y="31305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-1270" y="32194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8B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70" y="33147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7B0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-1270" y="34099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6A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-1270" y="3498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5AE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-1270" y="3594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4AD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270" y="3689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3AC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70" y="37845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92A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-1270" y="3879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92AA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270" y="3968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91A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-1270" y="4064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90A8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-1270" y="4159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8FA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-1270" y="4248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EA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270" y="4343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DA5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-1270" y="4438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CA4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-1270" y="4533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CA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-1270" y="4629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BA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-1270" y="4718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AA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-1270" y="4813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9A0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70" y="4908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89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1270" y="4997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79E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-1270" y="5092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69D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270" y="5187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69C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-1270" y="5283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59B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70" y="5378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49A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-1270" y="5473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39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270" y="5568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298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-1270" y="5657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19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-1270" y="5753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8196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-1270" y="5848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809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-1270" y="5937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F94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-1270" y="6032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E93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270" y="6127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D92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-1270" y="6223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7C9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70" y="6318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7B9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270" y="64071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B8F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-1270" y="65024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A8E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-1270" y="65976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98D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-1270" y="6686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88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70" y="6781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78B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-1270" y="6877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68A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-1270" y="6965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589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-1270" y="7061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588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-1270" y="7156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48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-1270" y="72516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38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270" y="7346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285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-1270" y="74358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7184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-1270" y="75310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7083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270" y="76263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F82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-1270" y="7715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F8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-1270" y="7810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E8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-1270" y="7905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D7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270" y="8001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C7E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270" y="8096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B7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-1270" y="8191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6A7C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70" y="8286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6A7B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-1270" y="83756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97A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-1270" y="84708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879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270" y="85661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77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-1270" y="8655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677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-1270" y="87503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6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70" y="88455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475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-1270" y="89408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47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-1270" y="90360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373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-1270" y="91249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272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270" y="922019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6171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-1270" y="931544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6070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-1270" y="94043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F6F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-1270" y="94996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60">
            <a:solidFill>
              <a:srgbClr val="5E6E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-1270" y="95948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89">
            <a:solidFill>
              <a:srgbClr val="5E6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-1270" y="9683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D6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270" y="97790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C6B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-1270" y="98742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B6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-1270" y="99695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10159">
            <a:solidFill>
              <a:srgbClr val="5A69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270" y="1006475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8890">
            <a:solidFill>
              <a:srgbClr val="5968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-1270" y="1013490"/>
            <a:ext cx="9146540" cy="0"/>
          </a:xfrm>
          <a:custGeom>
            <a:avLst/>
            <a:gdLst/>
            <a:ahLst/>
            <a:cxnLst/>
            <a:rect l="l" t="t" r="r" b="b"/>
            <a:pathLst>
              <a:path w="9146540">
                <a:moveTo>
                  <a:pt x="0" y="0"/>
                </a:moveTo>
                <a:lnTo>
                  <a:pt x="9146540" y="0"/>
                </a:lnTo>
              </a:path>
            </a:pathLst>
          </a:custGeom>
          <a:ln w="5141">
            <a:solidFill>
              <a:srgbClr val="5867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0" y="6527862"/>
            <a:ext cx="9144000" cy="50800"/>
          </a:xfrm>
          <a:custGeom>
            <a:avLst/>
            <a:gdLst/>
            <a:ahLst/>
            <a:cxnLst/>
            <a:rect l="l" t="t" r="r" b="b"/>
            <a:pathLst>
              <a:path w="9144000" h="50800">
                <a:moveTo>
                  <a:pt x="0" y="50676"/>
                </a:moveTo>
                <a:lnTo>
                  <a:pt x="9144000" y="50676"/>
                </a:lnTo>
                <a:lnTo>
                  <a:pt x="9144000" y="0"/>
                </a:lnTo>
                <a:lnTo>
                  <a:pt x="0" y="0"/>
                </a:lnTo>
                <a:lnTo>
                  <a:pt x="0" y="50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0" y="381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0" y="1041400"/>
            <a:ext cx="9144000" cy="3810"/>
          </a:xfrm>
          <a:custGeom>
            <a:avLst/>
            <a:gdLst/>
            <a:ahLst/>
            <a:cxnLst/>
            <a:rect l="l" t="t" r="r" b="b"/>
            <a:pathLst>
              <a:path w="9144000" h="3809">
                <a:moveTo>
                  <a:pt x="0" y="0"/>
                </a:moveTo>
                <a:lnTo>
                  <a:pt x="9144000" y="381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2269489" y="238759"/>
            <a:ext cx="45624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85365" algn="l"/>
                <a:tab pos="3010535" algn="l"/>
              </a:tabLst>
            </a:pPr>
            <a:r>
              <a:rPr spc="335" dirty="0"/>
              <a:t>M</a:t>
            </a:r>
            <a:r>
              <a:rPr spc="585" dirty="0"/>
              <a:t>a</a:t>
            </a:r>
            <a:r>
              <a:rPr spc="345" dirty="0"/>
              <a:t>r</a:t>
            </a:r>
            <a:r>
              <a:rPr spc="505" dirty="0"/>
              <a:t>g</a:t>
            </a:r>
            <a:r>
              <a:rPr spc="490" dirty="0"/>
              <a:t>i</a:t>
            </a:r>
            <a:r>
              <a:rPr spc="225" dirty="0"/>
              <a:t>n</a:t>
            </a:r>
            <a:r>
              <a:rPr dirty="0"/>
              <a:t>	</a:t>
            </a:r>
            <a:r>
              <a:rPr spc="345" dirty="0"/>
              <a:t>o</a:t>
            </a:r>
            <a:r>
              <a:rPr dirty="0"/>
              <a:t>f	</a:t>
            </a:r>
            <a:r>
              <a:rPr spc="585" dirty="0"/>
              <a:t>E</a:t>
            </a:r>
            <a:r>
              <a:rPr spc="335" dirty="0"/>
              <a:t>r</a:t>
            </a:r>
            <a:r>
              <a:rPr spc="345" dirty="0"/>
              <a:t>ro</a:t>
            </a:r>
            <a:r>
              <a:rPr dirty="0"/>
              <a:t>r</a:t>
            </a:r>
          </a:p>
        </p:txBody>
      </p:sp>
      <p:sp>
        <p:nvSpPr>
          <p:cNvPr id="187" name="object 18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i="0" dirty="0">
                <a:latin typeface="Times New Roman"/>
                <a:cs typeface="Times New Roman"/>
              </a:rPr>
              <a:t>Larson &amp; </a:t>
            </a:r>
            <a:r>
              <a:rPr i="0" spc="-5" dirty="0">
                <a:latin typeface="Times New Roman"/>
                <a:cs typeface="Times New Roman"/>
              </a:rPr>
              <a:t>Farber, </a:t>
            </a:r>
            <a:r>
              <a:rPr dirty="0"/>
              <a:t>Elementary Statistics: Picturing the </a:t>
            </a:r>
            <a:r>
              <a:rPr spc="5" dirty="0"/>
              <a:t>World</a:t>
            </a:r>
            <a:r>
              <a:rPr i="0" spc="5" dirty="0">
                <a:latin typeface="Times New Roman"/>
                <a:cs typeface="Times New Roman"/>
              </a:rPr>
              <a:t>,</a:t>
            </a:r>
            <a:r>
              <a:rPr i="0" spc="-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3e</a:t>
            </a:r>
          </a:p>
        </p:txBody>
      </p:sp>
      <p:sp>
        <p:nvSpPr>
          <p:cNvPr id="174" name="object 174"/>
          <p:cNvSpPr/>
          <p:nvPr/>
        </p:nvSpPr>
        <p:spPr>
          <a:xfrm>
            <a:off x="3506470" y="5758179"/>
            <a:ext cx="31750" cy="17780"/>
          </a:xfrm>
          <a:custGeom>
            <a:avLst/>
            <a:gdLst/>
            <a:ahLst/>
            <a:cxnLst/>
            <a:rect l="l" t="t" r="r" b="b"/>
            <a:pathLst>
              <a:path w="31750" h="17779">
                <a:moveTo>
                  <a:pt x="0" y="17780"/>
                </a:moveTo>
                <a:lnTo>
                  <a:pt x="317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538220" y="5758179"/>
            <a:ext cx="73660" cy="118110"/>
          </a:xfrm>
          <a:custGeom>
            <a:avLst/>
            <a:gdLst/>
            <a:ahLst/>
            <a:cxnLst/>
            <a:rect l="l" t="t" r="r" b="b"/>
            <a:pathLst>
              <a:path w="73660" h="118110">
                <a:moveTo>
                  <a:pt x="0" y="0"/>
                </a:moveTo>
                <a:lnTo>
                  <a:pt x="73659" y="11811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3611879" y="5565140"/>
            <a:ext cx="80010" cy="311150"/>
          </a:xfrm>
          <a:custGeom>
            <a:avLst/>
            <a:gdLst/>
            <a:ahLst/>
            <a:cxnLst/>
            <a:rect l="l" t="t" r="r" b="b"/>
            <a:pathLst>
              <a:path w="80010" h="311150">
                <a:moveTo>
                  <a:pt x="0" y="311150"/>
                </a:moveTo>
                <a:lnTo>
                  <a:pt x="800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3503929" y="5557520"/>
            <a:ext cx="394970" cy="318770"/>
          </a:xfrm>
          <a:custGeom>
            <a:avLst/>
            <a:gdLst/>
            <a:ahLst/>
            <a:cxnLst/>
            <a:rect l="l" t="t" r="r" b="b"/>
            <a:pathLst>
              <a:path w="394970" h="318770">
                <a:moveTo>
                  <a:pt x="54944" y="210819"/>
                </a:moveTo>
                <a:lnTo>
                  <a:pt x="26670" y="210819"/>
                </a:lnTo>
                <a:lnTo>
                  <a:pt x="100330" y="318769"/>
                </a:lnTo>
                <a:lnTo>
                  <a:pt x="115570" y="318769"/>
                </a:lnTo>
                <a:lnTo>
                  <a:pt x="123476" y="288289"/>
                </a:lnTo>
                <a:lnTo>
                  <a:pt x="107950" y="288289"/>
                </a:lnTo>
                <a:lnTo>
                  <a:pt x="54944" y="210819"/>
                </a:lnTo>
                <a:close/>
              </a:path>
              <a:path w="394970" h="318770">
                <a:moveTo>
                  <a:pt x="394970" y="0"/>
                </a:moveTo>
                <a:lnTo>
                  <a:pt x="182880" y="0"/>
                </a:lnTo>
                <a:lnTo>
                  <a:pt x="107950" y="288289"/>
                </a:lnTo>
                <a:lnTo>
                  <a:pt x="123476" y="288289"/>
                </a:lnTo>
                <a:lnTo>
                  <a:pt x="194310" y="15239"/>
                </a:lnTo>
                <a:lnTo>
                  <a:pt x="394970" y="15239"/>
                </a:lnTo>
                <a:lnTo>
                  <a:pt x="394970" y="0"/>
                </a:lnTo>
                <a:close/>
              </a:path>
              <a:path w="394970" h="318770">
                <a:moveTo>
                  <a:pt x="41910" y="191769"/>
                </a:moveTo>
                <a:lnTo>
                  <a:pt x="0" y="213359"/>
                </a:lnTo>
                <a:lnTo>
                  <a:pt x="5080" y="222249"/>
                </a:lnTo>
                <a:lnTo>
                  <a:pt x="26670" y="210819"/>
                </a:lnTo>
                <a:lnTo>
                  <a:pt x="54944" y="210819"/>
                </a:lnTo>
                <a:lnTo>
                  <a:pt x="41910" y="191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3491229" y="5537200"/>
            <a:ext cx="420370" cy="0"/>
          </a:xfrm>
          <a:custGeom>
            <a:avLst/>
            <a:gdLst/>
            <a:ahLst/>
            <a:cxnLst/>
            <a:rect l="l" t="t" r="r" b="b"/>
            <a:pathLst>
              <a:path w="420370">
                <a:moveTo>
                  <a:pt x="0" y="0"/>
                </a:moveTo>
                <a:lnTo>
                  <a:pt x="42037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 txBox="1"/>
          <p:nvPr/>
        </p:nvSpPr>
        <p:spPr>
          <a:xfrm>
            <a:off x="3571240" y="5128938"/>
            <a:ext cx="181610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i="1" spc="20" dirty="0">
                <a:latin typeface="Times New Roman"/>
                <a:cs typeface="Times New Roman"/>
              </a:rPr>
              <a:t>σ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3683000" y="5535338"/>
            <a:ext cx="212090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i="1" spc="240" dirty="0">
                <a:latin typeface="Times New Roman"/>
                <a:cs typeface="Times New Roman"/>
              </a:rPr>
              <a:t>n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382270" y="5144178"/>
            <a:ext cx="209613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25" dirty="0">
                <a:latin typeface="Times New Roman"/>
                <a:cs typeface="Times New Roman"/>
              </a:rPr>
              <a:t>estimatin</a:t>
            </a:r>
            <a:r>
              <a:rPr sz="3675" i="1" spc="37" baseline="-24943" dirty="0">
                <a:latin typeface="Times New Roman"/>
                <a:cs typeface="Times New Roman"/>
              </a:rPr>
              <a:t>E</a:t>
            </a:r>
            <a:r>
              <a:rPr sz="2400" spc="25" dirty="0">
                <a:latin typeface="Times New Roman"/>
                <a:cs typeface="Times New Roman"/>
              </a:rPr>
              <a:t>g.</a:t>
            </a:r>
            <a:r>
              <a:rPr sz="3600" spc="37" baseline="-25462" dirty="0">
                <a:latin typeface="Symbol"/>
                <a:cs typeface="Symbol"/>
              </a:rPr>
              <a:t></a:t>
            </a:r>
            <a:r>
              <a:rPr sz="3600" spc="-157" baseline="-25462" dirty="0">
                <a:latin typeface="Times New Roman"/>
                <a:cs typeface="Times New Roman"/>
              </a:rPr>
              <a:t> </a:t>
            </a:r>
            <a:r>
              <a:rPr sz="3675" i="1" spc="-472" baseline="-24943" dirty="0">
                <a:latin typeface="Times New Roman"/>
                <a:cs typeface="Times New Roman"/>
              </a:rPr>
              <a:t>zσ</a:t>
            </a:r>
            <a:r>
              <a:rPr sz="2475" i="1" spc="-472" baseline="-58922" dirty="0">
                <a:latin typeface="Times New Roman"/>
                <a:cs typeface="Times New Roman"/>
              </a:rPr>
              <a:t>c</a:t>
            </a:r>
            <a:endParaRPr sz="2475" baseline="-58922">
              <a:latin typeface="Times New Roman"/>
              <a:cs typeface="Times New Roman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2656839" y="5285148"/>
            <a:ext cx="756920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54635" algn="l"/>
              </a:tabLst>
            </a:pPr>
            <a:r>
              <a:rPr sz="2475" i="1" spc="187" baseline="-21885" dirty="0">
                <a:latin typeface="Times New Roman"/>
                <a:cs typeface="Times New Roman"/>
              </a:rPr>
              <a:t>x	</a:t>
            </a:r>
            <a:r>
              <a:rPr sz="2400" spc="-35" dirty="0">
                <a:latin typeface="Symbol"/>
                <a:cs typeface="Symbol"/>
              </a:rPr>
              <a:t></a:t>
            </a:r>
            <a:r>
              <a:rPr sz="2450" i="1" spc="-35" dirty="0">
                <a:latin typeface="Times New Roman"/>
                <a:cs typeface="Times New Roman"/>
              </a:rPr>
              <a:t>z</a:t>
            </a:r>
            <a:r>
              <a:rPr sz="2450" i="1" spc="229" dirty="0">
                <a:latin typeface="Times New Roman"/>
                <a:cs typeface="Times New Roman"/>
              </a:rPr>
              <a:t> </a:t>
            </a:r>
            <a:r>
              <a:rPr sz="2475" i="1" spc="-37" baseline="-21885" dirty="0">
                <a:latin typeface="Times New Roman"/>
                <a:cs typeface="Times New Roman"/>
              </a:rPr>
              <a:t>c</a:t>
            </a:r>
            <a:endParaRPr sz="2475" baseline="-21885">
              <a:latin typeface="Times New Roman"/>
              <a:cs typeface="Times New Roman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4201159" y="5526970"/>
            <a:ext cx="4066540" cy="64579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250"/>
              </a:spcBef>
            </a:pPr>
            <a:r>
              <a:rPr sz="2000" spc="155" dirty="0">
                <a:solidFill>
                  <a:srgbClr val="E01420"/>
                </a:solidFill>
                <a:latin typeface="Times New Roman"/>
                <a:cs typeface="Times New Roman"/>
              </a:rPr>
              <a:t>When </a:t>
            </a:r>
            <a:r>
              <a:rPr sz="2050" i="1" spc="195" dirty="0">
                <a:solidFill>
                  <a:srgbClr val="E01420"/>
                </a:solidFill>
                <a:latin typeface="Times New Roman"/>
                <a:cs typeface="Times New Roman"/>
              </a:rPr>
              <a:t>n </a:t>
            </a:r>
            <a:r>
              <a:rPr sz="2000" dirty="0">
                <a:solidFill>
                  <a:srgbClr val="E01420"/>
                </a:solidFill>
                <a:latin typeface="Symbol"/>
                <a:cs typeface="Symbol"/>
              </a:rPr>
              <a:t></a:t>
            </a:r>
            <a:r>
              <a:rPr sz="2000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000" spc="90" dirty="0">
                <a:solidFill>
                  <a:srgbClr val="E01420"/>
                </a:solidFill>
                <a:latin typeface="Times New Roman"/>
                <a:cs typeface="Times New Roman"/>
              </a:rPr>
              <a:t>30, </a:t>
            </a:r>
            <a:r>
              <a:rPr sz="2000" spc="185" dirty="0">
                <a:solidFill>
                  <a:srgbClr val="E01420"/>
                </a:solidFill>
                <a:latin typeface="Times New Roman"/>
                <a:cs typeface="Times New Roman"/>
              </a:rPr>
              <a:t>the </a:t>
            </a:r>
            <a:r>
              <a:rPr sz="2000" spc="150" dirty="0">
                <a:solidFill>
                  <a:srgbClr val="E01420"/>
                </a:solidFill>
                <a:latin typeface="Times New Roman"/>
                <a:cs typeface="Times New Roman"/>
              </a:rPr>
              <a:t>sample</a:t>
            </a:r>
            <a:r>
              <a:rPr sz="2000" spc="-320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000" spc="190" dirty="0">
                <a:solidFill>
                  <a:srgbClr val="E01420"/>
                </a:solidFill>
                <a:latin typeface="Times New Roman"/>
                <a:cs typeface="Times New Roman"/>
              </a:rPr>
              <a:t>standard  </a:t>
            </a:r>
            <a:r>
              <a:rPr sz="2000" spc="120" dirty="0">
                <a:solidFill>
                  <a:srgbClr val="E01420"/>
                </a:solidFill>
                <a:latin typeface="Times New Roman"/>
                <a:cs typeface="Times New Roman"/>
              </a:rPr>
              <a:t>deviation, </a:t>
            </a:r>
            <a:r>
              <a:rPr sz="2050" i="1" spc="90" dirty="0">
                <a:solidFill>
                  <a:srgbClr val="E01420"/>
                </a:solidFill>
                <a:latin typeface="Times New Roman"/>
                <a:cs typeface="Times New Roman"/>
              </a:rPr>
              <a:t>s</a:t>
            </a:r>
            <a:r>
              <a:rPr sz="2000" spc="90" dirty="0">
                <a:solidFill>
                  <a:srgbClr val="E01420"/>
                </a:solidFill>
                <a:latin typeface="Times New Roman"/>
                <a:cs typeface="Times New Roman"/>
              </a:rPr>
              <a:t>, </a:t>
            </a:r>
            <a:r>
              <a:rPr sz="2000" spc="145" dirty="0">
                <a:solidFill>
                  <a:srgbClr val="E01420"/>
                </a:solidFill>
                <a:latin typeface="Times New Roman"/>
                <a:cs typeface="Times New Roman"/>
              </a:rPr>
              <a:t>can </a:t>
            </a:r>
            <a:r>
              <a:rPr sz="2000" spc="110" dirty="0">
                <a:solidFill>
                  <a:srgbClr val="E01420"/>
                </a:solidFill>
                <a:latin typeface="Times New Roman"/>
                <a:cs typeface="Times New Roman"/>
              </a:rPr>
              <a:t>be </a:t>
            </a:r>
            <a:r>
              <a:rPr sz="2000" spc="155" dirty="0">
                <a:solidFill>
                  <a:srgbClr val="E01420"/>
                </a:solidFill>
                <a:latin typeface="Times New Roman"/>
                <a:cs typeface="Times New Roman"/>
              </a:rPr>
              <a:t>used </a:t>
            </a:r>
            <a:r>
              <a:rPr sz="2000" spc="75" dirty="0">
                <a:solidFill>
                  <a:srgbClr val="E01420"/>
                </a:solidFill>
                <a:latin typeface="Times New Roman"/>
                <a:cs typeface="Times New Roman"/>
              </a:rPr>
              <a:t>for</a:t>
            </a:r>
            <a:r>
              <a:rPr sz="2000" spc="-325" dirty="0">
                <a:solidFill>
                  <a:srgbClr val="E01420"/>
                </a:solidFill>
                <a:latin typeface="Times New Roman"/>
                <a:cs typeface="Times New Roman"/>
              </a:rPr>
              <a:t> </a:t>
            </a:r>
            <a:r>
              <a:rPr sz="2050" spc="10" dirty="0">
                <a:solidFill>
                  <a:srgbClr val="E01420"/>
                </a:solidFill>
                <a:latin typeface="Symbol"/>
                <a:cs typeface="Symbol"/>
              </a:rPr>
              <a:t></a:t>
            </a:r>
            <a:r>
              <a:rPr sz="2000" spc="10" dirty="0">
                <a:solidFill>
                  <a:srgbClr val="E01420"/>
                </a:solidFill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4105909" y="5495290"/>
            <a:ext cx="85090" cy="67310"/>
          </a:xfrm>
          <a:custGeom>
            <a:avLst/>
            <a:gdLst/>
            <a:ahLst/>
            <a:cxnLst/>
            <a:rect l="l" t="t" r="r" b="b"/>
            <a:pathLst>
              <a:path w="85089" h="67310">
                <a:moveTo>
                  <a:pt x="34289" y="0"/>
                </a:moveTo>
                <a:lnTo>
                  <a:pt x="0" y="67310"/>
                </a:lnTo>
                <a:lnTo>
                  <a:pt x="85089" y="67310"/>
                </a:lnTo>
                <a:lnTo>
                  <a:pt x="34289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883659" y="5406390"/>
            <a:ext cx="255270" cy="133350"/>
          </a:xfrm>
          <a:custGeom>
            <a:avLst/>
            <a:gdLst/>
            <a:ahLst/>
            <a:cxnLst/>
            <a:rect l="l" t="t" r="r" b="b"/>
            <a:pathLst>
              <a:path w="255270" h="133350">
                <a:moveTo>
                  <a:pt x="5079" y="0"/>
                </a:moveTo>
                <a:lnTo>
                  <a:pt x="0" y="7620"/>
                </a:lnTo>
                <a:lnTo>
                  <a:pt x="251460" y="133350"/>
                </a:lnTo>
                <a:lnTo>
                  <a:pt x="255269" y="124460"/>
                </a:lnTo>
                <a:lnTo>
                  <a:pt x="5079" y="0"/>
                </a:lnTo>
                <a:close/>
              </a:path>
            </a:pathLst>
          </a:custGeom>
          <a:solidFill>
            <a:srgbClr val="E01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382270" y="1253490"/>
            <a:ext cx="8413750" cy="3926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 marR="5080">
              <a:lnSpc>
                <a:spcPct val="100000"/>
              </a:lnSpc>
              <a:spcBef>
                <a:spcPts val="100"/>
              </a:spcBef>
              <a:tabLst>
                <a:tab pos="7475220" algn="l"/>
              </a:tabLst>
            </a:pPr>
            <a:r>
              <a:rPr sz="2400" spc="175" dirty="0">
                <a:latin typeface="Times New Roman"/>
                <a:cs typeface="Times New Roman"/>
              </a:rPr>
              <a:t>The </a:t>
            </a:r>
            <a:r>
              <a:rPr sz="2400" spc="120" dirty="0">
                <a:latin typeface="Times New Roman"/>
                <a:cs typeface="Times New Roman"/>
              </a:rPr>
              <a:t>difference </a:t>
            </a:r>
            <a:r>
              <a:rPr sz="2400" spc="170" dirty="0">
                <a:latin typeface="Times New Roman"/>
                <a:cs typeface="Times New Roman"/>
              </a:rPr>
              <a:t>between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60" dirty="0">
                <a:latin typeface="Times New Roman"/>
                <a:cs typeface="Times New Roman"/>
              </a:rPr>
              <a:t>point </a:t>
            </a:r>
            <a:r>
              <a:rPr sz="2400" spc="200" dirty="0">
                <a:latin typeface="Times New Roman"/>
                <a:cs typeface="Times New Roman"/>
              </a:rPr>
              <a:t>estimate </a:t>
            </a:r>
            <a:r>
              <a:rPr sz="2400" spc="229" dirty="0">
                <a:latin typeface="Times New Roman"/>
                <a:cs typeface="Times New Roman"/>
              </a:rPr>
              <a:t>and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190" dirty="0">
                <a:latin typeface="Times New Roman"/>
                <a:cs typeface="Times New Roman"/>
              </a:rPr>
              <a:t>actual  </a:t>
            </a:r>
            <a:r>
              <a:rPr sz="2400" spc="175" dirty="0">
                <a:latin typeface="Times New Roman"/>
                <a:cs typeface="Times New Roman"/>
              </a:rPr>
              <a:t>p</a:t>
            </a:r>
            <a:r>
              <a:rPr sz="2400" spc="85" dirty="0">
                <a:latin typeface="Times New Roman"/>
                <a:cs typeface="Times New Roman"/>
              </a:rPr>
              <a:t>op</a:t>
            </a:r>
            <a:r>
              <a:rPr sz="2400" spc="254" dirty="0">
                <a:latin typeface="Times New Roman"/>
                <a:cs typeface="Times New Roman"/>
              </a:rPr>
              <a:t>u</a:t>
            </a:r>
            <a:r>
              <a:rPr sz="2400" spc="85" dirty="0">
                <a:latin typeface="Times New Roman"/>
                <a:cs typeface="Times New Roman"/>
              </a:rPr>
              <a:t>l</a:t>
            </a:r>
            <a:r>
              <a:rPr sz="2400" spc="254" dirty="0">
                <a:latin typeface="Times New Roman"/>
                <a:cs typeface="Times New Roman"/>
              </a:rPr>
              <a:t>a</a:t>
            </a:r>
            <a:r>
              <a:rPr sz="2400" spc="270" dirty="0">
                <a:latin typeface="Times New Roman"/>
                <a:cs typeface="Times New Roman"/>
              </a:rPr>
              <a:t>t</a:t>
            </a:r>
            <a:r>
              <a:rPr sz="2400" spc="80" dirty="0">
                <a:latin typeface="Times New Roman"/>
                <a:cs typeface="Times New Roman"/>
              </a:rPr>
              <a:t>i</a:t>
            </a:r>
            <a:r>
              <a:rPr sz="2400" spc="130" dirty="0">
                <a:latin typeface="Times New Roman"/>
                <a:cs typeface="Times New Roman"/>
              </a:rPr>
              <a:t>on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p</a:t>
            </a:r>
            <a:r>
              <a:rPr sz="2400" spc="254" dirty="0">
                <a:latin typeface="Times New Roman"/>
                <a:cs typeface="Times New Roman"/>
              </a:rPr>
              <a:t>a</a:t>
            </a:r>
            <a:r>
              <a:rPr sz="2400" spc="270" dirty="0">
                <a:latin typeface="Times New Roman"/>
                <a:cs typeface="Times New Roman"/>
              </a:rPr>
              <a:t>r</a:t>
            </a:r>
            <a:r>
              <a:rPr sz="2400" spc="254" dirty="0">
                <a:latin typeface="Times New Roman"/>
                <a:cs typeface="Times New Roman"/>
              </a:rPr>
              <a:t>a</a:t>
            </a:r>
            <a:r>
              <a:rPr sz="2400" spc="270" dirty="0">
                <a:latin typeface="Times New Roman"/>
                <a:cs typeface="Times New Roman"/>
              </a:rPr>
              <a:t>m</a:t>
            </a:r>
            <a:r>
              <a:rPr sz="2400" spc="245" dirty="0">
                <a:latin typeface="Times New Roman"/>
                <a:cs typeface="Times New Roman"/>
              </a:rPr>
              <a:t>e</a:t>
            </a:r>
            <a:r>
              <a:rPr sz="2400" spc="145" dirty="0">
                <a:latin typeface="Times New Roman"/>
                <a:cs typeface="Times New Roman"/>
              </a:rPr>
              <a:t>t</a:t>
            </a:r>
            <a:r>
              <a:rPr sz="2400" spc="135" dirty="0">
                <a:latin typeface="Times New Roman"/>
                <a:cs typeface="Times New Roman"/>
              </a:rPr>
              <a:t>e</a:t>
            </a:r>
            <a:r>
              <a:rPr sz="2400" spc="265" dirty="0">
                <a:latin typeface="Times New Roman"/>
                <a:cs typeface="Times New Roman"/>
              </a:rPr>
              <a:t>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v</a:t>
            </a:r>
            <a:r>
              <a:rPr sz="2400" spc="254" dirty="0">
                <a:latin typeface="Times New Roman"/>
                <a:cs typeface="Times New Roman"/>
              </a:rPr>
              <a:t>a</a:t>
            </a:r>
            <a:r>
              <a:rPr sz="2400" spc="85" dirty="0">
                <a:latin typeface="Times New Roman"/>
                <a:cs typeface="Times New Roman"/>
              </a:rPr>
              <a:t>l</a:t>
            </a:r>
            <a:r>
              <a:rPr sz="2400" spc="254" dirty="0">
                <a:latin typeface="Times New Roman"/>
                <a:cs typeface="Times New Roman"/>
              </a:rPr>
              <a:t>u</a:t>
            </a:r>
            <a:r>
              <a:rPr sz="2400" spc="130" dirty="0">
                <a:latin typeface="Times New Roman"/>
                <a:cs typeface="Times New Roman"/>
              </a:rPr>
              <a:t>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i</a:t>
            </a:r>
            <a:r>
              <a:rPr sz="2400" spc="175" dirty="0">
                <a:latin typeface="Times New Roman"/>
                <a:cs typeface="Times New Roman"/>
              </a:rPr>
              <a:t>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spc="265" dirty="0">
                <a:latin typeface="Times New Roman"/>
                <a:cs typeface="Times New Roman"/>
              </a:rPr>
              <a:t>a</a:t>
            </a:r>
            <a:r>
              <a:rPr sz="2400" spc="80" dirty="0">
                <a:latin typeface="Times New Roman"/>
                <a:cs typeface="Times New Roman"/>
              </a:rPr>
              <a:t>l</a:t>
            </a:r>
            <a:r>
              <a:rPr sz="2400" spc="85" dirty="0">
                <a:latin typeface="Times New Roman"/>
                <a:cs typeface="Times New Roman"/>
              </a:rPr>
              <a:t>l</a:t>
            </a:r>
            <a:r>
              <a:rPr sz="2400" spc="155" dirty="0">
                <a:latin typeface="Times New Roman"/>
                <a:cs typeface="Times New Roman"/>
              </a:rPr>
              <a:t>ed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70" dirty="0">
                <a:latin typeface="Times New Roman"/>
                <a:cs typeface="Times New Roman"/>
              </a:rPr>
              <a:t>t</a:t>
            </a:r>
            <a:r>
              <a:rPr sz="2400" spc="254" dirty="0">
                <a:latin typeface="Times New Roman"/>
                <a:cs typeface="Times New Roman"/>
              </a:rPr>
              <a:t>h</a:t>
            </a:r>
            <a:r>
              <a:rPr sz="2400" spc="130" dirty="0">
                <a:latin typeface="Times New Roman"/>
                <a:cs typeface="Times New Roman"/>
              </a:rPr>
              <a:t>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b="1" spc="380" dirty="0">
                <a:solidFill>
                  <a:srgbClr val="232884"/>
                </a:solidFill>
                <a:latin typeface="Times New Roman"/>
                <a:cs typeface="Times New Roman"/>
              </a:rPr>
              <a:t>s</a:t>
            </a:r>
            <a:r>
              <a:rPr sz="2400" b="1" spc="335" dirty="0">
                <a:solidFill>
                  <a:srgbClr val="232884"/>
                </a:solidFill>
                <a:latin typeface="Times New Roman"/>
                <a:cs typeface="Times New Roman"/>
              </a:rPr>
              <a:t>am</a:t>
            </a:r>
            <a:r>
              <a:rPr sz="2400" b="1" spc="240" dirty="0">
                <a:solidFill>
                  <a:srgbClr val="232884"/>
                </a:solidFill>
                <a:latin typeface="Times New Roman"/>
                <a:cs typeface="Times New Roman"/>
              </a:rPr>
              <a:t>p</a:t>
            </a:r>
            <a:r>
              <a:rPr sz="2400" b="1" spc="285" dirty="0">
                <a:solidFill>
                  <a:srgbClr val="232884"/>
                </a:solidFill>
                <a:latin typeface="Times New Roman"/>
                <a:cs typeface="Times New Roman"/>
              </a:rPr>
              <a:t>li</a:t>
            </a:r>
            <a:r>
              <a:rPr sz="2400" b="1" spc="330" dirty="0">
                <a:solidFill>
                  <a:srgbClr val="232884"/>
                </a:solidFill>
                <a:latin typeface="Times New Roman"/>
                <a:cs typeface="Times New Roman"/>
              </a:rPr>
              <a:t>n</a:t>
            </a:r>
            <a:r>
              <a:rPr sz="2400" b="1" spc="85" dirty="0">
                <a:solidFill>
                  <a:srgbClr val="232884"/>
                </a:solidFill>
                <a:latin typeface="Times New Roman"/>
                <a:cs typeface="Times New Roman"/>
              </a:rPr>
              <a:t>g</a:t>
            </a:r>
            <a:r>
              <a:rPr sz="2400" b="1" dirty="0">
                <a:solidFill>
                  <a:srgbClr val="232884"/>
                </a:solidFill>
                <a:latin typeface="Times New Roman"/>
                <a:cs typeface="Times New Roman"/>
              </a:rPr>
              <a:t>	</a:t>
            </a:r>
            <a:r>
              <a:rPr sz="2400" b="1" spc="325" dirty="0">
                <a:solidFill>
                  <a:srgbClr val="232884"/>
                </a:solidFill>
                <a:latin typeface="Times New Roman"/>
                <a:cs typeface="Times New Roman"/>
              </a:rPr>
              <a:t>e</a:t>
            </a:r>
            <a:r>
              <a:rPr sz="2400" b="1" spc="200" dirty="0">
                <a:solidFill>
                  <a:srgbClr val="232884"/>
                </a:solidFill>
                <a:latin typeface="Times New Roman"/>
                <a:cs typeface="Times New Roman"/>
              </a:rPr>
              <a:t>rr</a:t>
            </a:r>
            <a:r>
              <a:rPr sz="2400" b="1" spc="210" dirty="0">
                <a:solidFill>
                  <a:srgbClr val="232884"/>
                </a:solidFill>
                <a:latin typeface="Times New Roman"/>
                <a:cs typeface="Times New Roman"/>
              </a:rPr>
              <a:t>o</a:t>
            </a:r>
            <a:r>
              <a:rPr sz="2400" b="1" spc="200" dirty="0">
                <a:solidFill>
                  <a:srgbClr val="232884"/>
                </a:solidFill>
                <a:latin typeface="Times New Roman"/>
                <a:cs typeface="Times New Roman"/>
              </a:rPr>
              <a:t>r</a:t>
            </a:r>
            <a:r>
              <a:rPr sz="2400" spc="6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2700" marR="90170">
              <a:lnSpc>
                <a:spcPct val="95800"/>
              </a:lnSpc>
              <a:spcBef>
                <a:spcPts val="1760"/>
              </a:spcBef>
              <a:tabLst>
                <a:tab pos="964565" algn="l"/>
              </a:tabLst>
            </a:pPr>
            <a:r>
              <a:rPr sz="2400" spc="185" dirty="0">
                <a:latin typeface="Times New Roman"/>
                <a:cs typeface="Times New Roman"/>
              </a:rPr>
              <a:t>When </a:t>
            </a:r>
            <a:r>
              <a:rPr sz="2450" i="1" spc="235" dirty="0">
                <a:latin typeface="Times New Roman"/>
                <a:cs typeface="Times New Roman"/>
              </a:rPr>
              <a:t>μ </a:t>
            </a:r>
            <a:r>
              <a:rPr sz="2400" spc="130" dirty="0">
                <a:latin typeface="Times New Roman"/>
                <a:cs typeface="Times New Roman"/>
              </a:rPr>
              <a:t>is </a:t>
            </a:r>
            <a:r>
              <a:rPr sz="2400" spc="180" dirty="0">
                <a:latin typeface="Times New Roman"/>
                <a:cs typeface="Times New Roman"/>
              </a:rPr>
              <a:t>estimated, </a:t>
            </a:r>
            <a:r>
              <a:rPr sz="2400" spc="225" dirty="0">
                <a:latin typeface="Times New Roman"/>
                <a:cs typeface="Times New Roman"/>
              </a:rPr>
              <a:t>the </a:t>
            </a:r>
            <a:r>
              <a:rPr sz="2400" spc="175" dirty="0">
                <a:latin typeface="Times New Roman"/>
                <a:cs typeface="Times New Roman"/>
              </a:rPr>
              <a:t>sampling </a:t>
            </a:r>
            <a:r>
              <a:rPr sz="2400" spc="185" dirty="0">
                <a:latin typeface="Times New Roman"/>
                <a:cs typeface="Times New Roman"/>
              </a:rPr>
              <a:t>error </a:t>
            </a:r>
            <a:r>
              <a:rPr sz="2400" spc="130" dirty="0">
                <a:latin typeface="Times New Roman"/>
                <a:cs typeface="Times New Roman"/>
              </a:rPr>
              <a:t>is </a:t>
            </a:r>
            <a:r>
              <a:rPr sz="2400" spc="225" dirty="0">
                <a:latin typeface="Times New Roman"/>
                <a:cs typeface="Times New Roman"/>
              </a:rPr>
              <a:t>the </a:t>
            </a:r>
            <a:r>
              <a:rPr sz="2400" spc="120" dirty="0">
                <a:latin typeface="Times New Roman"/>
                <a:cs typeface="Times New Roman"/>
              </a:rPr>
              <a:t>difference  </a:t>
            </a:r>
            <a:r>
              <a:rPr sz="3675" i="1" spc="352" baseline="1133" dirty="0">
                <a:latin typeface="Times New Roman"/>
                <a:cs typeface="Times New Roman"/>
              </a:rPr>
              <a:t>μ </a:t>
            </a:r>
            <a:r>
              <a:rPr sz="3600" spc="195" baseline="1157" dirty="0">
                <a:latin typeface="Times New Roman"/>
                <a:cs typeface="Times New Roman"/>
              </a:rPr>
              <a:t>–</a:t>
            </a:r>
            <a:r>
              <a:rPr sz="3600" spc="-270" baseline="1157" dirty="0">
                <a:latin typeface="Times New Roman"/>
                <a:cs typeface="Times New Roman"/>
              </a:rPr>
              <a:t> </a:t>
            </a:r>
            <a:r>
              <a:rPr sz="2600" i="1" strike="sngStrike" dirty="0">
                <a:latin typeface="Times New Roman"/>
                <a:cs typeface="Times New Roman"/>
              </a:rPr>
              <a:t>x</a:t>
            </a:r>
            <a:r>
              <a:rPr sz="2600" i="1" strike="noStrike" spc="-400" dirty="0">
                <a:latin typeface="Times New Roman"/>
                <a:cs typeface="Times New Roman"/>
              </a:rPr>
              <a:t> </a:t>
            </a:r>
            <a:r>
              <a:rPr sz="3600" strike="noStrike" spc="97" baseline="1157" dirty="0">
                <a:latin typeface="Times New Roman"/>
                <a:cs typeface="Times New Roman"/>
              </a:rPr>
              <a:t>.	</a:t>
            </a:r>
            <a:r>
              <a:rPr sz="3600" strike="noStrike" spc="195" baseline="1157" dirty="0">
                <a:latin typeface="Times New Roman"/>
                <a:cs typeface="Times New Roman"/>
              </a:rPr>
              <a:t>Since</a:t>
            </a:r>
            <a:r>
              <a:rPr sz="3600" strike="noStrike" spc="112" baseline="1157" dirty="0">
                <a:latin typeface="Times New Roman"/>
                <a:cs typeface="Times New Roman"/>
              </a:rPr>
              <a:t> </a:t>
            </a:r>
            <a:r>
              <a:rPr sz="3675" i="1" strike="noStrike" spc="352" baseline="1133" dirty="0">
                <a:latin typeface="Times New Roman"/>
                <a:cs typeface="Times New Roman"/>
              </a:rPr>
              <a:t>μ</a:t>
            </a:r>
            <a:r>
              <a:rPr sz="3675" i="1" strike="noStrike" spc="89" baseline="1133" dirty="0">
                <a:latin typeface="Times New Roman"/>
                <a:cs typeface="Times New Roman"/>
              </a:rPr>
              <a:t> </a:t>
            </a:r>
            <a:r>
              <a:rPr sz="3600" strike="noStrike" spc="195" baseline="1157" dirty="0">
                <a:latin typeface="Times New Roman"/>
                <a:cs typeface="Times New Roman"/>
              </a:rPr>
              <a:t>is</a:t>
            </a:r>
            <a:r>
              <a:rPr sz="3600" strike="noStrike" spc="97" baseline="1157" dirty="0">
                <a:latin typeface="Times New Roman"/>
                <a:cs typeface="Times New Roman"/>
              </a:rPr>
              <a:t> </a:t>
            </a:r>
            <a:r>
              <a:rPr sz="3600" strike="noStrike" spc="262" baseline="1157" dirty="0">
                <a:latin typeface="Times New Roman"/>
                <a:cs typeface="Times New Roman"/>
              </a:rPr>
              <a:t>usually</a:t>
            </a:r>
            <a:r>
              <a:rPr sz="3600" strike="noStrike" spc="112" baseline="1157" dirty="0">
                <a:latin typeface="Times New Roman"/>
                <a:cs typeface="Times New Roman"/>
              </a:rPr>
              <a:t> </a:t>
            </a:r>
            <a:r>
              <a:rPr sz="3600" strike="noStrike" spc="270" baseline="1157" dirty="0">
                <a:latin typeface="Times New Roman"/>
                <a:cs typeface="Times New Roman"/>
              </a:rPr>
              <a:t>unknown,</a:t>
            </a:r>
            <a:r>
              <a:rPr sz="3600" strike="noStrike" spc="120" baseline="1157" dirty="0">
                <a:latin typeface="Times New Roman"/>
                <a:cs typeface="Times New Roman"/>
              </a:rPr>
              <a:t> </a:t>
            </a:r>
            <a:r>
              <a:rPr sz="3600" strike="noStrike" spc="330" baseline="1157" dirty="0">
                <a:latin typeface="Times New Roman"/>
                <a:cs typeface="Times New Roman"/>
              </a:rPr>
              <a:t>the</a:t>
            </a:r>
            <a:r>
              <a:rPr sz="3600" strike="noStrike" spc="97" baseline="1157" dirty="0">
                <a:latin typeface="Times New Roman"/>
                <a:cs typeface="Times New Roman"/>
              </a:rPr>
              <a:t> </a:t>
            </a:r>
            <a:r>
              <a:rPr sz="3600" strike="noStrike" spc="315" baseline="1157" dirty="0">
                <a:latin typeface="Times New Roman"/>
                <a:cs typeface="Times New Roman"/>
              </a:rPr>
              <a:t>maximum</a:t>
            </a:r>
            <a:r>
              <a:rPr sz="3600" strike="noStrike" spc="120" baseline="1157" dirty="0">
                <a:latin typeface="Times New Roman"/>
                <a:cs typeface="Times New Roman"/>
              </a:rPr>
              <a:t> </a:t>
            </a:r>
            <a:r>
              <a:rPr sz="3600" strike="noStrike" spc="240" baseline="1157" dirty="0">
                <a:latin typeface="Times New Roman"/>
                <a:cs typeface="Times New Roman"/>
              </a:rPr>
              <a:t>value</a:t>
            </a:r>
            <a:r>
              <a:rPr sz="3600" strike="noStrike" spc="97" baseline="1157" dirty="0">
                <a:latin typeface="Times New Roman"/>
                <a:cs typeface="Times New Roman"/>
              </a:rPr>
              <a:t> </a:t>
            </a:r>
            <a:r>
              <a:rPr sz="3600" strike="noStrike" spc="135" baseline="1157" dirty="0">
                <a:latin typeface="Times New Roman"/>
                <a:cs typeface="Times New Roman"/>
              </a:rPr>
              <a:t>for  </a:t>
            </a:r>
            <a:r>
              <a:rPr sz="2400" strike="noStrike" spc="220" dirty="0">
                <a:latin typeface="Times New Roman"/>
                <a:cs typeface="Times New Roman"/>
              </a:rPr>
              <a:t>the</a:t>
            </a:r>
            <a:r>
              <a:rPr sz="2400" strike="noStrike" spc="65" dirty="0">
                <a:latin typeface="Times New Roman"/>
                <a:cs typeface="Times New Roman"/>
              </a:rPr>
              <a:t> </a:t>
            </a:r>
            <a:r>
              <a:rPr sz="2400" strike="noStrike" spc="185" dirty="0">
                <a:latin typeface="Times New Roman"/>
                <a:cs typeface="Times New Roman"/>
              </a:rPr>
              <a:t>error</a:t>
            </a:r>
            <a:r>
              <a:rPr sz="2400" strike="noStrike" spc="75" dirty="0">
                <a:latin typeface="Times New Roman"/>
                <a:cs typeface="Times New Roman"/>
              </a:rPr>
              <a:t> </a:t>
            </a:r>
            <a:r>
              <a:rPr sz="2400" strike="noStrike" spc="175" dirty="0">
                <a:latin typeface="Times New Roman"/>
                <a:cs typeface="Times New Roman"/>
              </a:rPr>
              <a:t>can</a:t>
            </a:r>
            <a:r>
              <a:rPr sz="2400" strike="noStrike" spc="60" dirty="0">
                <a:latin typeface="Times New Roman"/>
                <a:cs typeface="Times New Roman"/>
              </a:rPr>
              <a:t> </a:t>
            </a:r>
            <a:r>
              <a:rPr sz="2400" strike="noStrike" spc="130" dirty="0">
                <a:latin typeface="Times New Roman"/>
                <a:cs typeface="Times New Roman"/>
              </a:rPr>
              <a:t>be</a:t>
            </a:r>
            <a:r>
              <a:rPr sz="2400" strike="noStrike" spc="65" dirty="0">
                <a:latin typeface="Times New Roman"/>
                <a:cs typeface="Times New Roman"/>
              </a:rPr>
              <a:t> </a:t>
            </a:r>
            <a:r>
              <a:rPr sz="2400" strike="noStrike" spc="155" dirty="0">
                <a:latin typeface="Times New Roman"/>
                <a:cs typeface="Times New Roman"/>
              </a:rPr>
              <a:t>calculated</a:t>
            </a:r>
            <a:r>
              <a:rPr sz="2400" strike="noStrike" spc="70" dirty="0">
                <a:latin typeface="Times New Roman"/>
                <a:cs typeface="Times New Roman"/>
              </a:rPr>
              <a:t> </a:t>
            </a:r>
            <a:r>
              <a:rPr sz="2400" strike="noStrike" spc="175" dirty="0">
                <a:latin typeface="Times New Roman"/>
                <a:cs typeface="Times New Roman"/>
              </a:rPr>
              <a:t>using</a:t>
            </a:r>
            <a:r>
              <a:rPr sz="2400" strike="noStrike" spc="70" dirty="0">
                <a:latin typeface="Times New Roman"/>
                <a:cs typeface="Times New Roman"/>
              </a:rPr>
              <a:t> </a:t>
            </a:r>
            <a:r>
              <a:rPr sz="2400" strike="noStrike" spc="220" dirty="0">
                <a:latin typeface="Times New Roman"/>
                <a:cs typeface="Times New Roman"/>
              </a:rPr>
              <a:t>the</a:t>
            </a:r>
            <a:r>
              <a:rPr sz="2400" strike="noStrike" spc="65" dirty="0">
                <a:latin typeface="Times New Roman"/>
                <a:cs typeface="Times New Roman"/>
              </a:rPr>
              <a:t> </a:t>
            </a:r>
            <a:r>
              <a:rPr sz="2400" strike="noStrike" spc="105" dirty="0">
                <a:latin typeface="Times New Roman"/>
                <a:cs typeface="Times New Roman"/>
              </a:rPr>
              <a:t>level</a:t>
            </a:r>
            <a:r>
              <a:rPr sz="2400" strike="noStrike" spc="75" dirty="0">
                <a:latin typeface="Times New Roman"/>
                <a:cs typeface="Times New Roman"/>
              </a:rPr>
              <a:t> </a:t>
            </a:r>
            <a:r>
              <a:rPr sz="2400" strike="noStrike" dirty="0">
                <a:latin typeface="Times New Roman"/>
                <a:cs typeface="Times New Roman"/>
              </a:rPr>
              <a:t>of</a:t>
            </a:r>
            <a:r>
              <a:rPr sz="2400" strike="noStrike" spc="65" dirty="0">
                <a:latin typeface="Times New Roman"/>
                <a:cs typeface="Times New Roman"/>
              </a:rPr>
              <a:t> </a:t>
            </a:r>
            <a:r>
              <a:rPr sz="2400" strike="noStrike" spc="100" dirty="0">
                <a:latin typeface="Times New Roman"/>
                <a:cs typeface="Times New Roman"/>
              </a:rPr>
              <a:t>confidence.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 marR="209550">
              <a:lnSpc>
                <a:spcPts val="2880"/>
              </a:lnSpc>
              <a:tabLst>
                <a:tab pos="5748020" algn="l"/>
                <a:tab pos="6164580" algn="l"/>
              </a:tabLst>
            </a:pPr>
            <a:r>
              <a:rPr sz="2400" spc="140" dirty="0">
                <a:latin typeface="Times New Roman"/>
                <a:cs typeface="Times New Roman"/>
              </a:rPr>
              <a:t>Given </a:t>
            </a:r>
            <a:r>
              <a:rPr sz="2400" spc="265" dirty="0">
                <a:latin typeface="Times New Roman"/>
                <a:cs typeface="Times New Roman"/>
              </a:rPr>
              <a:t>a </a:t>
            </a:r>
            <a:r>
              <a:rPr sz="2400" spc="105" dirty="0">
                <a:latin typeface="Times New Roman"/>
                <a:cs typeface="Times New Roman"/>
              </a:rPr>
              <a:t>level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100" dirty="0">
                <a:latin typeface="Times New Roman"/>
                <a:cs typeface="Times New Roman"/>
              </a:rPr>
              <a:t>confidence,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b="1" spc="260" dirty="0">
                <a:solidFill>
                  <a:srgbClr val="232884"/>
                </a:solidFill>
                <a:latin typeface="Times New Roman"/>
                <a:cs typeface="Times New Roman"/>
              </a:rPr>
              <a:t>margin	</a:t>
            </a:r>
            <a:r>
              <a:rPr sz="2400" b="1" spc="95" dirty="0">
                <a:solidFill>
                  <a:srgbClr val="232884"/>
                </a:solidFill>
                <a:latin typeface="Times New Roman"/>
                <a:cs typeface="Times New Roman"/>
              </a:rPr>
              <a:t>of	</a:t>
            </a:r>
            <a:r>
              <a:rPr sz="2400" b="1" spc="190" dirty="0">
                <a:solidFill>
                  <a:srgbClr val="232884"/>
                </a:solidFill>
                <a:latin typeface="Times New Roman"/>
                <a:cs typeface="Times New Roman"/>
              </a:rPr>
              <a:t>error  </a:t>
            </a:r>
            <a:r>
              <a:rPr sz="2400" spc="150" dirty="0">
                <a:latin typeface="Times New Roman"/>
                <a:cs typeface="Times New Roman"/>
              </a:rPr>
              <a:t>(sometimes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called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maximum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error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estimate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or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Times New Roman"/>
                <a:cs typeface="Times New Roman"/>
              </a:rPr>
              <a:t>error  </a:t>
            </a:r>
            <a:r>
              <a:rPr sz="2400" spc="140" dirty="0">
                <a:latin typeface="Times New Roman"/>
                <a:cs typeface="Times New Roman"/>
              </a:rPr>
              <a:t>tolerance) </a:t>
            </a:r>
            <a:r>
              <a:rPr sz="2450" b="1" i="1" spc="95" dirty="0">
                <a:solidFill>
                  <a:srgbClr val="232884"/>
                </a:solidFill>
                <a:latin typeface="Times New Roman"/>
                <a:cs typeface="Times New Roman"/>
              </a:rPr>
              <a:t>E </a:t>
            </a:r>
            <a:r>
              <a:rPr sz="2400" spc="130" dirty="0">
                <a:latin typeface="Times New Roman"/>
                <a:cs typeface="Times New Roman"/>
              </a:rPr>
              <a:t>is </a:t>
            </a:r>
            <a:r>
              <a:rPr sz="2400" spc="220" dirty="0">
                <a:latin typeface="Times New Roman"/>
                <a:cs typeface="Times New Roman"/>
              </a:rPr>
              <a:t>the </a:t>
            </a:r>
            <a:r>
              <a:rPr sz="2400" spc="200" dirty="0">
                <a:latin typeface="Times New Roman"/>
                <a:cs typeface="Times New Roman"/>
              </a:rPr>
              <a:t>greatest </a:t>
            </a:r>
            <a:r>
              <a:rPr sz="2400" spc="120" dirty="0">
                <a:latin typeface="Times New Roman"/>
                <a:cs typeface="Times New Roman"/>
              </a:rPr>
              <a:t>possible </a:t>
            </a:r>
            <a:r>
              <a:rPr sz="2400" spc="170" dirty="0">
                <a:latin typeface="Times New Roman"/>
                <a:cs typeface="Times New Roman"/>
              </a:rPr>
              <a:t>distance between </a:t>
            </a:r>
            <a:r>
              <a:rPr sz="2400" spc="220" dirty="0">
                <a:latin typeface="Times New Roman"/>
                <a:cs typeface="Times New Roman"/>
              </a:rPr>
              <a:t>the  </a:t>
            </a:r>
            <a:r>
              <a:rPr sz="2400" spc="155" dirty="0">
                <a:latin typeface="Times New Roman"/>
                <a:cs typeface="Times New Roman"/>
              </a:rPr>
              <a:t>point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estimate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Times New Roman"/>
                <a:cs typeface="Times New Roman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value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Times New Roman"/>
                <a:cs typeface="Times New Roman"/>
              </a:rPr>
              <a:t>parameter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it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is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8953500" y="6638600"/>
            <a:ext cx="13970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b="1" dirty="0">
                <a:latin typeface="Times New Roman"/>
                <a:cs typeface="Times New Roman"/>
              </a:rPr>
              <a:pPr marL="25400">
                <a:lnSpc>
                  <a:spcPts val="1630"/>
                </a:lnSpc>
              </a:pPr>
              <a:t>9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2924</Words>
  <Application>Microsoft Office PowerPoint</Application>
  <PresentationFormat>On-screen Show (4:3)</PresentationFormat>
  <Paragraphs>762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Slide 1</vt:lpstr>
      <vt:lpstr>Slide 2</vt:lpstr>
      <vt:lpstr>Point Estimate for Population μ</vt:lpstr>
      <vt:lpstr>Interval Estimate</vt:lpstr>
      <vt:lpstr>Level of Confidence</vt:lpstr>
      <vt:lpstr>Common Levels of Confidence</vt:lpstr>
      <vt:lpstr>Common Levels of Confidence</vt:lpstr>
      <vt:lpstr>Common Levels of Confidence</vt:lpstr>
      <vt:lpstr>Margin of Error</vt:lpstr>
      <vt:lpstr>Margin of Error</vt:lpstr>
      <vt:lpstr>Confidence Intervals for μ</vt:lpstr>
      <vt:lpstr>Confidence Intervals for μ</vt:lpstr>
      <vt:lpstr>Finding Confidence Intervals  for μ</vt:lpstr>
      <vt:lpstr>Confidence Intervals for μ (</vt:lpstr>
      <vt:lpstr>Sample Size</vt:lpstr>
      <vt:lpstr>Sample Size</vt:lpstr>
      <vt:lpstr>Slide 17</vt:lpstr>
      <vt:lpstr>The t-Distribution</vt:lpstr>
      <vt:lpstr>The t-Distribution</vt:lpstr>
      <vt:lpstr>Critical Values of t</vt:lpstr>
      <vt:lpstr>Critical Values of t</vt:lpstr>
      <vt:lpstr>Confidence Intervals and t-</vt:lpstr>
      <vt:lpstr>Constructing a Confidence  Interval</vt:lpstr>
      <vt:lpstr>Normal or t-Distribution?</vt:lpstr>
      <vt:lpstr>Normal or t-Distribution?</vt:lpstr>
      <vt:lpstr>Slide 26</vt:lpstr>
      <vt:lpstr>Point Estimate for Population p</vt:lpstr>
      <vt:lpstr>Point Estimate for</vt:lpstr>
      <vt:lpstr>Confidence Intervals for p</vt:lpstr>
      <vt:lpstr>Confidence Intervals for p</vt:lpstr>
      <vt:lpstr>Finding Confidence Intervals  for p</vt:lpstr>
      <vt:lpstr>Sample Size</vt:lpstr>
      <vt:lpstr>Sample Size</vt:lpstr>
      <vt:lpstr>§ 6.4</vt:lpstr>
      <vt:lpstr>The Chi-Square</vt:lpstr>
      <vt:lpstr>The Chi-Square</vt:lpstr>
      <vt:lpstr>Critical Values for X2</vt:lpstr>
      <vt:lpstr>Critical Values for X2</vt:lpstr>
      <vt:lpstr>Critical Values for X2</vt:lpstr>
      <vt:lpstr>Confidence Intervals for 2 and </vt:lpstr>
      <vt:lpstr>Confidence Intervals for 2 and </vt:lpstr>
      <vt:lpstr>Confidence Intervals for 2 and </vt:lpstr>
      <vt:lpstr>Constructing a Confidence  Interval</vt:lpstr>
      <vt:lpstr>Constructing a Confidence  Interval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6: Confidence Intervals</dc:title>
  <dc:creator>Peggy M. Slavik</dc:creator>
  <cp:lastModifiedBy>BHANU</cp:lastModifiedBy>
  <cp:revision>5</cp:revision>
  <dcterms:created xsi:type="dcterms:W3CDTF">2018-05-01T19:09:17Z</dcterms:created>
  <dcterms:modified xsi:type="dcterms:W3CDTF">2018-05-01T19:21:21Z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2009-12-09T00:00:00Z</vt:filetime>
  </property>
  <property fmtid="{D5CDD505-2E9C-101B-9397-08002B2CF9AE}" pid="3" name="Creator">
    <vt:lpwstr>Impress</vt:lpwstr>
  </property>
  <property fmtid="{D5CDD505-2E9C-101B-9397-08002B2CF9AE}" pid="4" name="LastSaved">
    <vt:filetime>2018-05-01T00:00:00Z</vt:filetime>
  </property>
</Properties>
</file>